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0691813" cy="7559675"/>
  <p:notesSz cx="7559675" cy="10691813"/>
  <p:embeddedFontLst>
    <p:embeddedFont>
      <p:font typeface="Caveat" panose="020B0604020202020204" charset="0"/>
      <p:regular r:id="rId22"/>
      <p:bold r:id="rId23"/>
    </p:embeddedFont>
    <p:embeddedFont>
      <p:font typeface="Lato" panose="020F0502020204030203" pitchFamily="34" charset="0"/>
      <p:regular r:id="rId24"/>
      <p:bold r:id="rId25"/>
      <p:italic r:id="rId26"/>
      <p:boldItalic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4762">
          <p15:clr>
            <a:srgbClr val="A4A3A4"/>
          </p15:clr>
        </p15:guide>
        <p15:guide id="2" pos="6735">
          <p15:clr>
            <a:srgbClr val="9AA0A6"/>
          </p15:clr>
        </p15:guide>
        <p15:guide id="3" orient="horz" pos="4535">
          <p15:clr>
            <a:srgbClr val="9AA0A6"/>
          </p15:clr>
        </p15:guide>
        <p15:guide id="4" orient="horz" pos="4309">
          <p15:clr>
            <a:srgbClr val="9AA0A6"/>
          </p15:clr>
        </p15:guide>
        <p15:guide id="5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5D6A9BC-81D0-4FE1-8B24-AA016A01FC31}">
  <a:tblStyle styleId="{F5D6A9BC-81D0-4FE1-8B24-AA016A01FC31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1075" y="77"/>
      </p:cViewPr>
      <p:guideLst>
        <p:guide orient="horz" pos="4762"/>
        <p:guide pos="6735"/>
        <p:guide orient="horz" pos="4535"/>
        <p:guide orient="horz" pos="4309"/>
        <p:guide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8" name="Google Shape;68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5" name="Google Shape;75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6" name="Google Shape;116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4" name="Google Shape;124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2" name="Google Shape;132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0" name="Google Shape;14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8" name="Google Shape;14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56" name="Google Shape;15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64" name="Google Shape;16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0" name="Google Shape;180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8" name="Google Shape;188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6" name="Google Shape;196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4" name="Google Shape;20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2" name="Google Shape;212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0" name="Google Shape;220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278cf97c96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8" name="Google Shape;228;g278cf97c96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04515" y="685800"/>
            <a:ext cx="48495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1">
  <p:cSld name="CUSTOM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title"/>
          </p:nvPr>
        </p:nvSpPr>
        <p:spPr>
          <a:xfrm>
            <a:off x="841500" y="5052775"/>
            <a:ext cx="6959100" cy="10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Font typeface="Caveat"/>
              <a:buNone/>
              <a:defRPr sz="5000" b="1">
                <a:latin typeface="Caveat"/>
                <a:ea typeface="Caveat"/>
                <a:cs typeface="Caveat"/>
                <a:sym typeface="Caveat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844800" y="6079051"/>
            <a:ext cx="6952500" cy="5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Lato"/>
              <a:buNone/>
              <a:defRPr sz="1600" b="1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2"/>
          </p:nvPr>
        </p:nvSpPr>
        <p:spPr>
          <a:xfrm>
            <a:off x="870502" y="6543551"/>
            <a:ext cx="6952500" cy="5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Lato"/>
              <a:buNone/>
              <a:defRPr sz="14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2">
  <p:cSld name="CUSTOM_2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Google Shape;21;p5"/>
          <p:cNvGraphicFramePr/>
          <p:nvPr/>
        </p:nvGraphicFramePr>
        <p:xfrm>
          <a:off x="0" y="4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52877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02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898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endParaRPr sz="1600" b="1" u="none" strike="noStrike" cap="none"/>
                    </a:p>
                  </a:txBody>
                  <a:tcPr marL="106900" marR="106900" marT="61200" marB="612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endParaRPr sz="2000" b="1" u="none" strike="noStrike" cap="none">
                        <a:solidFill>
                          <a:srgbClr val="FFFFFF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 anchor="ctr">
                    <a:lnL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>
                          <a:alpha val="0"/>
                        </a:scheme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009BA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2" name="Google Shape;22;p5"/>
          <p:cNvSpPr txBox="1"/>
          <p:nvPr/>
        </p:nvSpPr>
        <p:spPr>
          <a:xfrm>
            <a:off x="175" y="-12650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 fontScale="70000" lnSpcReduction="20000"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Clr>
                <a:srgbClr val="000000"/>
              </a:buClr>
              <a:buSzPct val="100000"/>
              <a:buFont typeface="Arial"/>
              <a:buNone/>
            </a:pPr>
            <a:endParaRPr sz="2500" b="1" i="0" u="none" strike="noStrike" cap="none">
              <a:solidFill>
                <a:srgbClr val="000000"/>
              </a:solidFill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23" name="Google Shape;23;p5"/>
          <p:cNvSpPr txBox="1"/>
          <p:nvPr/>
        </p:nvSpPr>
        <p:spPr>
          <a:xfrm>
            <a:off x="5296150" y="-12650"/>
            <a:ext cx="5395800" cy="4899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t" anchorCtr="0">
            <a:normAutofit fontScale="92500"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Clr>
                <a:srgbClr val="000000"/>
              </a:buClr>
              <a:buSzPct val="100000"/>
              <a:buFont typeface="Arial"/>
              <a:buNone/>
            </a:pPr>
            <a:endParaRPr sz="1800" b="1" i="0" u="none" strike="noStrike" cap="none">
              <a:solidFill>
                <a:srgbClr val="FFFFFF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aveat"/>
              <a:buNone/>
              <a:defRPr sz="2500" b="1">
                <a:solidFill>
                  <a:schemeClr val="dk1"/>
                </a:solidFill>
                <a:latin typeface="Caveat"/>
                <a:ea typeface="Caveat"/>
                <a:cs typeface="Caveat"/>
                <a:sym typeface="Caveat"/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veat"/>
              <a:buNone/>
              <a:defRPr b="1">
                <a:latin typeface="Caveat"/>
                <a:ea typeface="Caveat"/>
                <a:cs typeface="Caveat"/>
                <a:sym typeface="Caveat"/>
              </a:defRPr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veat"/>
              <a:buNone/>
              <a:defRPr b="1">
                <a:latin typeface="Caveat"/>
                <a:ea typeface="Caveat"/>
                <a:cs typeface="Caveat"/>
                <a:sym typeface="Caveat"/>
              </a:defRPr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veat"/>
              <a:buNone/>
              <a:defRPr b="1">
                <a:latin typeface="Caveat"/>
                <a:ea typeface="Caveat"/>
                <a:cs typeface="Caveat"/>
                <a:sym typeface="Caveat"/>
              </a:defRPr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veat"/>
              <a:buNone/>
              <a:defRPr b="1">
                <a:latin typeface="Caveat"/>
                <a:ea typeface="Caveat"/>
                <a:cs typeface="Caveat"/>
                <a:sym typeface="Caveat"/>
              </a:defRPr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veat"/>
              <a:buNone/>
              <a:defRPr b="1">
                <a:latin typeface="Caveat"/>
                <a:ea typeface="Caveat"/>
                <a:cs typeface="Caveat"/>
                <a:sym typeface="Caveat"/>
              </a:defRPr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veat"/>
              <a:buNone/>
              <a:defRPr b="1">
                <a:latin typeface="Caveat"/>
                <a:ea typeface="Caveat"/>
                <a:cs typeface="Caveat"/>
                <a:sym typeface="Caveat"/>
              </a:defRPr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veat"/>
              <a:buNone/>
              <a:defRPr b="1">
                <a:latin typeface="Caveat"/>
                <a:ea typeface="Caveat"/>
                <a:cs typeface="Caveat"/>
                <a:sym typeface="Caveat"/>
              </a:defRPr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Font typeface="Caveat"/>
              <a:buNone/>
              <a:defRPr b="1">
                <a:latin typeface="Caveat"/>
                <a:ea typeface="Caveat"/>
                <a:cs typeface="Caveat"/>
                <a:sym typeface="Caveat"/>
              </a:defRPr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subTitle" idx="2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solidFill>
            <a:schemeClr val="dk1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Lato"/>
              <a:buNone/>
              <a:defRPr sz="1800" b="1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/>
          <p:nvPr/>
        </p:nvSpPr>
        <p:spPr>
          <a:xfrm>
            <a:off x="2864550" y="7075800"/>
            <a:ext cx="4962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Progression of skills and knowledge</a:t>
            </a:r>
            <a:endParaRPr sz="1000" b="1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ustom Layout 2 1">
  <p:cSld name="CUSTOM_2_1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/>
          <p:nvPr/>
        </p:nvSpPr>
        <p:spPr>
          <a:xfrm>
            <a:off x="2864550" y="7075800"/>
            <a:ext cx="4962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en-GB" sz="10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Progression of skills and knowledge</a:t>
            </a:r>
            <a:endParaRPr sz="1000" b="1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>
            <a:spLocks noGrp="1"/>
          </p:cNvSpPr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600"/>
              <a:buNone/>
              <a:defRPr sz="66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subTitle" idx="1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600"/>
              <a:buNone/>
              <a:defRPr sz="4600"/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41" name="Google Shape;41;p9"/>
          <p:cNvSpPr txBox="1">
            <a:spLocks noGrp="1"/>
          </p:cNvSpPr>
          <p:nvPr>
            <p:ph type="body" idx="2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 sz="1800"/>
            </a:lvl1pPr>
            <a:lvl2pPr marL="914400" lvl="1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>
            <a:spLocks noGrp="1"/>
          </p:cNvSpPr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body" idx="1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6100"/>
              <a:buNone/>
              <a:defRPr sz="6100"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6050" tIns="116050" rIns="116050" bIns="11605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300"/>
              <a:buNone/>
              <a:defRPr sz="5300"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1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700"/>
              <a:buNone/>
              <a:defRPr sz="27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3746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300"/>
              <a:buNone/>
              <a:defRPr/>
            </a:lvl1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 hasCustomPrompt="1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5200"/>
              <a:buNone/>
              <a:defRPr sz="15200"/>
            </a:lvl9pPr>
          </a:lstStyle>
          <a:p>
            <a:r>
              <a:t>xx%</a:t>
            </a:r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lvl="0" indent="-3746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300"/>
              <a:buChar char="●"/>
              <a:defRPr/>
            </a:lvl1pPr>
            <a:lvl2pPr marL="914400" lvl="1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2pPr>
            <a:lvl3pPr marL="1371600" lvl="2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3pPr>
            <a:lvl4pPr marL="1828800" lvl="3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4pPr>
            <a:lvl5pPr marL="2286000" lvl="4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5pPr>
            <a:lvl6pPr marL="2743200" lvl="5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6pPr>
            <a:lvl7pPr marL="3200400" lvl="6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7pPr>
            <a:lvl8pPr marL="3657600" lvl="7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  <a:defRPr/>
            </a:lvl8pPr>
            <a:lvl9pPr marL="4114800" lvl="8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Arial"/>
              <a:buNone/>
              <a:defRPr sz="3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>
            <a:lvl1pPr marL="457200" marR="0" lvl="0" indent="-3746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300"/>
              <a:buFont typeface="Arial"/>
              <a:buChar char="●"/>
              <a:defRPr sz="23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○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■"/>
              <a:defRPr sz="1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  <a:defRPr sz="1100" b="1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dt-reception/reception-units/workshop-junk-modellin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dt-reception/reception-units/structures-boats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key-stage-1/year-1/ks1-y1-design-and-technology-constructing-windmills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key-stage-1/year-2/structures-baby-bears-chair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lower-key-stage-2/year-3/structures-constructing-a-castle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lower-key-stage-2/year-4/structure-pavilions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upper-key-stage-2/year-5/structure-bridges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upper-key-stage-2/year-6/structure-playgrounds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key-stage-1/year-1/mechanisms-making-a-moving-story-book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kapowprimary.com/subjects/design-technology/key-stage-1/year-2/mechanisms-making-a-moving-monster/" TargetMode="External"/><Relationship Id="rId5" Type="http://schemas.openxmlformats.org/officeDocument/2006/relationships/hyperlink" Target="https://www.kapowprimary.com/subjects/design-technology/key-stage-1/year-2/mechanisms-fairground-wheel/" TargetMode="External"/><Relationship Id="rId4" Type="http://schemas.openxmlformats.org/officeDocument/2006/relationships/hyperlink" Target="https://www.kapowprimary.com/subjects/design-technology/key-stage-1/year-1/mechanisms-wheels-and-axles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lower-key-stage-2/year-3/mechanical-systems-pneumatic-toys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lower-key-stage-2/year-4/mechanical-systems-making-a-slingshot-car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upper-key-stage-2/year-5/mechanical-systems-making-a-pop-up-book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upper-key-stage-2/year-6/mechanical-systems-automata-toys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lower-key-stage-2/year-3/electrical-systems-electric-poster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lower-key-stage-2/year-4/electrical-systems-torches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upper-key-stage-2/year-5/electrical-systems-doodlers-coming-soon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upper-key-stage-2/year-6/electrical-systems-steady-hand-game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dt-reception/reception-units/food-soup/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kapowprimary.com/subjects/design-technology/key-stage-1/year-2/cooking-and-nutrition-balanced-diet/" TargetMode="External"/><Relationship Id="rId4" Type="http://schemas.openxmlformats.org/officeDocument/2006/relationships/hyperlink" Target="https://www.kapowprimary.com/subjects/design-technology/key-stage-1/year-1/cooking-and-nutrition-smoothies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q=https://www.kapowprimary.com/subjects/design-technology/lower-key-stage-2/year-3/cooking-and-nutrition-eating-seasonally/&amp;sa=D&amp;source=editors&amp;ust=1698424819730539&amp;usg=AOvVaw0DAkCx68awRHyU7hY9ChJ1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url?q=https://www.kapowprimary.com/subjects/design-technology/lower-key-stage-2/year-4/new-cooking-and-nutrition-adapting-a-recipe/&amp;sa=D&amp;source=editors&amp;ust=1698424819731582&amp;usg=AOvVaw02bPIteCKYrkKcQWADm730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upper-key-stage-2/year-5/new-cooking-and-nutrition-developing-a-recipe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google.com/url?q=https://www.kapowprimary.com/subjects/design-technology/upper-key-stage-2/year-6/new-cooking-and-nutrition-come-dine-with-me/&amp;sa=D&amp;source=editors&amp;ust=1698424819733421&amp;usg=AOvVaw1DY1RdcS5i2wX2gWRs3bZp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dt-reception/reception-units/textiles-bookmarks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kapowprimary.com/subjects/design-technology/key-stage-1/year-2/textiles-pouches/" TargetMode="External"/><Relationship Id="rId4" Type="http://schemas.openxmlformats.org/officeDocument/2006/relationships/hyperlink" Target="https://www.kapowprimary.com/subjects/design-technology/key-stage-1/year-1/textiles-puppets/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lower-key-stage-2/year-3/textiles-cushions/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kapowprimary.com/subjects/design-technology/lower-key-stage-2/year-4/textiles-fastenings/" TargetMode="External"/><Relationship Id="rId4" Type="http://schemas.openxmlformats.org/officeDocument/2006/relationships/hyperlink" Target="https://www.kapowprimary.com/subjects/design-technology/lower-key-stage-2/year-3/textiles-cushions-or-egyptian-collars/textiles-egyptian-collars/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upper-key-stage-2/year-5/textiles-stuffed-toys/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upper-key-stage-2/year-6/textiles-waistcoats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lower-key-stage-2/year-3/digital-world/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lower-key-stage-2/year-4/year-4-digital-world/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kapowprimary.com/subjects/design-technology/upper-key-stage-2/year-5/digital-world-monitoring-devices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kapowprimary.com/subjects/design-technology/upper-key-stage-2/year-6/digital-world-navigating-the-world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6"/>
          <p:cNvSpPr txBox="1">
            <a:spLocks noGrp="1"/>
          </p:cNvSpPr>
          <p:nvPr>
            <p:ph type="title"/>
          </p:nvPr>
        </p:nvSpPr>
        <p:spPr>
          <a:xfrm>
            <a:off x="841500" y="5052775"/>
            <a:ext cx="6959100" cy="105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000"/>
              <a:buNone/>
            </a:pPr>
            <a:r>
              <a:rPr lang="en-GB"/>
              <a:t>Design and technology</a:t>
            </a:r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subTitle" idx="1"/>
          </p:nvPr>
        </p:nvSpPr>
        <p:spPr>
          <a:xfrm>
            <a:off x="844800" y="6079051"/>
            <a:ext cx="6952500" cy="5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ts val="1600"/>
              <a:buNone/>
            </a:pPr>
            <a:r>
              <a:rPr lang="en-GB"/>
              <a:t>Progression of skills and knowledge </a:t>
            </a:r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subTitle" idx="2"/>
          </p:nvPr>
        </p:nvSpPr>
        <p:spPr>
          <a:xfrm>
            <a:off x="870502" y="6543551"/>
            <a:ext cx="6952500" cy="5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rm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ts val="1400"/>
              <a:buNone/>
            </a:pPr>
            <a:r>
              <a:rPr lang="en-GB"/>
              <a:t>Subject leader overview  EYFS (Reception) - Year 6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Google Shape;77;p17"/>
          <p:cNvCxnSpPr>
            <a:endCxn id="78" idx="0"/>
          </p:cNvCxnSpPr>
          <p:nvPr/>
        </p:nvCxnSpPr>
        <p:spPr>
          <a:xfrm flipH="1">
            <a:off x="5337177" y="2680018"/>
            <a:ext cx="10200" cy="459600"/>
          </a:xfrm>
          <a:prstGeom prst="straightConnector1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79" name="Google Shape;79;p17"/>
          <p:cNvCxnSpPr/>
          <p:nvPr/>
        </p:nvCxnSpPr>
        <p:spPr>
          <a:xfrm>
            <a:off x="5318565" y="3733324"/>
            <a:ext cx="0" cy="630900"/>
          </a:xfrm>
          <a:prstGeom prst="straightConnector1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80" name="Google Shape;80;p17"/>
          <p:cNvCxnSpPr/>
          <p:nvPr/>
        </p:nvCxnSpPr>
        <p:spPr>
          <a:xfrm flipH="1">
            <a:off x="1255186" y="4120496"/>
            <a:ext cx="4054800" cy="243600"/>
          </a:xfrm>
          <a:prstGeom prst="bentConnector2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81" name="Google Shape;81;p17"/>
          <p:cNvCxnSpPr/>
          <p:nvPr/>
        </p:nvCxnSpPr>
        <p:spPr>
          <a:xfrm>
            <a:off x="5327161" y="4120496"/>
            <a:ext cx="4054800" cy="243600"/>
          </a:xfrm>
          <a:prstGeom prst="bentConnector2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82" name="Google Shape;82;p17"/>
          <p:cNvSpPr/>
          <p:nvPr/>
        </p:nvSpPr>
        <p:spPr>
          <a:xfrm>
            <a:off x="3122324" y="1894312"/>
            <a:ext cx="1798500" cy="517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Make</a:t>
            </a:r>
            <a:endParaRPr sz="12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8" name="Google Shape;78;p17"/>
          <p:cNvSpPr/>
          <p:nvPr/>
        </p:nvSpPr>
        <p:spPr>
          <a:xfrm>
            <a:off x="3551127" y="3139618"/>
            <a:ext cx="3572100" cy="517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GB" sz="1200" b="0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 scheme of work</a:t>
            </a:r>
            <a:endParaRPr sz="1600" b="0" i="0" u="none" strike="noStrike" cap="none">
              <a:solidFill>
                <a:schemeClr val="dk1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3" name="Google Shape;83;p17"/>
          <p:cNvSpPr/>
          <p:nvPr/>
        </p:nvSpPr>
        <p:spPr>
          <a:xfrm>
            <a:off x="2232225" y="4732068"/>
            <a:ext cx="1300200" cy="591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Mechanisms / Mechanical systems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4" name="Google Shape;84;p17"/>
          <p:cNvSpPr/>
          <p:nvPr/>
        </p:nvSpPr>
        <p:spPr>
          <a:xfrm>
            <a:off x="8731525" y="4732068"/>
            <a:ext cx="1300200" cy="591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Textiles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5" name="Google Shape;85;p17"/>
          <p:cNvSpPr/>
          <p:nvPr/>
        </p:nvSpPr>
        <p:spPr>
          <a:xfrm>
            <a:off x="7106700" y="4732068"/>
            <a:ext cx="1300200" cy="591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Structures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6" name="Google Shape;86;p17"/>
          <p:cNvSpPr/>
          <p:nvPr/>
        </p:nvSpPr>
        <p:spPr>
          <a:xfrm>
            <a:off x="411127" y="1894299"/>
            <a:ext cx="1798500" cy="517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Design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7" name="Google Shape;87;p17"/>
          <p:cNvSpPr/>
          <p:nvPr/>
        </p:nvSpPr>
        <p:spPr>
          <a:xfrm>
            <a:off x="5833534" y="1894312"/>
            <a:ext cx="1798500" cy="517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Evaluate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8" name="Google Shape;88;p17"/>
          <p:cNvSpPr/>
          <p:nvPr/>
        </p:nvSpPr>
        <p:spPr>
          <a:xfrm>
            <a:off x="607400" y="4732068"/>
            <a:ext cx="1300200" cy="591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Cooking and nutrition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9" name="Google Shape;89;p17"/>
          <p:cNvSpPr txBox="1"/>
          <p:nvPr/>
        </p:nvSpPr>
        <p:spPr>
          <a:xfrm>
            <a:off x="1255175" y="4296766"/>
            <a:ext cx="8126700" cy="2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250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r>
              <a:rPr lang="en-GB" sz="1200" b="0" i="0" u="none" strike="noStrike" cap="none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 key areas - EYFS (Reception),  Key stage 1 and 2</a:t>
            </a:r>
            <a:endParaRPr sz="1200" b="0" i="0" u="none" strike="noStrike" cap="none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0" name="Google Shape;90;p17"/>
          <p:cNvSpPr/>
          <p:nvPr/>
        </p:nvSpPr>
        <p:spPr>
          <a:xfrm>
            <a:off x="8482368" y="1860249"/>
            <a:ext cx="1798500" cy="5175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Technical knowledge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cxnSp>
        <p:nvCxnSpPr>
          <p:cNvPr id="91" name="Google Shape;91;p17"/>
          <p:cNvCxnSpPr/>
          <p:nvPr/>
        </p:nvCxnSpPr>
        <p:spPr>
          <a:xfrm rot="10800000">
            <a:off x="1298698" y="2432696"/>
            <a:ext cx="4054800" cy="243600"/>
          </a:xfrm>
          <a:prstGeom prst="bentConnector2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2" name="Google Shape;92;p17"/>
          <p:cNvCxnSpPr/>
          <p:nvPr/>
        </p:nvCxnSpPr>
        <p:spPr>
          <a:xfrm rot="10800000" flipH="1">
            <a:off x="5320848" y="2432709"/>
            <a:ext cx="4054800" cy="243600"/>
          </a:xfrm>
          <a:prstGeom prst="bentConnector2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3" name="Google Shape;93;p17"/>
          <p:cNvCxnSpPr>
            <a:endCxn id="87" idx="2"/>
          </p:cNvCxnSpPr>
          <p:nvPr/>
        </p:nvCxnSpPr>
        <p:spPr>
          <a:xfrm rot="10800000" flipH="1">
            <a:off x="5279884" y="2411812"/>
            <a:ext cx="1452900" cy="275400"/>
          </a:xfrm>
          <a:prstGeom prst="bentConnector2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4" name="Google Shape;94;p17"/>
          <p:cNvSpPr/>
          <p:nvPr/>
        </p:nvSpPr>
        <p:spPr>
          <a:xfrm>
            <a:off x="3857050" y="6079451"/>
            <a:ext cx="1300200" cy="591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Electrical systems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5" name="Google Shape;95;p17"/>
          <p:cNvSpPr/>
          <p:nvPr/>
        </p:nvSpPr>
        <p:spPr>
          <a:xfrm>
            <a:off x="5481875" y="6079451"/>
            <a:ext cx="1300200" cy="5916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06900" tIns="106900" rIns="106900" bIns="1069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none" strike="noStrike" cap="none">
                <a:solidFill>
                  <a:srgbClr val="000000"/>
                </a:solidFill>
                <a:latin typeface="Lato"/>
                <a:ea typeface="Lato"/>
                <a:cs typeface="Lato"/>
                <a:sym typeface="Lato"/>
              </a:rPr>
              <a:t>Digital world</a:t>
            </a:r>
            <a:endParaRPr sz="1600" b="1" i="0" u="none" strike="noStrike" cap="none">
              <a:solidFill>
                <a:srgbClr val="000000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96" name="Google Shape;96;p17"/>
          <p:cNvSpPr txBox="1"/>
          <p:nvPr/>
        </p:nvSpPr>
        <p:spPr>
          <a:xfrm>
            <a:off x="4229400" y="5433443"/>
            <a:ext cx="2088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595959"/>
                </a:solidFill>
                <a:latin typeface="Lato"/>
                <a:ea typeface="Lato"/>
                <a:cs typeface="Lato"/>
                <a:sym typeface="Lato"/>
              </a:rPr>
              <a:t>Key stage 2 only</a:t>
            </a:r>
            <a:endParaRPr sz="1200" b="0" i="0" u="none" strike="noStrike" cap="none">
              <a:solidFill>
                <a:srgbClr val="595959"/>
              </a:solidFill>
              <a:latin typeface="Lato"/>
              <a:ea typeface="Lato"/>
              <a:cs typeface="Lato"/>
              <a:sym typeface="Lato"/>
            </a:endParaRPr>
          </a:p>
        </p:txBody>
      </p:sp>
      <p:cxnSp>
        <p:nvCxnSpPr>
          <p:cNvPr id="97" name="Google Shape;97;p17"/>
          <p:cNvCxnSpPr/>
          <p:nvPr/>
        </p:nvCxnSpPr>
        <p:spPr>
          <a:xfrm>
            <a:off x="4507150" y="4680443"/>
            <a:ext cx="0" cy="1122300"/>
          </a:xfrm>
          <a:prstGeom prst="straightConnector1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8" name="Google Shape;98;p17"/>
          <p:cNvCxnSpPr/>
          <p:nvPr/>
        </p:nvCxnSpPr>
        <p:spPr>
          <a:xfrm>
            <a:off x="6131975" y="4680443"/>
            <a:ext cx="0" cy="1122300"/>
          </a:xfrm>
          <a:prstGeom prst="straightConnector1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99" name="Google Shape;99;p17"/>
          <p:cNvCxnSpPr/>
          <p:nvPr/>
        </p:nvCxnSpPr>
        <p:spPr>
          <a:xfrm>
            <a:off x="4517025" y="4126681"/>
            <a:ext cx="0" cy="243600"/>
          </a:xfrm>
          <a:prstGeom prst="straightConnector1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0" name="Google Shape;100;p17"/>
          <p:cNvCxnSpPr/>
          <p:nvPr/>
        </p:nvCxnSpPr>
        <p:spPr>
          <a:xfrm>
            <a:off x="6131975" y="4126681"/>
            <a:ext cx="0" cy="243600"/>
          </a:xfrm>
          <a:prstGeom prst="straightConnector1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1" name="Google Shape;101;p17"/>
          <p:cNvCxnSpPr/>
          <p:nvPr/>
        </p:nvCxnSpPr>
        <p:spPr>
          <a:xfrm flipH="1">
            <a:off x="2882214" y="4118321"/>
            <a:ext cx="2382300" cy="243600"/>
          </a:xfrm>
          <a:prstGeom prst="bentConnector2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2" name="Google Shape;102;p17"/>
          <p:cNvCxnSpPr/>
          <p:nvPr/>
        </p:nvCxnSpPr>
        <p:spPr>
          <a:xfrm>
            <a:off x="5374486" y="4118321"/>
            <a:ext cx="2382300" cy="243600"/>
          </a:xfrm>
          <a:prstGeom prst="bentConnector2">
            <a:avLst/>
          </a:prstGeom>
          <a:noFill/>
          <a:ln w="19050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3" name="Google Shape;103;p17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fld id="{00000000-1234-1234-1234-123412341234}" type="slidenum">
              <a:rPr lang="en-GB"/>
              <a:t>2</a:t>
            </a:fld>
            <a:endParaRPr/>
          </a:p>
        </p:txBody>
      </p:sp>
      <p:cxnSp>
        <p:nvCxnSpPr>
          <p:cNvPr id="104" name="Google Shape;104;p17"/>
          <p:cNvCxnSpPr>
            <a:stCxn id="82" idx="2"/>
          </p:cNvCxnSpPr>
          <p:nvPr/>
        </p:nvCxnSpPr>
        <p:spPr>
          <a:xfrm rot="-5400000" flipH="1">
            <a:off x="4530974" y="1902412"/>
            <a:ext cx="279900" cy="1298700"/>
          </a:xfrm>
          <a:prstGeom prst="bentConnector2">
            <a:avLst/>
          </a:prstGeom>
          <a:noFill/>
          <a:ln w="9525" cap="flat" cmpd="sng">
            <a:solidFill>
              <a:srgbClr val="B7B7B7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05" name="Google Shape;105;p17"/>
          <p:cNvSpPr txBox="1"/>
          <p:nvPr/>
        </p:nvSpPr>
        <p:spPr>
          <a:xfrm>
            <a:off x="422250" y="778525"/>
            <a:ext cx="8088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7916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rPr>
              <a:t>How is the Design and technology scheme of work organised?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8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3</a:t>
            </a:fld>
            <a:endParaRPr/>
          </a:p>
        </p:txBody>
      </p:sp>
      <p:graphicFrame>
        <p:nvGraphicFramePr>
          <p:cNvPr id="111" name="Google Shape;111;p18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9625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(Reception)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0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Junk modelling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Boats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65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Making verbal plans and material choices.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a junk model.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junk model boat.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knowledge from exploration to inform design.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43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Improving fine motor/scissor skills with a variety of materials.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Joining materials in a variety of ways (temporary and permanent).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Joining different materials together.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their junk model, and how they intend to put it together.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 boat that floats and is waterproof, considering material choices.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Giving a verbal evaluation of their own and others’ junk models with adult support.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Checking to see if their model matches their plan.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Considering what they would do differently if they were to do it again.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their favourite and least favourite part of their model.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Making predictions about, and evaluating different materials to see if they are waterproof.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Making predictions about, and evaluating existing boats to see which floats best.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their design and reflecting on what could have been done differently.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Investigating the how the shapes and structure of a boat affect the way it moves.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972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there are a range to different materials that can be used to make a model and that they are all slightly different.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Making simple suggestions to fix their junk model.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‘waterproof’ materials are those which do not absorb water.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568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some objects float and others sink.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different parts of a boat.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2" name="Google Shape;112;p18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13" name="Google Shape;113;p18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Structures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8" name="Google Shape;118;p19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9625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80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Constructing a windmill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Baby bear’s chair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165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Learning the importance of a clear design criteria.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Including individual preferences and requirements in a design.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Generating and communicating ideas using sketching and modelling.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Learning about different types of structures, found in the natural world and in everyday objects.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643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stable structures from card, tape and glue 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Learning how to turn 2D nets into 3D structures.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instructions to cut and assemble the supporting structure of a windmill.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functioning turbines and axles which are assembled into a main supporting structure.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 structure according to design criteria.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joints and structures from paper/card and tape.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Building a strong and stiff structure by folding paper.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3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a windmill according to the design criteria, testing whether the structure is strong and stable and altering it if it isn’t.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Suggest points for improvements.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Exploring the features of structures.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Comparing the stability of different shapes.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the strength of own structures.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Identifying the weakest part of a structure.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the strength, stiffness and stability of own structure.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2972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the shape of materials can be changed to improve the strength and stiffness of structures.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cylinders are a strong type of structure (e.g. the main shape used for windmills and lighthouses).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axles are used in structures and mechanisms to make parts turn in a circle.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begin to understand that different structures are used for different purposes.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structure is something that has been made and put together.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shapes and structures with wide, flat bases or legs are the most stable.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the shape of a structure affects its strength.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materials can be manipulated to improve strength and stiffness.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structure is something which has been formed or made from parts.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‘stable’ structure is one which is firmly fixed and unlikely to change or move.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‘strong’ structure is one which does not break easily.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‘stiff’ structure or material is one which does not bend easily.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568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client is the person I am designing for.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design criteria is a list of points to ensure the product meets the clients needs and wants.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windmill harnesses the power of wind for a purpose like grinding grain, pumping water or generating electricity.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windmill turbines use wind to turn and make the machines inside work.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windmill is a structure with sails that are moved by the wind.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three main parts of a windmill are the turbine, axle and structure.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natural structures are those found in nature.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man-made structures are those made by people.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19" name="Google Shape;119;p19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20" name="Google Shape;120;p19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Structures</a:t>
            </a:r>
            <a:endParaRPr/>
          </a:p>
        </p:txBody>
      </p:sp>
      <p:sp>
        <p:nvSpPr>
          <p:cNvPr id="121" name="Google Shape;121;p19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4</a:t>
            </a:fld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" name="Google Shape;126;p20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89675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3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4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0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Constructing a castle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Pavilions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875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castle with key features to appeal to a specific person/purpose.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Drawing and labelling a castle design using 2D shapes, labelling: -the 3D shapes that will create the features - materials needed  and colours.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and/or decorating a castle tower on CAD software.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stable pavilion structure that is aesthetically pleasing and selecting materials to create a desired effect.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Building frame structures designed to support weight.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125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Constructing a range of 3D geometric shapes using nets.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special features for individual designs.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facades from a range of recycled materials.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a range of different shaped frame structures.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 variety of free standing frame structures of different shapes and sizes.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appropriate materials to build a strong structure and cladding.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Reinforcing corners to strengthen a structure.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a design in accordance with a plan.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Learning to create different textural effects with materials.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87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own work and the work of others based on the aesthetic of the finished product and in comparison to the original design.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Suggesting points for modification of the individual designs.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structures made by the class.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what characteristics of a design and construction made it the most effective.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Considering effective and ineffective designs.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07400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wide and flat based objects are more stable.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the importance of strength and stiffness in structures.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what a frame structure is.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‘free-standing’ structure is one which can stand on its own.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559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following features of a castle: flags, towers, battlements, turrets, curtain walls, moat, drawbridge and gatehouse - and their purpose.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façade is the front of a structure.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a castle needed to be strong and stable to withstand enemy attack.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paper net is a flat 2D shape that can become a 3D shape once assembled.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design specification is a list of success criteria for a product.</a:t>
                      </a:r>
                      <a:endParaRPr sz="900" u="none" strike="noStrike" cap="none">
                        <a:highlight>
                          <a:srgbClr val="F3F3F3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pavilion is a a decorative building or structure for leisure activities.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cladding can be applied to structures for different effects.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aesthetics are how a product looks.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product’s function means its purpose.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the target audience means the person or group of people a product is designed for.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architects consider light, shadow and patterns when designing.</a:t>
                      </a:r>
                      <a:endParaRPr sz="900" u="none" strike="noStrike" cap="none">
                        <a:highlight>
                          <a:srgbClr val="FFFFFF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27" name="Google Shape;127;p20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28" name="Google Shape;128;p20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Structures</a:t>
            </a:r>
            <a:endParaRPr/>
          </a:p>
        </p:txBody>
      </p:sp>
      <p:sp>
        <p:nvSpPr>
          <p:cNvPr id="129" name="Google Shape;129;p20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5</a:t>
            </a:fld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4" name="Google Shape;134;p21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46775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5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6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3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Bridges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Playgrounds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200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stable structure that is able to support weight.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a  frame structure with a  focus on triangulation.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playground featuring a variety of different structures, giving careful consideration to how the structures will be used, considering effective and ineffective designs.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281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 range of different shaped beam bridges.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Using triangles to create truss bridges that span a given distance and support a load.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Building a wooden bridge structure.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Independently measuring and marking wood accurately.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appropriate tools and equipment for particular tasks.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Using the correct techniques to saws safely.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Identifying where a structure needs reinforcement and using card corners for support.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why selecting appropriating materials is an important part of the design process.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basic wood functional properties.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Building a range of play apparatus structures drawing upon new and prior knowledge of structures.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Measuring, marking and cutting wood to create a range of structures.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Using a range of materials to reinforce and add decoration to structures.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58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Adapting and improving own bridge structure by identifying points of weakness and reinforcing them as necessary.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Suggesting points for improvements for own bridges and those designed by others.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Improving a design plan based on peer evaluation.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and adapting a design to improve it as it is developed.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Identifying what makes a successful structure.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2179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some  different ways to reinforce structures.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 how triangles can be used to reinforce bridges. 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properties are words that describe the form and function of materials.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why material selection is important based on properties.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the material (functional and aesthetic) properties of wood.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structures can be strengthened by manipulating materials and shapes.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599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the difference between arch, beam, truss and suspension bridges.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how to carry and use a saw safely.</a:t>
                      </a:r>
                      <a:endParaRPr sz="1000" u="none" strike="noStrike" cap="none">
                        <a:highlight>
                          <a:srgbClr val="F3F3F3"/>
                        </a:highlight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what a 'footprint plan' is.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in the real world, design , can impact users in positive and negative ways.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prototype is a cheap model to test a design idea.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35" name="Google Shape;135;p21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36" name="Google Shape;136;p21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Structures</a:t>
            </a:r>
            <a:endParaRPr/>
          </a:p>
        </p:txBody>
      </p:sp>
      <p:sp>
        <p:nvSpPr>
          <p:cNvPr id="137" name="Google Shape;137;p21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6</a:t>
            </a:fld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2" name="Google Shape;142;p22"/>
          <p:cNvGraphicFramePr/>
          <p:nvPr/>
        </p:nvGraphicFramePr>
        <p:xfrm>
          <a:off x="191625" y="7001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695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95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10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108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108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108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1215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41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Making a moving storybook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Wheels and axles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5"/>
                        </a:rPr>
                        <a:t>Fairground wheel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6"/>
                        </a:rPr>
                        <a:t>Making a moving monster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942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how to adapt mechanisms, using bridges or guides to control the movement.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moving story book for a given audience.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vehicle that includes wheels, axles and axle holders, that when combined, will allow the wheels to move.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clearly labelled drawings that illustrate movement.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a suitable linkage system to produce the desired motion.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wheel.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a class design criteria for a moving monster.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moving monster for a specific audience in accordance with a design criteria.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88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a design to create moving models that use levers and sliders.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Adapting mechanisms, when: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457200" marR="0" lvl="0" indent="-2794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Lato"/>
                        <a:buChar char="●"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they do not work as they should.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457200" marR="0" lvl="0" indent="-2794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Lato"/>
                        <a:buChar char="●"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to fit their vehicle design.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457200" marR="0" lvl="0" indent="-2794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800"/>
                        <a:buFont typeface="Lato"/>
                        <a:buChar char="●"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to improve how they work after testing their vehicle.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materials according to their characteristics.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a design brief.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linkages using card for levers and split pins for pivots.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Experimenting with linkages adjusting the widths, lengths and thicknesses of card used.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Cutting and assembling components neatly.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762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a finished product, seeing whether it moves as planned and if not, explaining why and how it can be fixed.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Reviewing the success of a product by testing it with its intended audience.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wheel and axle mechanisms, identifying what stops the wheels from turning, and recognising that a wheel needs an axle in order to move.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different designs.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and adapting a design.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own designs against design criteria.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Using peer feedback to modify a final design. 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6688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mechanism is the parts of an object that move together.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•To know that a slider mechanism moves an object from side to side.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slider mechanism has a slider, slots , guides and an object.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bridges and guides are bits of card that purposefully restrict the movement of the slider.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wheels need to be round to rotate and move.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for a wheel to move it must be attached to a rotating axle.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an axle moves within an axle holder which is fixed to the vehicle or toy.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the frame  of a vehicle (chassis) needs to be balanced.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different materials have different properties and are therefore suitable for different uses.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mechanisms are a collection of moving parts that work together as a machine to produce movement.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there is always an input and output in a mechanism.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an input is the energy that is used to start something working.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an output is the movement that happens as a result of the input.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lever is something that turns on a pivot.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linkage mechanism is made up of a series of levers.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594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in Design and technology we call a plan a ‘design’.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some real-life items that use wheels such as wheelbarrows, hamster wheels and vehicles.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features of a ferris wheel include the wheel, frame, pods, a base an axle and an axle holder.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it is important to test my design as I go along so that I can solve any problems that may occur.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some real-life objects that contain mechanisms.</a:t>
                      </a: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8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3" name="Google Shape;143;p22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44" name="Google Shape;144;p22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Mechanisms / mechanical systems</a:t>
            </a:r>
            <a:endParaRPr/>
          </a:p>
        </p:txBody>
      </p:sp>
      <p:sp>
        <p:nvSpPr>
          <p:cNvPr id="145" name="Google Shape;145;p22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7</a:t>
            </a:fld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0" name="Google Shape;150;p23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4725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3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4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30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Pneumatic toys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Making a slingshot car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87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toy which uses a pneumatic system.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design criteria from a design brief.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Generating ideas using thumbnail sketches and exploded diagrams.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Learning that different types of drawings are used in design to explain ideas clearly.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shape that reduces air resistance.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 • Drawing a net to create a structure from.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 • Choosing shapes that increase or decrease speed as a result of air resistance.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 • Personalising a design.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95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a pneumatic system to create a desired motion.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Building secure housing for a pneumatic system.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syringes and balloons to create different types of pneumatic systems to make a functional and appealing pneumatic toy.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materials due to their functional and aesthetic characteristics.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Manipulating materials to create different effects by cutting, creasing,  folding and weaving.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Measuring, marking, cutting and assembling with increasing accuracy.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 model based on a chosen design.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the views of others to improve designs.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and modifying the outcome, suggesting improvements.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the purpose of exploded-diagrams through the eyes of a designer and their client.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the speed of a final product based on: the effect of shape on speed and the accuracy of workmanship on performance.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15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how pneumatic systems work.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 that pneumatic systems can be used as part of a mechanism.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pneumatic systems operate by drawing in, releasing and compressing air.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all moving things have kinetic energy.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kinetic energy is the energy that something (object/person) has by being in motion.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air resistance is the level of drag on an object as it is forced through the air.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the shape of a moving object will affect how it moves due to air resistance.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681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how sketches, drawings and diagrams can be used to communicate design ideas.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exploded-diagrams are used to show how different parts of a product fit together.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thumbnail sketches are small drawings to get ideas down on paper quickly.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products change and evolve over time.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aesthetics means how an object or product looks in design and technology.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template is a stencil you can use to help you draw the same shape accurately.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birds-eye view means a view from a high angle (as if a bird in flight).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graphics are images which are designed to explain or advertise something.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•To know that it is important to assess and evaluate design ideas and models against a list of design criteria.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51" name="Google Shape;151;p23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52" name="Google Shape;152;p23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Mechanisms / mechanical systems</a:t>
            </a:r>
            <a:endParaRPr/>
          </a:p>
        </p:txBody>
      </p:sp>
      <p:sp>
        <p:nvSpPr>
          <p:cNvPr id="153" name="Google Shape;153;p23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8</a:t>
            </a:fld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8" name="Google Shape;158;p24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4725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5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6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230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Pop up book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Automata toys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787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pop-up book which uses a mixture of structures and mechanisms.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Naming each mechanism, input and output accurately.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Storyboarding ideas for a book.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•Experimenting with a range of cams, creating a design for an automata toy based on a choice of cam to create a desired movement.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how linkages change the direction of a force.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things move at the same time.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and drawing cross-sectional diagrams to show the inner-workings of my design.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495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a design brief to make a pop up book, neatly and with focus on accuracy.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mechanisms and/or structures using sliders, pivots and folds to produce movement.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Using layers and spacers to hide the workings of mechanical parts for an aesthetically pleasing result.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Measuring, marking and checking the accuracy of the jelutong and dowel pieces required.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Measuring, marking and cutting components accurately using a ruler and scissors.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Assembling components accurately to make a stable frame.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that for the frame to function effectively the components must be cut accurately and the joints of the frame secured at right angles.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appropriate materials based on the materials being joined and the speed at which the glue needs to dry/set.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28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the work of others and receiving feedback on own work.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Suggesting points for improvement.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the work of others and receiving feedback on own work.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Applying points of improvement to their toys.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changes they would make/do if they were to do the project again.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215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mechanisms control movement.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mechanisms  can be used to change one kind of motion into another.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how to use sliders, pivots and folds to create paper-based mechanisms.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the mechanism in an automata uses a system of cams, axles and followers.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different shaped cams produce different outputs.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681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design brief is a description of what I am going to design and make.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designers often want to hide mechanisms to make a product more aesthetically pleasing.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highlight>
                          <a:srgbClr val="FFFFFF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highlight>
                          <a:srgbClr val="FFFFFF"/>
                        </a:highlight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an automata is a hand powered mechanical toy.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cross-sectional diagram shows the inner workings of a product.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how to use a bench hook and saw safely.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set square can be used to help mark 90° angles.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59" name="Google Shape;159;p24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60" name="Google Shape;160;p24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Mechanisms / mechanical systems</a:t>
            </a:r>
            <a:endParaRPr/>
          </a:p>
        </p:txBody>
      </p:sp>
      <p:sp>
        <p:nvSpPr>
          <p:cNvPr id="161" name="Google Shape;161;p24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9</a:t>
            </a:fld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6" name="Google Shape;166;p25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0325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3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4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550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Electric poster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Torches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977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Carry out research based on a given topic (e.g. The Romans) to develop a range of initial ideas.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Generate a final design for the electric poster with consideration to the client’s needs and design criteria.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 an electric poster that fits the requirements of a given brief.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Plan the positioning of the bulb (circuit component) and its purpose.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torch, giving consideration to the target audience and creating both design and success criteria focusing on features of individual design ideas.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298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Create a final design for the electric poster.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Mount the poster onto corrugated card to improve its strength and allow it to withstand the weight of the circuit on the rear.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Measure and mark materials out using a template or ruler.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Fit an electrical component (bulb).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Learn ways to give the final product a higher quality finish (e.g. framing to conceal a roughly cut edge).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 torch with a working electrical circuit and switch.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Using appropriate equipment to cut and attach materials.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Assembling a torch according to the design and success criteria.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197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Learning to give and accept constructive criticism on own work and the work of others.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the success of initial ideas against the design criteria and justifying opinions.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Revisiting the requirements of the client to review developing design ideas and check that they fulfil their needs.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electrical products.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and evaluating the success of a final product.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45357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an electrical system is a group of parts (components) that work together to transport electricity around a circuit.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common features of an electric product (switch, battery or plug, dials, buttons etc.).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list examples of common electric products (kettle, remote control etc.).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an electric product uses an electrical system to work (function).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name and appearance of a bulb, battery, battery holder and crocodile wire to build simple circuits.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electrical conductors are materials which electricity can pass through.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electrical insulators are materials which electricity cannot pass through.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 To know that a battery contains stored electricity that can be used to power products.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an electrical circuit must be complete for electricity to flow.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switch can be used to complete and break an electrical circuit.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0664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the importance and purpose of information design.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how material choices (such as mounting paper to corrugated card) can improve a product to serve its purpose (remain rigid without bending when the electrical circuit is attached).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features of a torch: case, contacts, batteries, switch, reflector, lamp, lens.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facts from the history and invention of the electric light bulb(s) - by Sir Joseph Swan and Thomas Edison.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67" name="Google Shape;167;p25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68" name="Google Shape;168;p25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Electrical systems (KS2 only)</a:t>
            </a:r>
            <a:endParaRPr/>
          </a:p>
        </p:txBody>
      </p:sp>
      <p:sp>
        <p:nvSpPr>
          <p:cNvPr id="169" name="Google Shape;169;p25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" name="Google Shape;174;p26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260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5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6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0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Doodlers</a:t>
                      </a:r>
                      <a:r>
                        <a:rPr lang="en-GB" sz="12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 </a:t>
                      </a:r>
                      <a:r>
                        <a:rPr lang="en-GB" sz="1200" b="1" u="none" strike="noStrike" cap="none">
                          <a:highlight>
                            <a:srgbClr val="FFEA28"/>
                          </a:highlight>
                          <a:latin typeface="Lato"/>
                          <a:ea typeface="Lato"/>
                          <a:cs typeface="Lato"/>
                          <a:sym typeface="Lato"/>
                        </a:rPr>
                        <a:t>New!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Steady hand game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292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Identifying factors that could be changed on existing products and explaining how these would alter the form and function of the product.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design criteria based on findings from investigating existing products.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design criteria that clarifies the target user.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steady hand game - identifying and naming the components required.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Drawing a design from three different perspectives.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Generating ideas through sketching and discussion.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Modelling ideas through prototypes.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the purpose of products (toys), including what is meant by ‘fit for purpose’ and ‘form over function’.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3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Altering a product’s form and function by tinkering with its configuration.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 functional series circuit, incorporating a motor.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Constructing a product with consideration for the design criteria.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Breaking down the construction process into steps so that others can make the product.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Constructing a stable base for a game.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Accurately cutting, folding and assembling a net.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Decorating the base of the game to a high quality finish.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and testing a circuit.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Incorporating a circuit into a base.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20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Carry out a product analysis to look at the purpose of a product along with its strengths and weaknesses.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Determining which parts of a product affect its function and which parts affect its form.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Analysing whether changes in configuration positively or negatively affect an existing product.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Peer evaluating a set of instructions to build a product.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own and others finished games, identifying what went well and making suggestions for improvement.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Gathering images and information about existing children’s toys.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Analysing a selection of existing children’s toys.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6382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series circuits only have one direction for the electricity to flow.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when there is a break in a series circuit, all components turn off.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an electric motor converts electrical energy into rotational movement, causing the motor’s axle to spin.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 To know a motorised product is one which uses a motor to function.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batteries contain acid, which can be dangerous if they leak.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names of the components in a basic series circuit, including a buzzer.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37382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product analysis is critiquing the strengths and weaknesses of a product.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‘configuration’ means how the parts of a product are arranged.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•To know that ‘form’ means the shape and appearance of an object.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•To know the difference between 'form' and 'function'.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•To understand that 'fit for purpose' means that a product works how it should and is easy to use.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form over purpose means that a product looks good but does not work very well.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importance of ‘form follows function’ when designing: the product must be designed primarily with the function in mind.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the diagram perspectives 'top view', 'side view' and 'back'.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75" name="Google Shape;175;p26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76" name="Google Shape;176;p26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Electrical systems (KS2 only)</a:t>
            </a:r>
            <a:endParaRPr/>
          </a:p>
        </p:txBody>
      </p:sp>
      <p:sp>
        <p:nvSpPr>
          <p:cNvPr id="177" name="Google Shape;177;p26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2" name="Google Shape;182;p27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845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90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6727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21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852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39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260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EYFS (Reception)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0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Soup</a:t>
                      </a:r>
                      <a:r>
                        <a:rPr lang="en-GB" sz="12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 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Smoothies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>
                          <a:latin typeface="Lato"/>
                          <a:ea typeface="Lato"/>
                          <a:cs typeface="Lato"/>
                          <a:sym typeface="Lato"/>
                          <a:hlinkClick r:id="rId5"/>
                        </a:rPr>
                        <a:t>Balanced diet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9427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soup recipe as a class.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soup packaging.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smoothie carton packaging by-hand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three wrap ideas </a:t>
                      </a: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based on a food combination which work well together.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3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Chopping plasticine safely.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Chopping vegetables with support.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Chopping fruit and vegetables safely to make a smoothie.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Juicing fruits safely to make a smoothie.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Chopping foods safely to make a wrap.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Constructing a wrap that meets a design brief.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Grating foods to make a wrap.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Snipping smaller foods instead of cutting.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20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Tasting the soup and giving opinions.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some of the following when tasting food: look, feel, smell and taste.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Choosing their favourite packaging design and explaining why.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Tasting and evaluating different food combinations.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appearance, smell and taste.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Suggesting information to be included on packaging.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Comparing their own smoothie with someone else’s.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the taste, texture and smell of fruit and vegetables.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Taste testing food combinations and final products.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the information that should be included on a label.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•Evaluating food by giving a score.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63825">
                <a:tc rowSpan="2"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Cooking and nutrition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soup is ingredients (usually vegetables and liquid) blended together.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vegetables are grown.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recognise and name some common vegetables.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different vegetables taste different.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eating vegetables is good for us.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discuss why different packages might be used for different foods.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blender is a machine which mixes ingredients together into a smooth liquid.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fruit has seeds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fruits grow on trees or vines.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vegetables can grow either above or below ground.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vegetables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is any edible </a:t>
                      </a: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part of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a</a:t>
                      </a: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 plant (e.g. roots: potatoes, leaves: lettuce, fruit: cucumber).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‘diet’ means the food and drink that a person or animal usually eats.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 what makes a balanced diet.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the five main food groups are: Carbohydrates, fruits and vegetables, protein, dairy and foods high in fat and sugar.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I should eat a range of different foods from each food group, and roughly how much of each food group.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‘ingredients’ means the items in a mixture or recipe.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873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83" name="Google Shape;183;p27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84" name="Google Shape;184;p27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Clr>
                <a:schemeClr val="dk1"/>
              </a:buClr>
              <a:buSzPct val="47826"/>
              <a:buFont typeface="Arial"/>
              <a:buNone/>
            </a:pPr>
            <a:r>
              <a:rPr lang="en-GB"/>
              <a:t>Cooking and nutrition</a:t>
            </a:r>
            <a:endParaRPr/>
          </a:p>
        </p:txBody>
      </p:sp>
      <p:sp>
        <p:nvSpPr>
          <p:cNvPr id="185" name="Google Shape;185;p27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12</a:t>
            </a:fld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0" name="Google Shape;190;p28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260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3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4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0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Eating seasonally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Adapting a </a:t>
                      </a: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recipe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292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Designing a recipe for a savoury tart.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biscuit within a given budget, drawing upon previous taste testing judgements.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packaging for a biscuit that targets a specific group.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3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the instructions within a recipe.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Tasting seasonal ingredients.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seasonal ingredients.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Peeling ingredients safely. 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Cutting safely with a vegetable knife.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a baking recipe, including the preparation of ingredients.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Cooking safely, following basic hygiene rules.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Adapting a recipe to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meet the requirements of a target audience.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Using a cuboid net to create packaging.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20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Establishing and using design criteria to help test and review dishes.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the benefits of seasonal fruits and vegetables and the impact on the environment.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Suggesting points for improvement when making a seasonal tart.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a recipe, considering: taste, smell, texture and appearance.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the impact of the budget on the selection of ingredients.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and comparing a range of food products.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Suggesting modifications to a recipe (e.g. This biscuit has too many raisins, and it is falling apart, so next time I will use less raisins).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63825">
                <a:tc rowSpan="2"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Cooking and nutrition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not all fruits and vegetables can be grown in the UK.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climate affects food growth.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vegetables and fruit grow in certain seasons.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cooking instructions are known as a ‘recipe’.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imported food is food which has been brought into the country.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exported food is food which has been sent to another country..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know that eating seasonal foods can have a positive impact on the environment.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similar coloured fruits and vegetables often have similar nutritional benefits.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the appearance of food is as important as taste.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the amount of an ingredient in a recipe is known as the ‘quantity.’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safety and hygiene are important when cooking.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following cooking techniques: sieving,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measuring, stirring, cutting out and shaping.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•To understand the importance of budgeting while planning ingredients for biscuits.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products often have a target audience.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873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1" name="Google Shape;191;p28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192" name="Google Shape;192;p28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Clr>
                <a:schemeClr val="dk1"/>
              </a:buClr>
              <a:buSzPct val="47826"/>
              <a:buFont typeface="Arial"/>
              <a:buNone/>
            </a:pPr>
            <a:r>
              <a:rPr lang="en-GB"/>
              <a:t>Cooking and nutrition</a:t>
            </a:r>
            <a:endParaRPr/>
          </a:p>
        </p:txBody>
      </p:sp>
      <p:sp>
        <p:nvSpPr>
          <p:cNvPr id="193" name="Google Shape;193;p28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13</a:t>
            </a:fld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" name="Google Shape;198;p29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9260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5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6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0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Developing a recipe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Come dine with me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3292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Adapting a traditional recipe, understanding that the nutritional value of a recipe alters if you remove, substitute or add additional ingredients.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Writing an amended method for a recipe to incorporate the relevant changes to ingredients.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appealing packaging to reflect a recipe.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Researching existing recipes to inform ingredient choices.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Writing a recipe, explaining the key steps, method and ingredients.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Including facts and drawings from research undertaken.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3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Cutting and preparing vegetables safely.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Using equipment safely, including knives, hot pans and hobs.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Knowing how to avoid cross-contamination.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a step by step method carefully to make a recipe.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a recipe, including using the correct quantities of each ingredient.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Adapting a recipe based on research.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Working to a given timescale.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Working safely and hygienically with independence.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20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Identifying the nutritional differences between different products and recipes.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Identifying and describing healthy benefits of food groups.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a recipe, considering: taste, smell, texture and origin of the food group.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Taste testing and scoring final products.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Suggesting and writing up points of improvements when scoring others’ dishes, and when evaluating their own throughout the planning, preparation and cooking process.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health and safety in production to minimise cross contamination.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63825">
                <a:tc rowSpan="2"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where meat comes from - learning that beef is from cattle and how beef is reared and processed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recipes can be adapted to suit nutritional needs and dietary requirements.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I can use a nutritional calculator to see how healthy a food option is.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‘cross-contamination’ means bacteria and germs have been passed onto ready-to-eat foods and it happens when these foods mix with raw meat or unclean objects.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coloured chopping boards can prevent cross-contamination.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nutritional information is found on food packaging.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food packaging serves many purposes.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‘flavour’ is how a food or drink tastes.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many countries have ‘national dishes’ which are recipes associated with that country.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 To know that ‘processed food’ means food that has been put through multiple changes in a  factory.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 To understand that it is important to wash fruit and vegetables before eating to remove any dirt and insecticides.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what happens to a certain food before it appears on the supermarket shelf (Farm to Fork).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6873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99" name="Google Shape;199;p29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200" name="Google Shape;200;p29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Cooking and nutrition</a:t>
            </a:r>
            <a:endParaRPr/>
          </a:p>
        </p:txBody>
      </p:sp>
      <p:sp>
        <p:nvSpPr>
          <p:cNvPr id="201" name="Google Shape;201;p29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14</a:t>
            </a:fld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6" name="Google Shape;206;p30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845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11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758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48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874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132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7503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39425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EYFS: Reception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1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2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04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Bookmarks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Puppets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Pouches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9235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Discussing what a good design needs.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simple pattern with paper.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bookmark.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Choosing from available materials.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a template to create a design for a puppet.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pouch.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687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fine motor/cutting skills with scissors.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Exploring fine motor/threading and weaving (under, over technique) with a variety of materials.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a prepared needle and wool to practise threading.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Cutting fabric neatly with scissors.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joining methods to decorate a puppet.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Sequencing steps for construction.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and cutting fabrics for sewing.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Decorating a pouch using fabric glue or running stitch.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Threading a needle.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Sewing running stitch, with evenly spaced, neat, even stitches to join fabric.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Neatly pinning and cutting fabric using a template.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372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Reflecting on a finished product and comparing to their design.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Reflecting on a finished product, explaining likes and dislikes.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Troubleshooting scenarios posed by teacher.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the quality of the stitching on others’ work.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Discussing as a class, the success of their stitching against the success criteria.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Identifying aspects of their peers’ work that they particularly like and why.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05450">
                <a:tc rowSpan="2"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design is a way of planning our idea before we start.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threading is putting one material through an object.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‘joining technique’ means connecting two pieces of material together.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there are various temporary methods of joining fabric by using staples. glue or pins.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different techniques for joining materials can be used for different purposes.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a template (or fabric pattern) is used to cut out the same shape multiple times.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drawing a design idea is useful to see how an idea will look.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sewing is a method of joining fabric.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different stitches can be used when sewing.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the importance of tying a knot after sewing the final stitch.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thimble can be used to protect my fingers when sewing.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5770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07" name="Google Shape;207;p30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208" name="Google Shape;208;p30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Textiles</a:t>
            </a:r>
            <a:endParaRPr/>
          </a:p>
        </p:txBody>
      </p:sp>
      <p:sp>
        <p:nvSpPr>
          <p:cNvPr id="209" name="Google Shape;209;p30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15</a:t>
            </a:fld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4" name="Google Shape;214;p31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2445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3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4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7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Cross-stitch and appliqué</a:t>
                      </a:r>
                      <a:endParaRPr sz="11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Cushions</a:t>
                      </a:r>
                      <a:r>
                        <a:rPr lang="en-GB" sz="12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 or</a:t>
                      </a:r>
                      <a:r>
                        <a:rPr lang="en-GB" sz="12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 </a:t>
                      </a: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Egyptian collars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Fastenings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662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and making a template from an existing cushion and applying individual design criteria.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Writing design criteria for a product, articulating decisions made.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personalised book sleeve.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167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design criteria to create a cushion or Egyptian collar.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and cutting fabrics with ease using fabric scissors.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Threading needles with greater independence.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Tying knots with greater independence.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Sewing cross stitch to join fabric.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Decorating fabric using appliqué.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Completing design ideas with stuffing and sewing the edges (Cushions) </a:t>
                      </a:r>
                      <a:r>
                        <a:rPr lang="en-GB" sz="900" b="1" i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or </a:t>
                      </a: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embellishing the collars based on design ideas (Egyptian collars).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Making and testing a paper template with accuracy and in keeping with the design criteria.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Measuring, marking and cutting fabric using a paper template.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Selecting a stitch style to join fabric.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Working neatly by sewing small, straight stitches.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Incorporating a fastening to a design.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04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an end product and thinking of other ways in which to create similar items.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and evaluating an end product against the original design criteria.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Deciding how many of the criteria should be met for the product to be considered successful.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Suggesting modifications for improvement.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Articulating the advantages and disadvantages of different fastening types.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32800">
                <a:tc rowSpan="2"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•To know that applique is a way of mending or decorating a textile by applying smaller pieces of fabric to larger pieces.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•To know that when two edges of fabric have been joined together it is called a seam.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•To know that it is important to leave space on the fabric for the seam.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•To understand that some products are turned inside out after sewing so the stitching is hidden.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fastening is something which holds two pieces of material together for example a zipper, toggle, button, press stud and velcro.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different fastening types are useful for different purposes.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creating a mock up (prototype) of their design is useful for checking ideas and proportions.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973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15" name="Google Shape;215;p31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216" name="Google Shape;216;p31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Textiles</a:t>
            </a:r>
            <a:endParaRPr/>
          </a:p>
        </p:txBody>
      </p:sp>
      <p:sp>
        <p:nvSpPr>
          <p:cNvPr id="217" name="Google Shape;217;p31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16</a:t>
            </a:fld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2" name="Google Shape;222;p32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1715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5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6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167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Stuffed toys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Waistcoats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085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stuffed toy, considering the main component shapes required and creating an appropriate template.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Considering the proportions of individual components.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Designing a waistcoat in accordance to a specification linked to set of design criteria.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Annotating designs, to explain their decisions.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334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a 3D stuffed toy from a 2D design.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Measuring, marking and cutting fabric accurately and independently 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strong and secure blanket stitches when joining fabric.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Threading needles independently.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appliqué to attach pieces of fabric decoration.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Sewing blanket stitch to join fabric.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Applying blanket stitch so the spaces between the stitches are even and regular.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a template when cutting fabric to ensure they achieve the correct shape.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Using pins effectively to secure a template to fabric without creases or bulges.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Marking and cutting fabric accurately, in accordance with their design.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Sewing a strong running stitch, making small, neat stitches and following the edge.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Tying strong knots.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Decorating a waistcoat, attaching features (such as appliqué) using thread.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Finishing the waistcoat with a secure fastening (such as buttons).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Learning different decorative stitches.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Sewing accurately with evenly spaced, neat stitches.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867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and evaluating an end product and giving point for further improvements.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Reflecting on their work continually throughout the design, make and evaluate process.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15025">
                <a:tc rowSpan="2"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blanket stitch is useful to reinforce the edges of  a fabric material or join two pieces of fabric.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it is easier to finish simpler designs to a high standard.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soft toys are often made by creating appendages separately and then attaching them  to the main body.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small, neat stitches which are pulled taut are important to ensure that the soft toy is strong and holds the stuffing securely.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it is important to design clothing with the client/ target customer in mind.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using a template (or clothing pattern) helps to accurately mark out a design on fabric.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the importance of consistently sized stitches.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7152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23" name="Google Shape;223;p32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224" name="Google Shape;224;p32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Textiles</a:t>
            </a:r>
            <a:endParaRPr/>
          </a:p>
        </p:txBody>
      </p:sp>
      <p:sp>
        <p:nvSpPr>
          <p:cNvPr id="225" name="Google Shape;225;p32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17</a:t>
            </a:fld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0" name="Google Shape;230;p33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5050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3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Year 4</a:t>
                      </a:r>
                      <a:endParaRPr sz="15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550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>
                          <a:latin typeface="Lato"/>
                          <a:ea typeface="Lato"/>
                          <a:cs typeface="Lato"/>
                          <a:sym typeface="Lato"/>
                          <a:hlinkClick r:id="rId3"/>
                        </a:rPr>
                        <a:t>Wearable technology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latin typeface="Lato"/>
                          <a:ea typeface="Lato"/>
                          <a:cs typeface="Lato"/>
                          <a:sym typeface="Lato"/>
                          <a:hlinkClick r:id="rId4"/>
                        </a:rPr>
                        <a:t>Mindful moments timer</a:t>
                      </a:r>
                      <a:endParaRPr sz="12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22125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</a:t>
                      </a:r>
                      <a:r>
                        <a:rPr lang="en-GB" sz="900">
                          <a:highlight>
                            <a:srgbClr val="FFFFFF"/>
                          </a:highlight>
                          <a:latin typeface="Lato"/>
                          <a:ea typeface="Lato"/>
                          <a:cs typeface="Lato"/>
                          <a:sym typeface="Lato"/>
                        </a:rPr>
                        <a:t>Problem solving by suggesting which features on a Micro:bit might be useful and justifying my ideas.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Drawing and manipulating 2D shapes, using computer-aided design, to produce a point of sale badge.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design ideas through annotated sketches to create a product concept.</a:t>
                      </a:r>
                      <a:b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design criteria to respond to a design brief.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Writing design criteria for a programmed timer (Micro:bit).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Exploring different mindfulness strategies.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Applying the results of my research to further inform my design criteria.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a prototype case for my mindful moment timer.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Using and manipulating shapes and clipart by using computer-aided design (CAD), to produce a logo.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a list of design requirements.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33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Following a list of design requirements.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Writing a program to control (button press) and/or monitor (sense light) that will initiate a flashing LED algorithm.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a prototype case for my mindful moment timer.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Creating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3D structures using modelling materials.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Programming a micro:bit in the Microsoft micro:bit editor, to time a set number of seconds/minutes upon button press.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6989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Analysing and evaluating </a:t>
                      </a: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wearable technology.</a:t>
                      </a:r>
                      <a:b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Using feedback from peers to improve design.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Investigating and analysing a range of timers by identifying and comparing their advantages and disadvantages.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Evaluating my Micro:bit program against points on my design criteria and amending them to include any changes I made.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Documenting and evaluating my project.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what a logo is and why they are important in the world of design and business.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Testing my program for bugs (errors in the code). 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Finding and fixing the bugs (debug) in my code.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Using an exhibition to gather feedback.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Gathering feedback from the user to make suggested improvements to a product.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22125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that, in programming, a ‘loop’ is code that repeats something again and again until stopped.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Micro:bit is a pocket-sized, codeable computer.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simulator is able to replicate the functions of an existing piece of technology.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what variables are in programming.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some of the features of a Micro:bit.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an algorithm is a  set of instructions to be followed by the computer.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it is important to check my code for errors (bugs).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simulator can be used as a way of checking your code works before installing it onto an electronic device.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05275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•To know what the ‘Digital Revolution’ is and features of some of the products that have evolved as a result.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what is meant by ‘point of sale display.’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CAD stands for ‘Computer-aided design’.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what a focus group is by taking part in one.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•To understand the terms 'ergonomic' and 'aesthetic'.</a:t>
                      </a:r>
                      <a:endParaRPr sz="900" u="none" strike="noStrike" cap="none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  <a:t>•To know that a prototype is a 3D model made out of cheap materials, that allows us to test design ideas and make better decisions about size, shape and materials.</a:t>
                      </a:r>
                      <a:br>
                        <a:rPr lang="en-GB" sz="900" u="none" strike="noStrike" cap="none">
                          <a:latin typeface="Lato"/>
                          <a:ea typeface="Lato"/>
                          <a:cs typeface="Lato"/>
                          <a:sym typeface="Lato"/>
                        </a:rPr>
                      </a:br>
                      <a:r>
                        <a:rPr lang="en-GB" sz="900"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an exhibition is a way for companies to showcase products, meet potential new customers  and gather feedback from users.</a:t>
                      </a: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chemeClr val="dk1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31" name="Google Shape;231;p33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232" name="Google Shape;232;p33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Digital world (KS2 only)</a:t>
            </a:r>
            <a:endParaRPr/>
          </a:p>
        </p:txBody>
      </p:sp>
      <p:sp>
        <p:nvSpPr>
          <p:cNvPr id="233" name="Google Shape;233;p33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18</a:t>
            </a:fld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8" name="Google Shape;238;p34"/>
          <p:cNvGraphicFramePr/>
          <p:nvPr/>
        </p:nvGraphicFramePr>
        <p:xfrm>
          <a:off x="191600" y="642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{F5D6A9BC-81D0-4FE1-8B24-AA016A01FC31}</a:tableStyleId>
              </a:tblPr>
              <a:tblGrid>
                <a:gridCol w="101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25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402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228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62200">
                <a:tc rowSpan="2"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5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500"/>
                        <a:buFont typeface="Arial"/>
                        <a:buNone/>
                      </a:pPr>
                      <a:r>
                        <a:rPr lang="en-GB" sz="15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Year 6</a:t>
                      </a:r>
                      <a:endParaRPr sz="15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8775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Monitoring devices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200" b="1" u="sng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Navigating the world</a:t>
                      </a:r>
                      <a:endParaRPr sz="12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2950">
                <a:tc rowSpan="3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300"/>
                        <a:buFont typeface="Arial"/>
                        <a:buNone/>
                      </a:pPr>
                      <a:r>
                        <a:rPr lang="en-GB" sz="13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Skills</a:t>
                      </a:r>
                      <a:endParaRPr sz="13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Design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Researching (books, internet) for a particular (user’s) animal’s needs.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design criteria based on research.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Generating multiple housing ideas using building bricks.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what a virtual model is and the pros and cons of traditional and CAD modelling.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Placing and manoeuvring 3D objects, using CAD.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Changing the properties of, or combining  one or more 3D objects, using CAD.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Writing a design brief from information submitted by a client.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design criteria to fulfil the client’s request.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Considering and suggesting additional functions for my navigation tool.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a product idea through annotated sketches.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Placing and manoeuvring 3D objects, using CAD.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Changing the properties of, or combining one or more 3D objects, using CAD.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4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Make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Understanding the functional and aesthetic properties of plastics.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Programming to monitor the ambient temperature and coding an (audible or visual) alert when the temperature rises above or falls below a specified range.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Considering materials and their functional properties, especially those that are sustainable and recyclable (for example, cork and bamboo).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material choices and why they were chosen as part of a product concept.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Programming an N,E, S, W cardinal compass.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566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Evaluate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Stating an event or fact from the last 100 years of plastic history.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how plastic is affecting planet Earth and suggesting ways to make more sustainable choices.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key functions in my program (audible alert, visuals).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how my product would be useful for an animal carer including programmed features.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how my program fits the design criteria and how it would be useful as part of a navigation tool.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Developing an awareness of sustainable design.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Identifying key industries that utilise 3D CAD modelling and explaining why.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Describing how the product concept fits the client’s request and how it will benefit the customers.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the key functions in my program, including any additions.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how my program fits the design criteria and how it would be useful as part of a navigation tool.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Explaining the key functions and features of my navigation tool to the client as part of a product concept pitch.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Demonstrating a functional program as part of a product concept pitch.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061600">
                <a:tc row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50"/>
                        <a:buFont typeface="Arial"/>
                        <a:buNone/>
                      </a:pPr>
                      <a:r>
                        <a:rPr lang="en-GB" sz="125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Knowledge</a:t>
                      </a:r>
                      <a:endParaRPr sz="125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Technical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‘device’ means equipment created for a certain purpose or job and that monitoring devices observe and record.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 sensor is a tool or device that is designed to monitor, detect and respond to changes for a purpose.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conditional statements (and, or, if booleans) in programming are a set of rules which are followed if certain conditions are met.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accelerometers can detect movement.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that sensors can be useful in products as they mean the product can function without human input.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2857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2275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Additional</a:t>
                      </a:r>
                      <a:endParaRPr sz="1000" b="1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 key developments in thermometer history. 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events or facts that took place over the last 100 years in the history of plastic, and how this is changing our outlook on the future.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the 6Rs of sustainability.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understand what a virtual model is and the pros and cons of traditional vs CAD modelling.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900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2540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designers write design briefs and develop design criteria to enable them to fulfil a client’s request.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2540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‘multifunctional’ means an object or product has more than one function.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  <a:p>
                      <a:pPr marL="0" marR="2540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50"/>
                        <a:buFont typeface="Arial"/>
                        <a:buNone/>
                      </a:pPr>
                      <a:r>
                        <a:rPr lang="en-GB" sz="850" u="none" strike="noStrike" cap="none">
                          <a:solidFill>
                            <a:schemeClr val="dk1"/>
                          </a:solidFill>
                          <a:latin typeface="Lato"/>
                          <a:ea typeface="Lato"/>
                          <a:cs typeface="Lato"/>
                          <a:sym typeface="Lato"/>
                        </a:rPr>
                        <a:t>• To know that magnetometers are devices that measure the Earth’s magnetic field to determine which direction you are facing.</a:t>
                      </a:r>
                      <a:endParaRPr sz="850" u="none" strike="noStrike" cap="none">
                        <a:solidFill>
                          <a:schemeClr val="dk1"/>
                        </a:solidFill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106900" marR="106900" marT="61200" marB="61200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39" name="Google Shape;239;p34"/>
          <p:cNvSpPr txBox="1">
            <a:spLocks noGrp="1"/>
          </p:cNvSpPr>
          <p:nvPr>
            <p:ph type="subTitle" idx="4294967295"/>
          </p:nvPr>
        </p:nvSpPr>
        <p:spPr>
          <a:xfrm>
            <a:off x="125" y="-25175"/>
            <a:ext cx="52875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155279"/>
              <a:buNone/>
            </a:pPr>
            <a:r>
              <a:rPr lang="en-GB"/>
              <a:t>Progression of skills and knowledge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4294967295"/>
          </p:nvPr>
        </p:nvSpPr>
        <p:spPr>
          <a:xfrm>
            <a:off x="5307575" y="525"/>
            <a:ext cx="5395800" cy="4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6050" tIns="116050" rIns="116050" bIns="116050" anchor="ctr" anchorCtr="0">
            <a:normAutofit fontScale="70000"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500"/>
              </a:spcAft>
              <a:buSzPct val="84606"/>
              <a:buNone/>
            </a:pPr>
            <a:r>
              <a:rPr lang="en-GB"/>
              <a:t>Digital world (KS2 only)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sldNum" idx="12"/>
          </p:nvPr>
        </p:nvSpPr>
        <p:spPr>
          <a:xfrm>
            <a:off x="10005373" y="7080447"/>
            <a:ext cx="641700" cy="5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4875" tIns="104875" rIns="104875" bIns="10487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n-GB"/>
              <a:t>19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D50C4C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8775</Words>
  <Application>Microsoft Office PowerPoint</Application>
  <PresentationFormat>Custom</PresentationFormat>
  <Paragraphs>829</Paragraphs>
  <Slides>19</Slides>
  <Notes>19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Lato</vt:lpstr>
      <vt:lpstr>Arial</vt:lpstr>
      <vt:lpstr>Caveat</vt:lpstr>
      <vt:lpstr>Simple Light</vt:lpstr>
      <vt:lpstr>Design and technology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Danny Greenstock</dc:creator>
  <cp:lastModifiedBy>Danny Greenstock</cp:lastModifiedBy>
  <cp:revision>1</cp:revision>
  <dcterms:modified xsi:type="dcterms:W3CDTF">2024-12-02T18:38:43Z</dcterms:modified>
</cp:coreProperties>
</file>