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0691813" cy="7559675"/>
  <p:notesSz cx="7559675" cy="10691813"/>
  <p:embeddedFontLst>
    <p:embeddedFont>
      <p:font typeface="Caveat" panose="020B0604020202020204" charset="0"/>
      <p:regular r:id="rId21"/>
      <p:bold r:id="rId22"/>
    </p:embeddedFont>
    <p:embeddedFont>
      <p:font typeface="Lato" panose="020F0502020204030203" pitchFamily="34" charset="0"/>
      <p:regular r:id="rId23"/>
      <p:bold r:id="rId24"/>
      <p:italic r:id="rId25"/>
      <p:boldItalic r:id="rId26"/>
    </p:embeddedFont>
    <p:embeddedFont>
      <p:font typeface="Roboto" panose="02000000000000000000" pitchFamily="2"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370">
          <p15:clr>
            <a:srgbClr val="A4A3A4"/>
          </p15:clr>
        </p15:guide>
        <p15:guide id="2" pos="710">
          <p15:clr>
            <a:srgbClr val="9AA0A6"/>
          </p15:clr>
        </p15:guide>
        <p15:guide id="3" pos="6602">
          <p15:clr>
            <a:srgbClr val="9AA0A6"/>
          </p15:clr>
        </p15:guide>
        <p15:guide id="4" pos="133">
          <p15:clr>
            <a:srgbClr val="9AA0A6"/>
          </p15:clr>
        </p15:guide>
        <p15:guide id="5" pos="5803">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EDE1D97-0DD9-4441-BF23-FD1F05261D1D}">
  <a:tblStyle styleId="{7EDE1D97-0DD9-4441-BF23-FD1F05261D1D}"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075" y="53"/>
      </p:cViewPr>
      <p:guideLst>
        <p:guide pos="370"/>
        <p:guide pos="710"/>
        <p:guide pos="6602"/>
        <p:guide pos="133"/>
        <p:guide pos="5803"/>
        <p:guide orient="horz" pos="23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
        <p:cNvGrpSpPr/>
        <p:nvPr/>
      </p:nvGrpSpPr>
      <p:grpSpPr>
        <a:xfrm>
          <a:off x="0" y="0"/>
          <a:ext cx="0" cy="0"/>
          <a:chOff x="0" y="0"/>
          <a:chExt cx="0" cy="0"/>
        </a:xfrm>
      </p:grpSpPr>
      <p:sp>
        <p:nvSpPr>
          <p:cNvPr id="45" name="Google Shape;45;p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 name="Google Shape;4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3: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4: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 name="Google Shape;9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6: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7: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 name="Google Shape;13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8: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9: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0: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0" name="Google Shape;17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3" name="Google Shape;18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2: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7" name="Google Shape;19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4: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5: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6" name="Google Shape;236;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6: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7: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8: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0" name="Google Shape;270;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rogression KSV - Cover">
  <p:cSld name="CUSTOM_4">
    <p:spTree>
      <p:nvGrpSpPr>
        <p:cNvPr id="1" name="Shape 9"/>
        <p:cNvGrpSpPr/>
        <p:nvPr/>
      </p:nvGrpSpPr>
      <p:grpSpPr>
        <a:xfrm>
          <a:off x="0" y="0"/>
          <a:ext cx="0" cy="0"/>
          <a:chOff x="0" y="0"/>
          <a:chExt cx="0" cy="0"/>
        </a:xfrm>
      </p:grpSpPr>
      <p:sp>
        <p:nvSpPr>
          <p:cNvPr id="10" name="Google Shape;10;p2"/>
          <p:cNvSpPr/>
          <p:nvPr/>
        </p:nvSpPr>
        <p:spPr>
          <a:xfrm>
            <a:off x="841500" y="476700"/>
            <a:ext cx="9009000" cy="6606600"/>
          </a:xfrm>
          <a:prstGeom prst="rect">
            <a:avLst/>
          </a:prstGeom>
          <a:solidFill>
            <a:srgbClr val="9E9E9E"/>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2"/>
          <p:cNvSpPr txBox="1"/>
          <p:nvPr/>
        </p:nvSpPr>
        <p:spPr>
          <a:xfrm>
            <a:off x="998525" y="4867500"/>
            <a:ext cx="7435200" cy="1413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6000"/>
              <a:buFont typeface="Arial"/>
              <a:buNone/>
            </a:pPr>
            <a:r>
              <a:rPr lang="en-GB" sz="6000" b="1" i="0" u="none" strike="noStrike" cap="none">
                <a:solidFill>
                  <a:srgbClr val="FFFFFF"/>
                </a:solidFill>
                <a:latin typeface="Caveat"/>
                <a:ea typeface="Caveat"/>
                <a:cs typeface="Caveat"/>
                <a:sym typeface="Caveat"/>
              </a:rPr>
              <a:t>Science</a:t>
            </a:r>
            <a:endParaRPr sz="6000" b="1" i="0" u="none" strike="noStrike" cap="none">
              <a:solidFill>
                <a:srgbClr val="FFFFFF"/>
              </a:solidFill>
              <a:latin typeface="Caveat"/>
              <a:ea typeface="Caveat"/>
              <a:cs typeface="Caveat"/>
              <a:sym typeface="Caveat"/>
            </a:endParaRPr>
          </a:p>
        </p:txBody>
      </p:sp>
      <p:sp>
        <p:nvSpPr>
          <p:cNvPr id="12" name="Google Shape;12;p2"/>
          <p:cNvSpPr txBox="1">
            <a:spLocks noGrp="1"/>
          </p:cNvSpPr>
          <p:nvPr>
            <p:ph type="subTitle" idx="1"/>
          </p:nvPr>
        </p:nvSpPr>
        <p:spPr>
          <a:xfrm>
            <a:off x="998525" y="6273500"/>
            <a:ext cx="4305600" cy="487800"/>
          </a:xfrm>
          <a:prstGeom prst="rect">
            <a:avLst/>
          </a:prstGeom>
          <a:noFill/>
          <a:ln>
            <a:noFill/>
          </a:ln>
        </p:spPr>
        <p:txBody>
          <a:bodyPr spcFirstLastPara="1" wrap="square" lIns="116050" tIns="116050" rIns="116050" bIns="116050" anchor="t" anchorCtr="0">
            <a:normAutofit/>
          </a:bodyPr>
          <a:lstStyle>
            <a:lvl1pPr lvl="0" algn="l">
              <a:lnSpc>
                <a:spcPct val="115000"/>
              </a:lnSpc>
              <a:spcBef>
                <a:spcPts val="0"/>
              </a:spcBef>
              <a:spcAft>
                <a:spcPts val="0"/>
              </a:spcAft>
              <a:buClr>
                <a:schemeClr val="lt1"/>
              </a:buClr>
              <a:buSzPts val="1400"/>
              <a:buNone/>
              <a:defRPr sz="1400">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13" name="Google Shape;13;p2"/>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a:endParaRPr/>
          </a:p>
        </p:txBody>
      </p:sp>
      <p:sp>
        <p:nvSpPr>
          <p:cNvPr id="16" name="Google Shape;16;p3"/>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gn="l">
              <a:lnSpc>
                <a:spcPct val="115000"/>
              </a:lnSpc>
              <a:spcBef>
                <a:spcPts val="0"/>
              </a:spcBef>
              <a:spcAft>
                <a:spcPts val="0"/>
              </a:spcAft>
              <a:buSzPts val="2300"/>
              <a:buChar char="●"/>
              <a:defRPr/>
            </a:lvl1pPr>
            <a:lvl2pPr marL="914400" lvl="1" indent="-342900" algn="l">
              <a:lnSpc>
                <a:spcPct val="115000"/>
              </a:lnSpc>
              <a:spcBef>
                <a:spcPts val="0"/>
              </a:spcBef>
              <a:spcAft>
                <a:spcPts val="0"/>
              </a:spcAft>
              <a:buSzPts val="1800"/>
              <a:buChar char="○"/>
              <a:defRPr/>
            </a:lvl2pPr>
            <a:lvl3pPr marL="1371600" lvl="2" indent="-342900" algn="l">
              <a:lnSpc>
                <a:spcPct val="115000"/>
              </a:lnSpc>
              <a:spcBef>
                <a:spcPts val="0"/>
              </a:spcBef>
              <a:spcAft>
                <a:spcPts val="0"/>
              </a:spcAft>
              <a:buSzPts val="1800"/>
              <a:buChar char="■"/>
              <a:defRPr/>
            </a:lvl3pPr>
            <a:lvl4pPr marL="1828800" lvl="3" indent="-342900" algn="l">
              <a:lnSpc>
                <a:spcPct val="115000"/>
              </a:lnSpc>
              <a:spcBef>
                <a:spcPts val="0"/>
              </a:spcBef>
              <a:spcAft>
                <a:spcPts val="0"/>
              </a:spcAft>
              <a:buSzPts val="1800"/>
              <a:buChar char="●"/>
              <a:defRPr/>
            </a:lvl4pPr>
            <a:lvl5pPr marL="2286000" lvl="4" indent="-342900" algn="l">
              <a:lnSpc>
                <a:spcPct val="115000"/>
              </a:lnSpc>
              <a:spcBef>
                <a:spcPts val="0"/>
              </a:spcBef>
              <a:spcAft>
                <a:spcPts val="0"/>
              </a:spcAft>
              <a:buSzPts val="1800"/>
              <a:buChar char="○"/>
              <a:defRPr/>
            </a:lvl5pPr>
            <a:lvl6pPr marL="2743200" lvl="5" indent="-342900" algn="l">
              <a:lnSpc>
                <a:spcPct val="115000"/>
              </a:lnSpc>
              <a:spcBef>
                <a:spcPts val="0"/>
              </a:spcBef>
              <a:spcAft>
                <a:spcPts val="0"/>
              </a:spcAft>
              <a:buSzPts val="1800"/>
              <a:buChar char="■"/>
              <a:defRPr/>
            </a:lvl6pPr>
            <a:lvl7pPr marL="3200400" lvl="6" indent="-342900" algn="l">
              <a:lnSpc>
                <a:spcPct val="115000"/>
              </a:lnSpc>
              <a:spcBef>
                <a:spcPts val="0"/>
              </a:spcBef>
              <a:spcAft>
                <a:spcPts val="0"/>
              </a:spcAft>
              <a:buSzPts val="1800"/>
              <a:buChar char="●"/>
              <a:defRPr/>
            </a:lvl7pPr>
            <a:lvl8pPr marL="3657600" lvl="7" indent="-342900" algn="l">
              <a:lnSpc>
                <a:spcPct val="115000"/>
              </a:lnSpc>
              <a:spcBef>
                <a:spcPts val="0"/>
              </a:spcBef>
              <a:spcAft>
                <a:spcPts val="0"/>
              </a:spcAft>
              <a:buSzPts val="1800"/>
              <a:buChar char="○"/>
              <a:defRPr/>
            </a:lvl8pPr>
            <a:lvl9pPr marL="4114800" lvl="8" indent="-342900" algn="l">
              <a:lnSpc>
                <a:spcPct val="115000"/>
              </a:lnSpc>
              <a:spcBef>
                <a:spcPts val="0"/>
              </a:spcBef>
              <a:spcAft>
                <a:spcPts val="0"/>
              </a:spcAft>
              <a:buSzPts val="1800"/>
              <a:buChar char="■"/>
              <a:defRPr/>
            </a:lvl9pPr>
          </a:lstStyle>
          <a:p>
            <a:endParaRPr/>
          </a:p>
        </p:txBody>
      </p:sp>
      <p:sp>
        <p:nvSpPr>
          <p:cNvPr id="17" name="Google Shape;17;p3"/>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1">
  <p:cSld name="BLANK_8">
    <p:spTree>
      <p:nvGrpSpPr>
        <p:cNvPr id="1" name="Shape 18"/>
        <p:cNvGrpSpPr/>
        <p:nvPr/>
      </p:nvGrpSpPr>
      <p:grpSpPr>
        <a:xfrm>
          <a:off x="0" y="0"/>
          <a:ext cx="0" cy="0"/>
          <a:chOff x="0" y="0"/>
          <a:chExt cx="0" cy="0"/>
        </a:xfrm>
      </p:grpSpPr>
      <p:sp>
        <p:nvSpPr>
          <p:cNvPr id="19" name="Google Shape;19;p4"/>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4"/>
          <p:cNvSpPr txBox="1">
            <a:spLocks noGrp="1"/>
          </p:cNvSpPr>
          <p:nvPr>
            <p:ph type="subTitle" idx="1"/>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ditable title">
  <p:cSld name="CUSTOM_3_2">
    <p:spTree>
      <p:nvGrpSpPr>
        <p:cNvPr id="1" name="Shape 21"/>
        <p:cNvGrpSpPr/>
        <p:nvPr/>
      </p:nvGrpSpPr>
      <p:grpSpPr>
        <a:xfrm>
          <a:off x="0" y="0"/>
          <a:ext cx="0" cy="0"/>
          <a:chOff x="0" y="0"/>
          <a:chExt cx="0" cy="0"/>
        </a:xfrm>
      </p:grpSpPr>
      <p:graphicFrame>
        <p:nvGraphicFramePr>
          <p:cNvPr id="22" name="Google Shape;22;p5"/>
          <p:cNvGraphicFramePr/>
          <p:nvPr/>
        </p:nvGraphicFramePr>
        <p:xfrm>
          <a:off x="0" y="4"/>
          <a:ext cx="10692000" cy="489800"/>
        </p:xfrm>
        <a:graphic>
          <a:graphicData uri="http://schemas.openxmlformats.org/drawingml/2006/table">
            <a:tbl>
              <a:tblPr>
                <a:noFill/>
                <a:tableStyleId>{7EDE1D97-0DD9-4441-BF23-FD1F05261D1D}</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p>
                  </a:txBody>
                  <a:tcPr marL="106900" marR="106900" marT="61200" marB="6120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dk2"/>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23" name="Google Shape;23;p5"/>
          <p:cNvSpPr txBox="1">
            <a:spLocks noGrp="1"/>
          </p:cNvSpPr>
          <p:nvPr>
            <p:ph type="subTitle" idx="1"/>
          </p:nvPr>
        </p:nvSpPr>
        <p:spPr>
          <a:xfrm>
            <a:off x="0" y="-12650"/>
            <a:ext cx="5287800" cy="4899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dk1"/>
              </a:buClr>
              <a:buSzPts val="2500"/>
              <a:buFont typeface="Caveat"/>
              <a:buNone/>
              <a:defRPr sz="2500" b="1">
                <a:solidFill>
                  <a:schemeClr val="dk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24" name="Google Shape;24;p5"/>
          <p:cNvSpPr txBox="1">
            <a:spLocks noGrp="1"/>
          </p:cNvSpPr>
          <p:nvPr>
            <p:ph type="subTitle" idx="2"/>
          </p:nvPr>
        </p:nvSpPr>
        <p:spPr>
          <a:xfrm>
            <a:off x="5596125" y="-12650"/>
            <a:ext cx="4820400" cy="489900"/>
          </a:xfrm>
          <a:prstGeom prst="rect">
            <a:avLst/>
          </a:prstGeom>
          <a:no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lt1"/>
              </a:buClr>
              <a:buSzPts val="1800"/>
              <a:buNone/>
              <a:defRPr sz="1800">
                <a:solidFill>
                  <a:schemeClr val="lt1"/>
                </a:solidFill>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25" name="Google Shape;25;p5"/>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26" name="Google Shape;26;p5"/>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Editable title 1">
  <p:cSld name="TITLE_AND_BODY_1">
    <p:spTree>
      <p:nvGrpSpPr>
        <p:cNvPr id="1" name="Shape 27"/>
        <p:cNvGrpSpPr/>
        <p:nvPr/>
      </p:nvGrpSpPr>
      <p:grpSpPr>
        <a:xfrm>
          <a:off x="0" y="0"/>
          <a:ext cx="0" cy="0"/>
          <a:chOff x="0" y="0"/>
          <a:chExt cx="0" cy="0"/>
        </a:xfrm>
      </p:grpSpPr>
      <p:sp>
        <p:nvSpPr>
          <p:cNvPr id="28" name="Google Shape;28;p6"/>
          <p:cNvSpPr/>
          <p:nvPr/>
        </p:nvSpPr>
        <p:spPr>
          <a:xfrm>
            <a:off x="625" y="-100"/>
            <a:ext cx="10691100" cy="515100"/>
          </a:xfrm>
          <a:prstGeom prst="rect">
            <a:avLst/>
          </a:prstGeom>
          <a:solidFill>
            <a:schemeClr val="dk2"/>
          </a:solidFill>
          <a:ln w="9525" cap="flat" cmpd="sng">
            <a:solidFill>
              <a:schemeClr val="dk2"/>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9" name="Google Shape;29;p6"/>
          <p:cNvSpPr txBox="1">
            <a:spLocks noGrp="1"/>
          </p:cNvSpPr>
          <p:nvPr>
            <p:ph type="subTitle" idx="1"/>
          </p:nvPr>
        </p:nvSpPr>
        <p:spPr>
          <a:xfrm>
            <a:off x="0" y="-100"/>
            <a:ext cx="10692000" cy="515100"/>
          </a:xfrm>
          <a:prstGeom prst="rect">
            <a:avLst/>
          </a:prstGeom>
          <a:noFill/>
          <a:ln>
            <a:noFill/>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30" name="Google Shape;30;p6"/>
          <p:cNvSpPr txBox="1">
            <a:spLocks noGrp="1"/>
          </p:cNvSpPr>
          <p:nvPr>
            <p:ph type="subTitle" idx="2"/>
          </p:nvPr>
        </p:nvSpPr>
        <p:spPr>
          <a:xfrm>
            <a:off x="3232225" y="7145125"/>
            <a:ext cx="4227900" cy="3342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1"/>
        <p:cNvGrpSpPr/>
        <p:nvPr/>
      </p:nvGrpSpPr>
      <p:grpSpPr>
        <a:xfrm>
          <a:off x="0" y="0"/>
          <a:ext cx="0" cy="0"/>
          <a:chOff x="0" y="0"/>
          <a:chExt cx="0" cy="0"/>
        </a:xfrm>
      </p:grpSpPr>
      <p:sp>
        <p:nvSpPr>
          <p:cNvPr id="32" name="Google Shape;32;p7"/>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33" name="Google Shape;33;p7"/>
          <p:cNvSpPr txBox="1">
            <a:spLocks noGrp="1"/>
          </p:cNvSpPr>
          <p:nvPr>
            <p:ph type="subTitle" idx="1"/>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rogression KSV - Cover Condensed">
  <p:cSld name="CUSTOM_4_1">
    <p:spTree>
      <p:nvGrpSpPr>
        <p:cNvPr id="1" name="Shape 34"/>
        <p:cNvGrpSpPr/>
        <p:nvPr/>
      </p:nvGrpSpPr>
      <p:grpSpPr>
        <a:xfrm>
          <a:off x="0" y="0"/>
          <a:ext cx="0" cy="0"/>
          <a:chOff x="0" y="0"/>
          <a:chExt cx="0" cy="0"/>
        </a:xfrm>
      </p:grpSpPr>
      <p:sp>
        <p:nvSpPr>
          <p:cNvPr id="35" name="Google Shape;35;p8"/>
          <p:cNvSpPr/>
          <p:nvPr/>
        </p:nvSpPr>
        <p:spPr>
          <a:xfrm>
            <a:off x="841500" y="476700"/>
            <a:ext cx="9009000" cy="66066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8"/>
          <p:cNvSpPr txBox="1"/>
          <p:nvPr/>
        </p:nvSpPr>
        <p:spPr>
          <a:xfrm>
            <a:off x="998525" y="4867500"/>
            <a:ext cx="7435200" cy="1413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6000"/>
              <a:buFont typeface="Arial"/>
              <a:buNone/>
            </a:pPr>
            <a:r>
              <a:rPr lang="en-GB" sz="6000" b="1" i="0" u="none" strike="noStrike" cap="none">
                <a:solidFill>
                  <a:srgbClr val="FFFFFF"/>
                </a:solidFill>
                <a:latin typeface="Caveat"/>
                <a:ea typeface="Caveat"/>
                <a:cs typeface="Caveat"/>
                <a:sym typeface="Caveat"/>
              </a:rPr>
              <a:t>Science</a:t>
            </a:r>
            <a:endParaRPr sz="6000" b="1" i="0" u="none" strike="noStrike" cap="none">
              <a:solidFill>
                <a:srgbClr val="FFFFFF"/>
              </a:solidFill>
              <a:latin typeface="Caveat"/>
              <a:ea typeface="Caveat"/>
              <a:cs typeface="Caveat"/>
              <a:sym typeface="Caveat"/>
            </a:endParaRPr>
          </a:p>
        </p:txBody>
      </p:sp>
      <p:sp>
        <p:nvSpPr>
          <p:cNvPr id="37" name="Google Shape;37;p8"/>
          <p:cNvSpPr txBox="1">
            <a:spLocks noGrp="1"/>
          </p:cNvSpPr>
          <p:nvPr>
            <p:ph type="subTitle" idx="1"/>
          </p:nvPr>
        </p:nvSpPr>
        <p:spPr>
          <a:xfrm>
            <a:off x="998525" y="6273500"/>
            <a:ext cx="4305600" cy="487800"/>
          </a:xfrm>
          <a:prstGeom prst="rect">
            <a:avLst/>
          </a:prstGeom>
          <a:noFill/>
          <a:ln>
            <a:noFill/>
          </a:ln>
        </p:spPr>
        <p:txBody>
          <a:bodyPr spcFirstLastPara="1" wrap="square" lIns="116050" tIns="116050" rIns="116050" bIns="116050" anchor="t" anchorCtr="0">
            <a:normAutofit/>
          </a:bodyPr>
          <a:lstStyle>
            <a:lvl1pPr lvl="0" algn="l">
              <a:lnSpc>
                <a:spcPct val="115000"/>
              </a:lnSpc>
              <a:spcBef>
                <a:spcPts val="0"/>
              </a:spcBef>
              <a:spcAft>
                <a:spcPts val="0"/>
              </a:spcAft>
              <a:buClr>
                <a:schemeClr val="lt1"/>
              </a:buClr>
              <a:buSzPts val="1400"/>
              <a:buNone/>
              <a:defRPr sz="1400">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38" name="Google Shape;38;p8"/>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rogression KSV - Cover Mixedage">
  <p:cSld name="CUSTOM_4_1_1">
    <p:spTree>
      <p:nvGrpSpPr>
        <p:cNvPr id="1" name="Shape 39"/>
        <p:cNvGrpSpPr/>
        <p:nvPr/>
      </p:nvGrpSpPr>
      <p:grpSpPr>
        <a:xfrm>
          <a:off x="0" y="0"/>
          <a:ext cx="0" cy="0"/>
          <a:chOff x="0" y="0"/>
          <a:chExt cx="0" cy="0"/>
        </a:xfrm>
      </p:grpSpPr>
      <p:sp>
        <p:nvSpPr>
          <p:cNvPr id="40" name="Google Shape;40;p9"/>
          <p:cNvSpPr/>
          <p:nvPr/>
        </p:nvSpPr>
        <p:spPr>
          <a:xfrm>
            <a:off x="841500" y="476700"/>
            <a:ext cx="9009000" cy="66066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9"/>
          <p:cNvSpPr txBox="1"/>
          <p:nvPr/>
        </p:nvSpPr>
        <p:spPr>
          <a:xfrm>
            <a:off x="998525" y="4867500"/>
            <a:ext cx="7435200" cy="1413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6000"/>
              <a:buFont typeface="Arial"/>
              <a:buNone/>
            </a:pPr>
            <a:r>
              <a:rPr lang="en-GB" sz="6000" b="1" i="0" u="none" strike="noStrike" cap="none">
                <a:solidFill>
                  <a:srgbClr val="FFFFFF"/>
                </a:solidFill>
                <a:latin typeface="Caveat"/>
                <a:ea typeface="Caveat"/>
                <a:cs typeface="Caveat"/>
                <a:sym typeface="Caveat"/>
              </a:rPr>
              <a:t>Science</a:t>
            </a:r>
            <a:endParaRPr sz="6000" b="1" i="0" u="none" strike="noStrike" cap="none">
              <a:solidFill>
                <a:srgbClr val="FFFFFF"/>
              </a:solidFill>
              <a:latin typeface="Caveat"/>
              <a:ea typeface="Caveat"/>
              <a:cs typeface="Caveat"/>
              <a:sym typeface="Caveat"/>
            </a:endParaRPr>
          </a:p>
        </p:txBody>
      </p:sp>
      <p:sp>
        <p:nvSpPr>
          <p:cNvPr id="42" name="Google Shape;42;p9"/>
          <p:cNvSpPr txBox="1">
            <a:spLocks noGrp="1"/>
          </p:cNvSpPr>
          <p:nvPr>
            <p:ph type="subTitle" idx="1"/>
          </p:nvPr>
        </p:nvSpPr>
        <p:spPr>
          <a:xfrm>
            <a:off x="998525" y="6273500"/>
            <a:ext cx="4305600" cy="487800"/>
          </a:xfrm>
          <a:prstGeom prst="rect">
            <a:avLst/>
          </a:prstGeom>
          <a:noFill/>
          <a:ln>
            <a:noFill/>
          </a:ln>
        </p:spPr>
        <p:txBody>
          <a:bodyPr spcFirstLastPara="1" wrap="square" lIns="116050" tIns="116050" rIns="116050" bIns="116050" anchor="t" anchorCtr="0">
            <a:normAutofit/>
          </a:bodyPr>
          <a:lstStyle>
            <a:lvl1pPr lvl="0" algn="l">
              <a:lnSpc>
                <a:spcPct val="115000"/>
              </a:lnSpc>
              <a:spcBef>
                <a:spcPts val="0"/>
              </a:spcBef>
              <a:spcAft>
                <a:spcPts val="0"/>
              </a:spcAft>
              <a:buClr>
                <a:schemeClr val="lt1"/>
              </a:buClr>
              <a:buSzPts val="1400"/>
              <a:buNone/>
              <a:defRPr sz="1400">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43" name="Google Shape;43;p9"/>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2pPr>
            <a:lvl3pPr marR="0" lvl="2"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3pPr>
            <a:lvl4pPr marR="0" lvl="3"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4pPr>
            <a:lvl5pPr marR="0" lvl="4"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5pPr>
            <a:lvl6pPr marR="0" lvl="5"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6pPr>
            <a:lvl7pPr marR="0" lvl="6"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7pPr>
            <a:lvl8pPr marR="0" lvl="7"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8pPr>
            <a:lvl9pPr marR="0" lvl="8"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kapowprimary.com/featured_documents/science-progression-of-skills-and-knowledg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s://www.kapowprimary.com/featured_documents/science-long-term-plan/"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kapowprimary.com/subjects/science/science-key-stage-1/year-1/year-1-sensitive-bodies/"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s://www.kapowprimary.com/subjects/science/science-lower-key-stage-2/year-3/movement-and-nutrition/"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4/animals-digestion-and-food/"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kapowprimary.com/subjects/science/science-key-stage-1/year-2/living-things-habitats/"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hyperlink" Target="https://www.kapowprimary.com/subjects/science/science-key-stage-1/year-2/living-things-microhabitat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kapowprimary.com/subjects/science/science-upper-key-stage-2/year-6/living-things-classifying-big-and-small/"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hyperlink" Target="https://www.kapowprimary.com/subjects/science/science-upper-key-stage-2/year-6/year-6-evolution-and-inheritance/"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kapowprimary.com/subjects/science/science-key-stage-1/year-1/everyday-materials/"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hyperlink" Target="https://www.kapowprimary.com/subjects/science/science-lower-key-stage-2/year-3/materials-rocks-and-soil/" TargetMode="External"/><Relationship Id="rId4" Type="http://schemas.openxmlformats.org/officeDocument/2006/relationships/hyperlink" Target="https://www.kapowprimary.com/subjects/science/science-key-stage-1/year-2/uses-of-materials/"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4/materials-states-of-matter/"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hyperlink" Target="https://www.kapowprimary.com/subjects/science/science-upper-key-stage-2/year-5/changes/" TargetMode="External"/><Relationship Id="rId4" Type="http://schemas.openxmlformats.org/officeDocument/2006/relationships/hyperlink" Target="https://www.kapowprimary.com/subjects/science/science-upper-key-stage-2/year-5/materials-properties-and-changes-of-material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kapowprimary.com/subjects/science/science-upper-key-stage-2/year-6/light-and-reflection/"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4/electricity-and-circuits/"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kapowprimary.com/subjects/science/science-key-stage-1/year-1/forces-and-space-seasonal-changes/"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hyperlink" Target="https://www.kapowprimary.com/subjects/science/science-upper-key-stage-2/year-5/forces-and-space-earth-and-space/"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3/forces-and-space-forces-and-magnets/"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7"/>
        <p:cNvGrpSpPr/>
        <p:nvPr/>
      </p:nvGrpSpPr>
      <p:grpSpPr>
        <a:xfrm>
          <a:off x="0" y="0"/>
          <a:ext cx="0" cy="0"/>
          <a:chOff x="0" y="0"/>
          <a:chExt cx="0" cy="0"/>
        </a:xfrm>
      </p:grpSpPr>
      <p:sp>
        <p:nvSpPr>
          <p:cNvPr id="48" name="Google Shape;48;p10"/>
          <p:cNvSpPr txBox="1">
            <a:spLocks noGrp="1"/>
          </p:cNvSpPr>
          <p:nvPr>
            <p:ph type="subTitle" idx="1"/>
          </p:nvPr>
        </p:nvSpPr>
        <p:spPr>
          <a:xfrm>
            <a:off x="998525" y="6273500"/>
            <a:ext cx="4305600" cy="487800"/>
          </a:xfrm>
          <a:prstGeom prst="rect">
            <a:avLst/>
          </a:prstGeom>
          <a:noFill/>
          <a:ln>
            <a:noFill/>
          </a:ln>
        </p:spPr>
        <p:txBody>
          <a:bodyPr spcFirstLastPara="1" wrap="square" lIns="116050" tIns="116050" rIns="116050" bIns="116050" anchor="t" anchorCtr="0">
            <a:normAutofit/>
          </a:bodyPr>
          <a:lstStyle/>
          <a:p>
            <a:pPr marL="0" lvl="0" indent="0" algn="l" rtl="0">
              <a:lnSpc>
                <a:spcPct val="115000"/>
              </a:lnSpc>
              <a:spcBef>
                <a:spcPts val="0"/>
              </a:spcBef>
              <a:spcAft>
                <a:spcPts val="1500"/>
              </a:spcAft>
              <a:buSzPts val="1400"/>
              <a:buNone/>
            </a:pPr>
            <a:r>
              <a:rPr lang="en-GB"/>
              <a:t>Progression of knowledge and skills</a:t>
            </a:r>
            <a:endParaRPr/>
          </a:p>
        </p:txBody>
      </p:sp>
      <p:sp>
        <p:nvSpPr>
          <p:cNvPr id="49" name="Google Shape;49;p10"/>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100"/>
              <a:buNone/>
            </a:pPr>
            <a:fld id="{00000000-1234-1234-1234-123412341234}" type="slidenum">
              <a:rPr lang="en-GB"/>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1"/>
          <p:cNvSpPr txBox="1"/>
          <p:nvPr/>
        </p:nvSpPr>
        <p:spPr>
          <a:xfrm>
            <a:off x="463900" y="3173400"/>
            <a:ext cx="9963000" cy="4662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2300"/>
              <a:buFont typeface="Arial"/>
              <a:buNone/>
            </a:pPr>
            <a:r>
              <a:rPr lang="en-GB" sz="1400" b="0" i="0" u="none" strike="noStrike" cap="none">
                <a:solidFill>
                  <a:schemeClr val="dk1"/>
                </a:solidFill>
                <a:latin typeface="Lato"/>
                <a:ea typeface="Lato"/>
                <a:cs typeface="Lato"/>
                <a:sym typeface="Lato"/>
              </a:rPr>
              <a:t>The </a:t>
            </a:r>
            <a:r>
              <a:rPr lang="en-GB">
                <a:solidFill>
                  <a:schemeClr val="dk1"/>
                </a:solidFill>
                <a:latin typeface="Lato"/>
                <a:ea typeface="Lato"/>
                <a:cs typeface="Lato"/>
                <a:sym typeface="Lato"/>
              </a:rPr>
              <a:t> </a:t>
            </a:r>
            <a:r>
              <a:rPr lang="en-GB" sz="1400" b="0" i="0" u="none" strike="noStrike" cap="none">
                <a:solidFill>
                  <a:schemeClr val="dk1"/>
                </a:solidFill>
                <a:latin typeface="Lato"/>
                <a:ea typeface="Lato"/>
                <a:cs typeface="Lato"/>
                <a:sym typeface="Lato"/>
              </a:rPr>
              <a:t> Science curriculum is divided into seven key areas.</a:t>
            </a:r>
            <a:endParaRPr sz="14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2300"/>
              <a:buFont typeface="Arial"/>
              <a:buNone/>
            </a:pPr>
            <a:endParaRPr sz="1400" b="0" i="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2300"/>
              <a:buFont typeface="Arial"/>
              <a:buNone/>
            </a:pPr>
            <a:endParaRPr sz="1400" b="1"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2300"/>
              <a:buFont typeface="Arial"/>
              <a:buNone/>
            </a:pPr>
            <a:endParaRPr sz="14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2300"/>
              <a:buFont typeface="Arial"/>
              <a:buNone/>
            </a:pPr>
            <a:endParaRPr sz="1400" b="0" i="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300" b="0" i="0" u="none" strike="noStrike" cap="none">
                <a:solidFill>
                  <a:schemeClr val="dk1"/>
                </a:solidFill>
                <a:latin typeface="Lato"/>
                <a:ea typeface="Lato"/>
                <a:cs typeface="Lato"/>
                <a:sym typeface="Lato"/>
              </a:rPr>
              <a:t>For each key area, component knowledge has been identified to help children achieve the targets set out in the National curriculum programmes of study for Science. These knowledge statements have been organised under themes to help clarify progression and show the </a:t>
            </a:r>
            <a:r>
              <a:rPr lang="en-GB" sz="1300" b="1" i="0" u="none" strike="noStrike" cap="none">
                <a:solidFill>
                  <a:schemeClr val="dk1"/>
                </a:solidFill>
                <a:latin typeface="Lato"/>
                <a:ea typeface="Lato"/>
                <a:cs typeface="Lato"/>
                <a:sym typeface="Lato"/>
              </a:rPr>
              <a:t>scientific knowledge and understanding </a:t>
            </a:r>
            <a:r>
              <a:rPr lang="en-GB" sz="1300" b="0" i="0" u="none" strike="noStrike" cap="none">
                <a:solidFill>
                  <a:schemeClr val="dk1"/>
                </a:solidFill>
                <a:latin typeface="Lato"/>
                <a:ea typeface="Lato"/>
                <a:cs typeface="Lato"/>
                <a:sym typeface="Lato"/>
              </a:rPr>
              <a:t>developed in each year group and how this builds.</a:t>
            </a:r>
            <a:endParaRPr sz="1300" b="0" i="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300" b="0" i="0" u="none" strike="noStrike" cap="none">
                <a:solidFill>
                  <a:schemeClr val="dk1"/>
                </a:solidFill>
                <a:latin typeface="Lato"/>
                <a:ea typeface="Lato"/>
                <a:cs typeface="Lato"/>
                <a:sym typeface="Lato"/>
              </a:rPr>
              <a:t>A </a:t>
            </a:r>
            <a:r>
              <a:rPr lang="en-GB" sz="1300" b="0" i="1" u="none" strike="noStrike" cap="none">
                <a:solidFill>
                  <a:schemeClr val="dk1"/>
                </a:solidFill>
                <a:latin typeface="Lato"/>
                <a:ea typeface="Lato"/>
                <a:cs typeface="Lato"/>
                <a:sym typeface="Lato"/>
              </a:rPr>
              <a:t>Science: Key skills and knowledge by unit and year group </a:t>
            </a:r>
            <a:r>
              <a:rPr lang="en-GB" sz="1300" b="0" i="0" u="none" strike="noStrike" cap="none">
                <a:solidFill>
                  <a:schemeClr val="dk1"/>
                </a:solidFill>
                <a:latin typeface="Lato"/>
                <a:ea typeface="Lato"/>
                <a:cs typeface="Lato"/>
                <a:sym typeface="Lato"/>
              </a:rPr>
              <a:t>document will be available once the full scheme is published, showing which units give coverage of each of the statements in this document.</a:t>
            </a:r>
            <a:endParaRPr sz="1300" b="0" i="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647"/>
              <a:buFont typeface="Arial"/>
              <a:buNone/>
            </a:pPr>
            <a:r>
              <a:rPr lang="en-GB" sz="1400" b="0" i="0" u="none" strike="noStrike" cap="none">
                <a:solidFill>
                  <a:schemeClr val="dk1"/>
                </a:solidFill>
                <a:latin typeface="Lato"/>
                <a:ea typeface="Lato"/>
                <a:cs typeface="Lato"/>
                <a:sym typeface="Lato"/>
              </a:rPr>
              <a:t>This document is regularly updated to reflect updates to our website. This version was created on 11.01.24. The latest version can always be found </a:t>
            </a:r>
            <a:r>
              <a:rPr lang="en-GB" sz="1400" b="0" i="0"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here</a:t>
            </a:r>
            <a:r>
              <a:rPr lang="en-GB" sz="1400" b="0" i="0" u="none" strike="noStrike" cap="none">
                <a:solidFill>
                  <a:schemeClr val="dk1"/>
                </a:solidFill>
                <a:latin typeface="Lato"/>
                <a:ea typeface="Lato"/>
                <a:cs typeface="Lato"/>
                <a:sym typeface="Lato"/>
              </a:rPr>
              <a:t>.</a:t>
            </a:r>
            <a:endParaRPr sz="1400" b="0" i="0" u="none" strike="noStrike" cap="none">
              <a:solidFill>
                <a:schemeClr val="dk1"/>
              </a:solidFill>
              <a:latin typeface="Lato"/>
              <a:ea typeface="Lato"/>
              <a:cs typeface="Lato"/>
              <a:sym typeface="Lato"/>
            </a:endParaRPr>
          </a:p>
          <a:p>
            <a:pPr marL="0" marR="0" lvl="0" indent="0" algn="l" rtl="0">
              <a:lnSpc>
                <a:spcPct val="115000"/>
              </a:lnSpc>
              <a:spcBef>
                <a:spcPts val="1500"/>
              </a:spcBef>
              <a:spcAft>
                <a:spcPts val="0"/>
              </a:spcAft>
              <a:buClr>
                <a:schemeClr val="dk1"/>
              </a:buClr>
              <a:buSzPts val="1100"/>
              <a:buFont typeface="Arial"/>
              <a:buNone/>
            </a:pPr>
            <a:r>
              <a:rPr lang="en-GB" sz="1200" b="1" i="0" u="none" strike="noStrike" cap="none">
                <a:solidFill>
                  <a:schemeClr val="dk1"/>
                </a:solidFill>
                <a:latin typeface="Lato"/>
                <a:ea typeface="Lato"/>
                <a:cs typeface="Lato"/>
                <a:sym typeface="Lato"/>
              </a:rPr>
              <a:t>Copyright: While we encourage you to share this document within your school community, please ensure that it is only uploaded to your school website if it is password protected.</a:t>
            </a:r>
            <a:endParaRPr sz="1400" b="0" i="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2300"/>
              <a:buFont typeface="Arial"/>
              <a:buNone/>
            </a:pPr>
            <a:endParaRPr sz="15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Lato"/>
              <a:ea typeface="Lato"/>
              <a:cs typeface="Lato"/>
              <a:sym typeface="Lato"/>
            </a:endParaRPr>
          </a:p>
        </p:txBody>
      </p:sp>
      <p:sp>
        <p:nvSpPr>
          <p:cNvPr id="55" name="Google Shape;55;p1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p>
            <a:pPr marL="0" lvl="0" indent="0" algn="l" rtl="0">
              <a:lnSpc>
                <a:spcPct val="100000"/>
              </a:lnSpc>
              <a:spcBef>
                <a:spcPts val="0"/>
              </a:spcBef>
              <a:spcAft>
                <a:spcPts val="0"/>
              </a:spcAft>
              <a:buSzPts val="3600"/>
              <a:buNone/>
            </a:pPr>
            <a:r>
              <a:rPr lang="en-GB"/>
              <a:t>Introduction</a:t>
            </a:r>
            <a:endParaRPr/>
          </a:p>
        </p:txBody>
      </p:sp>
      <p:sp>
        <p:nvSpPr>
          <p:cNvPr id="56" name="Google Shape;56;p11"/>
          <p:cNvSpPr txBox="1">
            <a:spLocks noGrp="1"/>
          </p:cNvSpPr>
          <p:nvPr>
            <p:ph type="body" idx="1"/>
          </p:nvPr>
        </p:nvSpPr>
        <p:spPr>
          <a:xfrm>
            <a:off x="364475" y="1693926"/>
            <a:ext cx="9963000" cy="1708200"/>
          </a:xfrm>
          <a:prstGeom prst="rect">
            <a:avLst/>
          </a:prstGeom>
          <a:noFill/>
          <a:ln>
            <a:noFill/>
          </a:ln>
        </p:spPr>
        <p:txBody>
          <a:bodyPr spcFirstLastPara="1" wrap="square" lIns="116050" tIns="116050" rIns="116050" bIns="116050" anchor="t" anchorCtr="0">
            <a:normAutofit lnSpcReduction="10000"/>
          </a:bodyPr>
          <a:lstStyle/>
          <a:p>
            <a:pPr marL="0" lvl="0" indent="0" algn="l" rtl="0">
              <a:lnSpc>
                <a:spcPct val="100000"/>
              </a:lnSpc>
              <a:spcBef>
                <a:spcPts val="0"/>
              </a:spcBef>
              <a:spcAft>
                <a:spcPts val="0"/>
              </a:spcAft>
              <a:buSzPts val="2300"/>
              <a:buNone/>
            </a:pPr>
            <a:r>
              <a:rPr lang="en-GB" sz="3041">
                <a:solidFill>
                  <a:schemeClr val="dk1"/>
                </a:solidFill>
              </a:rPr>
              <a:t>This document accompanies the </a:t>
            </a:r>
            <a:r>
              <a:rPr lang="en-GB" sz="3041" i="1" u="sng">
                <a:solidFill>
                  <a:schemeClr val="dk1"/>
                </a:solidFill>
                <a:hlinkClick r:id="rId4">
                  <a:extLst>
                    <a:ext uri="{A12FA001-AC4F-418D-AE19-62706E023703}">
                      <ahyp:hlinkClr xmlns:ahyp="http://schemas.microsoft.com/office/drawing/2018/hyperlinkcolor" val="tx"/>
                    </a:ext>
                  </a:extLst>
                </a:hlinkClick>
              </a:rPr>
              <a:t>Science: Long-term pla</a:t>
            </a:r>
            <a:r>
              <a:rPr lang="en-GB" sz="3041" i="1" u="sng">
                <a:solidFill>
                  <a:schemeClr val="dk1"/>
                </a:solidFill>
                <a:hlinkClick r:id="rId4">
                  <a:extLst>
                    <a:ext uri="{A12FA001-AC4F-418D-AE19-62706E023703}">
                      <ahyp:hlinkClr xmlns:ahyp="http://schemas.microsoft.com/office/drawing/2018/hyperlinkcolor" val="tx"/>
                    </a:ext>
                  </a:extLst>
                </a:hlinkClick>
              </a:rPr>
              <a:t>n</a:t>
            </a:r>
            <a:r>
              <a:rPr lang="en-GB" sz="3041">
                <a:solidFill>
                  <a:schemeClr val="dk1"/>
                </a:solidFill>
              </a:rPr>
              <a:t> and shows how knowledge and skills progress through the Science scheme of work across our three strands:</a:t>
            </a:r>
            <a:endParaRPr sz="3041">
              <a:solidFill>
                <a:schemeClr val="dk1"/>
              </a:solidFill>
            </a:endParaRPr>
          </a:p>
          <a:p>
            <a:pPr marL="0" lvl="0" indent="0" algn="l" rtl="0">
              <a:lnSpc>
                <a:spcPct val="100000"/>
              </a:lnSpc>
              <a:spcBef>
                <a:spcPts val="0"/>
              </a:spcBef>
              <a:spcAft>
                <a:spcPts val="0"/>
              </a:spcAft>
              <a:buSzPts val="2300"/>
              <a:buNone/>
            </a:pPr>
            <a:endParaRPr sz="400">
              <a:solidFill>
                <a:schemeClr val="dk1"/>
              </a:solidFill>
            </a:endParaRPr>
          </a:p>
          <a:p>
            <a:pPr marL="0" lvl="0" indent="0" algn="l" rtl="0">
              <a:lnSpc>
                <a:spcPct val="100000"/>
              </a:lnSpc>
              <a:spcBef>
                <a:spcPts val="0"/>
              </a:spcBef>
              <a:spcAft>
                <a:spcPts val="0"/>
              </a:spcAft>
              <a:buSzPts val="2300"/>
              <a:buNone/>
            </a:pPr>
            <a:endParaRPr sz="500">
              <a:solidFill>
                <a:schemeClr val="dk1"/>
              </a:solidFill>
            </a:endParaRPr>
          </a:p>
        </p:txBody>
      </p:sp>
      <p:sp>
        <p:nvSpPr>
          <p:cNvPr id="57" name="Google Shape;57;p11"/>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a:t>
            </a:fld>
            <a:endParaRPr/>
          </a:p>
        </p:txBody>
      </p:sp>
      <p:pic>
        <p:nvPicPr>
          <p:cNvPr id="58" name="Google Shape;58;p11"/>
          <p:cNvPicPr preferRelativeResize="0"/>
          <p:nvPr/>
        </p:nvPicPr>
        <p:blipFill rotWithShape="1">
          <a:blip r:embed="rId5">
            <a:alphaModFix/>
          </a:blip>
          <a:srcRect/>
          <a:stretch/>
        </p:blipFill>
        <p:spPr>
          <a:xfrm>
            <a:off x="721000" y="3600150"/>
            <a:ext cx="9448800" cy="523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graphicFrame>
        <p:nvGraphicFramePr>
          <p:cNvPr id="63" name="Google Shape;63;p12"/>
          <p:cNvGraphicFramePr/>
          <p:nvPr/>
        </p:nvGraphicFramePr>
        <p:xfrm>
          <a:off x="689250" y="4155125"/>
          <a:ext cx="3000000" cy="3000000"/>
        </p:xfrm>
        <a:graphic>
          <a:graphicData uri="http://schemas.openxmlformats.org/drawingml/2006/table">
            <a:tbl>
              <a:tblPr>
                <a:noFill/>
                <a:tableStyleId>{7EDE1D97-0DD9-4441-BF23-FD1F05261D1D}</a:tableStyleId>
              </a:tblPr>
              <a:tblGrid>
                <a:gridCol w="1559925">
                  <a:extLst>
                    <a:ext uri="{9D8B030D-6E8A-4147-A177-3AD203B41FA5}">
                      <a16:colId xmlns:a16="http://schemas.microsoft.com/office/drawing/2014/main" val="20000"/>
                    </a:ext>
                  </a:extLst>
                </a:gridCol>
                <a:gridCol w="1559925">
                  <a:extLst>
                    <a:ext uri="{9D8B030D-6E8A-4147-A177-3AD203B41FA5}">
                      <a16:colId xmlns:a16="http://schemas.microsoft.com/office/drawing/2014/main" val="20001"/>
                    </a:ext>
                  </a:extLst>
                </a:gridCol>
                <a:gridCol w="1559925">
                  <a:extLst>
                    <a:ext uri="{9D8B030D-6E8A-4147-A177-3AD203B41FA5}">
                      <a16:colId xmlns:a16="http://schemas.microsoft.com/office/drawing/2014/main" val="20002"/>
                    </a:ext>
                  </a:extLst>
                </a:gridCol>
                <a:gridCol w="1559925">
                  <a:extLst>
                    <a:ext uri="{9D8B030D-6E8A-4147-A177-3AD203B41FA5}">
                      <a16:colId xmlns:a16="http://schemas.microsoft.com/office/drawing/2014/main" val="20003"/>
                    </a:ext>
                  </a:extLst>
                </a:gridCol>
                <a:gridCol w="1559925">
                  <a:extLst>
                    <a:ext uri="{9D8B030D-6E8A-4147-A177-3AD203B41FA5}">
                      <a16:colId xmlns:a16="http://schemas.microsoft.com/office/drawing/2014/main" val="20004"/>
                    </a:ext>
                  </a:extLst>
                </a:gridCol>
                <a:gridCol w="1559925">
                  <a:extLst>
                    <a:ext uri="{9D8B030D-6E8A-4147-A177-3AD203B41FA5}">
                      <a16:colId xmlns:a16="http://schemas.microsoft.com/office/drawing/2014/main" val="20005"/>
                    </a:ext>
                  </a:extLst>
                </a:gridCol>
              </a:tblGrid>
              <a:tr h="3962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19050" cap="flat" cmpd="sng">
                      <a:solidFill>
                        <a:srgbClr val="9E9E9E"/>
                      </a:solidFill>
                      <a:prstDash val="solid"/>
                      <a:round/>
                      <a:headEnd type="none" w="sm" len="sm"/>
                      <a:tailEnd type="none" w="sm" len="sm"/>
                    </a:lnL>
                    <a:lnR w="19050" cap="flat" cmpd="sng">
                      <a:solidFill>
                        <a:srgbClr val="9E9E9E"/>
                      </a:solidFill>
                      <a:prstDash val="solid"/>
                      <a:round/>
                      <a:headEnd type="none" w="sm" len="sm"/>
                      <a:tailEnd type="none" w="sm" len="sm"/>
                    </a:lnR>
                    <a:lnT w="19050" cap="flat" cmpd="sng">
                      <a:solidFill>
                        <a:srgbClr val="9E9E9E"/>
                      </a:solidFill>
                      <a:prstDash val="solid"/>
                      <a:round/>
                      <a:headEnd type="none" w="sm" len="sm"/>
                      <a:tailEnd type="none" w="sm" len="sm"/>
                    </a:lnT>
                    <a:lnB w="19050"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19050" cap="flat" cmpd="sng">
                      <a:solidFill>
                        <a:srgbClr val="9E9E9E"/>
                      </a:solidFill>
                      <a:prstDash val="solid"/>
                      <a:round/>
                      <a:headEnd type="none" w="sm" len="sm"/>
                      <a:tailEnd type="none" w="sm" len="sm"/>
                    </a:lnL>
                    <a:lnR w="19050" cap="flat" cmpd="sng">
                      <a:solidFill>
                        <a:srgbClr val="9E9E9E"/>
                      </a:solidFill>
                      <a:prstDash val="solid"/>
                      <a:round/>
                      <a:headEnd type="none" w="sm" len="sm"/>
                      <a:tailEnd type="none" w="sm" len="sm"/>
                    </a:lnR>
                    <a:lnT w="19050" cap="flat" cmpd="sng">
                      <a:solidFill>
                        <a:srgbClr val="9E9E9E"/>
                      </a:solidFill>
                      <a:prstDash val="solid"/>
                      <a:round/>
                      <a:headEnd type="none" w="sm" len="sm"/>
                      <a:tailEnd type="none" w="sm" len="sm"/>
                    </a:lnT>
                    <a:lnB w="19050"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19050" cap="flat" cmpd="sng">
                      <a:solidFill>
                        <a:srgbClr val="9E9E9E"/>
                      </a:solidFill>
                      <a:prstDash val="solid"/>
                      <a:round/>
                      <a:headEnd type="none" w="sm" len="sm"/>
                      <a:tailEnd type="none" w="sm" len="sm"/>
                    </a:lnL>
                    <a:lnR w="19050" cap="flat" cmpd="sng">
                      <a:solidFill>
                        <a:srgbClr val="9E9E9E"/>
                      </a:solidFill>
                      <a:prstDash val="solid"/>
                      <a:round/>
                      <a:headEnd type="none" w="sm" len="sm"/>
                      <a:tailEnd type="none" w="sm" len="sm"/>
                    </a:lnR>
                    <a:lnT w="19050" cap="flat" cmpd="sng">
                      <a:solidFill>
                        <a:srgbClr val="9E9E9E"/>
                      </a:solidFill>
                      <a:prstDash val="solid"/>
                      <a:round/>
                      <a:headEnd type="none" w="sm" len="sm"/>
                      <a:tailEnd type="none" w="sm" len="sm"/>
                    </a:lnT>
                    <a:lnB w="19050"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19050" cap="flat" cmpd="sng">
                      <a:solidFill>
                        <a:srgbClr val="9E9E9E"/>
                      </a:solidFill>
                      <a:prstDash val="solid"/>
                      <a:round/>
                      <a:headEnd type="none" w="sm" len="sm"/>
                      <a:tailEnd type="none" w="sm" len="sm"/>
                    </a:lnL>
                    <a:lnR w="19050" cap="flat" cmpd="sng">
                      <a:solidFill>
                        <a:srgbClr val="9E9E9E"/>
                      </a:solidFill>
                      <a:prstDash val="solid"/>
                      <a:round/>
                      <a:headEnd type="none" w="sm" len="sm"/>
                      <a:tailEnd type="none" w="sm" len="sm"/>
                    </a:lnR>
                    <a:lnT w="19050" cap="flat" cmpd="sng">
                      <a:solidFill>
                        <a:srgbClr val="9E9E9E"/>
                      </a:solidFill>
                      <a:prstDash val="solid"/>
                      <a:round/>
                      <a:headEnd type="none" w="sm" len="sm"/>
                      <a:tailEnd type="none" w="sm" len="sm"/>
                    </a:lnT>
                    <a:lnB w="19050"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19050" cap="flat" cmpd="sng">
                      <a:solidFill>
                        <a:srgbClr val="9E9E9E"/>
                      </a:solidFill>
                      <a:prstDash val="solid"/>
                      <a:round/>
                      <a:headEnd type="none" w="sm" len="sm"/>
                      <a:tailEnd type="none" w="sm" len="sm"/>
                    </a:lnL>
                    <a:lnR w="19050" cap="flat" cmpd="sng">
                      <a:solidFill>
                        <a:srgbClr val="9E9E9E"/>
                      </a:solidFill>
                      <a:prstDash val="solid"/>
                      <a:round/>
                      <a:headEnd type="none" w="sm" len="sm"/>
                      <a:tailEnd type="none" w="sm" len="sm"/>
                    </a:lnR>
                    <a:lnT w="19050" cap="flat" cmpd="sng">
                      <a:solidFill>
                        <a:srgbClr val="9E9E9E"/>
                      </a:solidFill>
                      <a:prstDash val="solid"/>
                      <a:round/>
                      <a:headEnd type="none" w="sm" len="sm"/>
                      <a:tailEnd type="none" w="sm" len="sm"/>
                    </a:lnT>
                    <a:lnB w="19050"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19050" cap="flat" cmpd="sng">
                      <a:solidFill>
                        <a:srgbClr val="9E9E9E"/>
                      </a:solidFill>
                      <a:prstDash val="solid"/>
                      <a:round/>
                      <a:headEnd type="none" w="sm" len="sm"/>
                      <a:tailEnd type="none" w="sm" len="sm"/>
                    </a:lnL>
                    <a:lnR w="19050" cap="flat" cmpd="sng">
                      <a:solidFill>
                        <a:srgbClr val="9E9E9E"/>
                      </a:solidFill>
                      <a:prstDash val="solid"/>
                      <a:round/>
                      <a:headEnd type="none" w="sm" len="sm"/>
                      <a:tailEnd type="none" w="sm" len="sm"/>
                    </a:lnR>
                    <a:lnT w="19050" cap="flat" cmpd="sng">
                      <a:solidFill>
                        <a:srgbClr val="9E9E9E"/>
                      </a:solidFill>
                      <a:prstDash val="solid"/>
                      <a:round/>
                      <a:headEnd type="none" w="sm" len="sm"/>
                      <a:tailEnd type="none" w="sm" len="sm"/>
                    </a:lnT>
                    <a:lnB w="19050"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sp>
        <p:nvSpPr>
          <p:cNvPr id="64" name="Google Shape;64;p12"/>
          <p:cNvSpPr txBox="1"/>
          <p:nvPr/>
        </p:nvSpPr>
        <p:spPr>
          <a:xfrm>
            <a:off x="373250" y="347775"/>
            <a:ext cx="99135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1000"/>
              </a:spcAft>
              <a:buClr>
                <a:srgbClr val="000000"/>
              </a:buClr>
              <a:buSzPts val="2000"/>
              <a:buFont typeface="Arial"/>
              <a:buNone/>
            </a:pPr>
            <a:r>
              <a:rPr lang="en-GB" sz="2000" b="1" i="0" u="none" strike="noStrike" cap="none">
                <a:solidFill>
                  <a:srgbClr val="000000"/>
                </a:solidFill>
                <a:latin typeface="Lato"/>
                <a:ea typeface="Lato"/>
                <a:cs typeface="Lato"/>
                <a:sym typeface="Lato"/>
              </a:rPr>
              <a:t>How is the Science scheme of work organised?</a:t>
            </a:r>
            <a:endParaRPr sz="2000" b="1" i="0" u="none" strike="noStrike" cap="none">
              <a:solidFill>
                <a:srgbClr val="000000"/>
              </a:solidFill>
              <a:latin typeface="Lato"/>
              <a:ea typeface="Lato"/>
              <a:cs typeface="Lato"/>
              <a:sym typeface="Lato"/>
            </a:endParaRPr>
          </a:p>
        </p:txBody>
      </p:sp>
      <p:sp>
        <p:nvSpPr>
          <p:cNvPr id="65" name="Google Shape;65;p12"/>
          <p:cNvSpPr txBox="1"/>
          <p:nvPr/>
        </p:nvSpPr>
        <p:spPr>
          <a:xfrm>
            <a:off x="2485675" y="1295795"/>
            <a:ext cx="5720700" cy="295500"/>
          </a:xfrm>
          <a:prstGeom prst="rect">
            <a:avLst/>
          </a:prstGeom>
          <a:noFill/>
          <a:ln>
            <a:noFill/>
          </a:ln>
        </p:spPr>
        <p:txBody>
          <a:bodyPr spcFirstLastPara="1" wrap="square" lIns="116050" tIns="116050" rIns="116050" bIns="116050" anchor="t" anchorCtr="0">
            <a:noAutofit/>
          </a:bodyPr>
          <a:lstStyle/>
          <a:p>
            <a:pPr marL="0" marR="0" lvl="0" indent="0" algn="ctr" rtl="0">
              <a:lnSpc>
                <a:spcPct val="150000"/>
              </a:lnSpc>
              <a:spcBef>
                <a:spcPts val="0"/>
              </a:spcBef>
              <a:spcAft>
                <a:spcPts val="2500"/>
              </a:spcAft>
              <a:buClr>
                <a:srgbClr val="000000"/>
              </a:buClr>
              <a:buSzPts val="1200"/>
              <a:buFont typeface="Arial"/>
              <a:buNone/>
            </a:pPr>
            <a:r>
              <a:rPr lang="en-GB" sz="1200" b="0" i="0" u="none" strike="noStrike" cap="none">
                <a:solidFill>
                  <a:srgbClr val="595959"/>
                </a:solidFill>
                <a:latin typeface="Lato"/>
                <a:ea typeface="Lato"/>
                <a:cs typeface="Lato"/>
                <a:sym typeface="Lato"/>
              </a:rPr>
              <a:t>National curriculum guidance </a:t>
            </a:r>
            <a:endParaRPr sz="1200" b="0" i="0" u="none" strike="noStrike" cap="none">
              <a:solidFill>
                <a:srgbClr val="595959"/>
              </a:solidFill>
              <a:latin typeface="Lato"/>
              <a:ea typeface="Lato"/>
              <a:cs typeface="Lato"/>
              <a:sym typeface="Lato"/>
            </a:endParaRPr>
          </a:p>
        </p:txBody>
      </p:sp>
      <p:cxnSp>
        <p:nvCxnSpPr>
          <p:cNvPr id="66" name="Google Shape;66;p12"/>
          <p:cNvCxnSpPr/>
          <p:nvPr/>
        </p:nvCxnSpPr>
        <p:spPr>
          <a:xfrm>
            <a:off x="5345990" y="2294231"/>
            <a:ext cx="0" cy="630900"/>
          </a:xfrm>
          <a:prstGeom prst="straightConnector1">
            <a:avLst/>
          </a:prstGeom>
          <a:noFill/>
          <a:ln w="19050" cap="flat" cmpd="sng">
            <a:solidFill>
              <a:srgbClr val="9E9E9E"/>
            </a:solidFill>
            <a:prstDash val="solid"/>
            <a:round/>
            <a:headEnd type="none" w="sm" len="sm"/>
            <a:tailEnd type="triangle" w="med" len="med"/>
          </a:ln>
        </p:spPr>
      </p:cxnSp>
      <p:cxnSp>
        <p:nvCxnSpPr>
          <p:cNvPr id="67" name="Google Shape;67;p12"/>
          <p:cNvCxnSpPr/>
          <p:nvPr/>
        </p:nvCxnSpPr>
        <p:spPr>
          <a:xfrm>
            <a:off x="5362765" y="3551181"/>
            <a:ext cx="3300" cy="571500"/>
          </a:xfrm>
          <a:prstGeom prst="straightConnector1">
            <a:avLst/>
          </a:prstGeom>
          <a:noFill/>
          <a:ln w="19050" cap="flat" cmpd="sng">
            <a:solidFill>
              <a:srgbClr val="9E9E9E"/>
            </a:solidFill>
            <a:prstDash val="solid"/>
            <a:round/>
            <a:headEnd type="none" w="sm" len="sm"/>
            <a:tailEnd type="triangle" w="med" len="med"/>
          </a:ln>
        </p:spPr>
      </p:cxnSp>
      <p:cxnSp>
        <p:nvCxnSpPr>
          <p:cNvPr id="68" name="Google Shape;68;p12"/>
          <p:cNvCxnSpPr/>
          <p:nvPr/>
        </p:nvCxnSpPr>
        <p:spPr>
          <a:xfrm rot="10800000" flipH="1">
            <a:off x="5350165" y="2369927"/>
            <a:ext cx="1956900" cy="243600"/>
          </a:xfrm>
          <a:prstGeom prst="bentConnector2">
            <a:avLst/>
          </a:prstGeom>
          <a:noFill/>
          <a:ln w="19050" cap="flat" cmpd="sng">
            <a:solidFill>
              <a:srgbClr val="9E9E9E"/>
            </a:solidFill>
            <a:prstDash val="solid"/>
            <a:round/>
            <a:headEnd type="none" w="sm" len="sm"/>
            <a:tailEnd type="none" w="sm" len="sm"/>
          </a:ln>
        </p:spPr>
      </p:cxnSp>
      <p:sp>
        <p:nvSpPr>
          <p:cNvPr id="69" name="Google Shape;69;p12"/>
          <p:cNvSpPr/>
          <p:nvPr/>
        </p:nvSpPr>
        <p:spPr>
          <a:xfrm>
            <a:off x="4446740" y="1700531"/>
            <a:ext cx="17985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Lato"/>
                <a:ea typeface="Lato"/>
                <a:cs typeface="Lato"/>
                <a:sym typeface="Lato"/>
              </a:rPr>
              <a:t>Science in action</a:t>
            </a:r>
            <a:endParaRPr sz="1600" b="1" i="0" u="none" strike="noStrike" cap="none">
              <a:solidFill>
                <a:schemeClr val="dk1"/>
              </a:solidFill>
              <a:latin typeface="Lato"/>
              <a:ea typeface="Lato"/>
              <a:cs typeface="Lato"/>
              <a:sym typeface="Lato"/>
            </a:endParaRPr>
          </a:p>
        </p:txBody>
      </p:sp>
      <p:sp>
        <p:nvSpPr>
          <p:cNvPr id="70" name="Google Shape;70;p12"/>
          <p:cNvSpPr/>
          <p:nvPr/>
        </p:nvSpPr>
        <p:spPr>
          <a:xfrm>
            <a:off x="3559952" y="3001225"/>
            <a:ext cx="3572100" cy="517500"/>
          </a:xfrm>
          <a:prstGeom prst="roundRect">
            <a:avLst>
              <a:gd name="adj" fmla="val 50000"/>
            </a:avLst>
          </a:prstGeom>
          <a:solidFill>
            <a:schemeClr val="dk2"/>
          </a:solidFill>
          <a:ln>
            <a:noFill/>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a:solidFill>
                  <a:srgbClr val="FFFFFF"/>
                </a:solidFill>
                <a:latin typeface="Lato"/>
                <a:ea typeface="Lato"/>
                <a:cs typeface="Lato"/>
                <a:sym typeface="Lato"/>
              </a:rPr>
              <a:t> </a:t>
            </a:r>
            <a:r>
              <a:rPr lang="en-GB" sz="1200" b="0" i="0" u="none" strike="noStrike" cap="none">
                <a:solidFill>
                  <a:srgbClr val="FFFFFF"/>
                </a:solidFill>
                <a:latin typeface="Lato"/>
                <a:ea typeface="Lato"/>
                <a:cs typeface="Lato"/>
                <a:sym typeface="Lato"/>
              </a:rPr>
              <a:t> scheme of work</a:t>
            </a:r>
            <a:endParaRPr sz="1600" b="0" i="0" u="none" strike="noStrike" cap="none">
              <a:solidFill>
                <a:srgbClr val="FFFFFF"/>
              </a:solidFill>
              <a:latin typeface="Lato"/>
              <a:ea typeface="Lato"/>
              <a:cs typeface="Lato"/>
              <a:sym typeface="Lato"/>
            </a:endParaRPr>
          </a:p>
        </p:txBody>
      </p:sp>
      <p:sp>
        <p:nvSpPr>
          <p:cNvPr id="71" name="Google Shape;71;p12"/>
          <p:cNvSpPr/>
          <p:nvPr/>
        </p:nvSpPr>
        <p:spPr>
          <a:xfrm>
            <a:off x="1632175" y="4526975"/>
            <a:ext cx="12660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150" b="1" i="0" u="none" strike="noStrike" cap="none">
                <a:solidFill>
                  <a:schemeClr val="dk1"/>
                </a:solidFill>
                <a:latin typeface="Lato"/>
                <a:ea typeface="Lato"/>
                <a:cs typeface="Lato"/>
                <a:sym typeface="Lato"/>
              </a:rPr>
              <a:t>Animals, including humans</a:t>
            </a:r>
            <a:endParaRPr sz="1150" b="1" i="0" u="none" strike="noStrike" cap="none">
              <a:solidFill>
                <a:schemeClr val="dk1"/>
              </a:solidFill>
              <a:latin typeface="Lato"/>
              <a:ea typeface="Lato"/>
              <a:cs typeface="Lato"/>
              <a:sym typeface="Lato"/>
            </a:endParaRPr>
          </a:p>
        </p:txBody>
      </p:sp>
      <p:sp>
        <p:nvSpPr>
          <p:cNvPr id="72" name="Google Shape;72;p12"/>
          <p:cNvSpPr/>
          <p:nvPr/>
        </p:nvSpPr>
        <p:spPr>
          <a:xfrm>
            <a:off x="3181800" y="4526975"/>
            <a:ext cx="12660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100" b="1" i="0" u="none" strike="noStrike" cap="none">
                <a:solidFill>
                  <a:schemeClr val="dk1"/>
                </a:solidFill>
                <a:latin typeface="Lato"/>
                <a:ea typeface="Lato"/>
                <a:cs typeface="Lato"/>
                <a:sym typeface="Lato"/>
              </a:rPr>
              <a:t>Living things and their habitats</a:t>
            </a:r>
            <a:endParaRPr sz="1100" b="1" i="0" u="none" strike="noStrike" cap="none">
              <a:solidFill>
                <a:schemeClr val="dk1"/>
              </a:solidFill>
              <a:latin typeface="Lato"/>
              <a:ea typeface="Lato"/>
              <a:cs typeface="Lato"/>
              <a:sym typeface="Lato"/>
            </a:endParaRPr>
          </a:p>
        </p:txBody>
      </p:sp>
      <p:sp>
        <p:nvSpPr>
          <p:cNvPr id="73" name="Google Shape;73;p12"/>
          <p:cNvSpPr/>
          <p:nvPr/>
        </p:nvSpPr>
        <p:spPr>
          <a:xfrm>
            <a:off x="4731426" y="4526975"/>
            <a:ext cx="12660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150" b="1" i="0" u="none" strike="noStrike" cap="none">
                <a:solidFill>
                  <a:schemeClr val="dk1"/>
                </a:solidFill>
                <a:latin typeface="Lato"/>
                <a:ea typeface="Lato"/>
                <a:cs typeface="Lato"/>
                <a:sym typeface="Lato"/>
              </a:rPr>
              <a:t>Materials</a:t>
            </a:r>
            <a:endParaRPr sz="1150" b="1" i="0" u="none" strike="noStrike" cap="none">
              <a:solidFill>
                <a:schemeClr val="dk1"/>
              </a:solidFill>
              <a:latin typeface="Lato"/>
              <a:ea typeface="Lato"/>
              <a:cs typeface="Lato"/>
              <a:sym typeface="Lato"/>
            </a:endParaRPr>
          </a:p>
        </p:txBody>
      </p:sp>
      <p:sp>
        <p:nvSpPr>
          <p:cNvPr id="74" name="Google Shape;74;p12"/>
          <p:cNvSpPr/>
          <p:nvPr/>
        </p:nvSpPr>
        <p:spPr>
          <a:xfrm>
            <a:off x="6281050" y="4526975"/>
            <a:ext cx="12660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150" b="1" i="0" u="none" strike="noStrike" cap="none">
                <a:solidFill>
                  <a:schemeClr val="dk1"/>
                </a:solidFill>
                <a:latin typeface="Lato"/>
                <a:ea typeface="Lato"/>
                <a:cs typeface="Lato"/>
                <a:sym typeface="Lato"/>
              </a:rPr>
              <a:t>Energy</a:t>
            </a:r>
            <a:endParaRPr sz="1150" b="1" i="0" u="none" strike="noStrike" cap="none">
              <a:solidFill>
                <a:schemeClr val="dk1"/>
              </a:solidFill>
              <a:latin typeface="Lato"/>
              <a:ea typeface="Lato"/>
              <a:cs typeface="Lato"/>
              <a:sym typeface="Lato"/>
            </a:endParaRPr>
          </a:p>
        </p:txBody>
      </p:sp>
      <p:sp>
        <p:nvSpPr>
          <p:cNvPr id="75" name="Google Shape;75;p12"/>
          <p:cNvSpPr/>
          <p:nvPr/>
        </p:nvSpPr>
        <p:spPr>
          <a:xfrm>
            <a:off x="2485665" y="1700556"/>
            <a:ext cx="17985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Lato"/>
                <a:ea typeface="Lato"/>
                <a:cs typeface="Lato"/>
                <a:sym typeface="Lato"/>
              </a:rPr>
              <a:t>Scientific knowledge and understanding</a:t>
            </a:r>
            <a:endParaRPr sz="1600" b="1" i="0" u="none" strike="noStrike" cap="none">
              <a:solidFill>
                <a:schemeClr val="dk1"/>
              </a:solidFill>
              <a:latin typeface="Lato"/>
              <a:ea typeface="Lato"/>
              <a:cs typeface="Lato"/>
              <a:sym typeface="Lato"/>
            </a:endParaRPr>
          </a:p>
        </p:txBody>
      </p:sp>
      <p:sp>
        <p:nvSpPr>
          <p:cNvPr id="76" name="Google Shape;76;p12"/>
          <p:cNvSpPr/>
          <p:nvPr/>
        </p:nvSpPr>
        <p:spPr>
          <a:xfrm>
            <a:off x="6407815" y="1700556"/>
            <a:ext cx="17985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200" b="1" i="0" u="none" strike="noStrike" cap="none">
                <a:solidFill>
                  <a:schemeClr val="dk1"/>
                </a:solidFill>
                <a:latin typeface="Lato"/>
                <a:ea typeface="Lato"/>
                <a:cs typeface="Lato"/>
                <a:sym typeface="Lato"/>
              </a:rPr>
              <a:t>Working scientifically</a:t>
            </a:r>
            <a:endParaRPr sz="1600" b="1" i="0" u="none" strike="noStrike" cap="none">
              <a:solidFill>
                <a:schemeClr val="dk1"/>
              </a:solidFill>
              <a:latin typeface="Lato"/>
              <a:ea typeface="Lato"/>
              <a:cs typeface="Lato"/>
              <a:sym typeface="Lato"/>
            </a:endParaRPr>
          </a:p>
        </p:txBody>
      </p:sp>
      <p:sp>
        <p:nvSpPr>
          <p:cNvPr id="77" name="Google Shape;77;p12"/>
          <p:cNvSpPr/>
          <p:nvPr/>
        </p:nvSpPr>
        <p:spPr>
          <a:xfrm>
            <a:off x="69750" y="4526975"/>
            <a:ext cx="12660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150" b="1" i="0" u="none" strike="noStrike" cap="none">
                <a:solidFill>
                  <a:schemeClr val="dk1"/>
                </a:solidFill>
                <a:latin typeface="Lato"/>
                <a:ea typeface="Lato"/>
                <a:cs typeface="Lato"/>
                <a:sym typeface="Lato"/>
              </a:rPr>
              <a:t>Plants</a:t>
            </a:r>
            <a:endParaRPr sz="1150" b="1" i="0" u="none" strike="noStrike" cap="none">
              <a:solidFill>
                <a:schemeClr val="dk1"/>
              </a:solidFill>
              <a:latin typeface="Lato"/>
              <a:ea typeface="Lato"/>
              <a:cs typeface="Lato"/>
              <a:sym typeface="Lato"/>
            </a:endParaRPr>
          </a:p>
        </p:txBody>
      </p:sp>
      <p:sp>
        <p:nvSpPr>
          <p:cNvPr id="78" name="Google Shape;78;p12"/>
          <p:cNvSpPr txBox="1"/>
          <p:nvPr/>
        </p:nvSpPr>
        <p:spPr>
          <a:xfrm>
            <a:off x="1305675" y="4052976"/>
            <a:ext cx="8126700" cy="295500"/>
          </a:xfrm>
          <a:prstGeom prst="rect">
            <a:avLst/>
          </a:prstGeom>
          <a:noFill/>
          <a:ln>
            <a:noFill/>
          </a:ln>
        </p:spPr>
        <p:txBody>
          <a:bodyPr spcFirstLastPara="1" wrap="square" lIns="116050" tIns="116050" rIns="116050" bIns="116050" anchor="t" anchorCtr="0">
            <a:noAutofit/>
          </a:bodyPr>
          <a:lstStyle/>
          <a:p>
            <a:pPr marL="0" marR="0" lvl="0" indent="0" algn="ctr" rtl="0">
              <a:lnSpc>
                <a:spcPct val="150000"/>
              </a:lnSpc>
              <a:spcBef>
                <a:spcPts val="0"/>
              </a:spcBef>
              <a:spcAft>
                <a:spcPts val="2500"/>
              </a:spcAft>
              <a:buClr>
                <a:srgbClr val="000000"/>
              </a:buClr>
              <a:buSzPts val="1100"/>
              <a:buFont typeface="Arial"/>
              <a:buNone/>
            </a:pPr>
            <a:r>
              <a:rPr lang="en-GB" sz="1100">
                <a:solidFill>
                  <a:srgbClr val="595959"/>
                </a:solidFill>
                <a:latin typeface="Lato"/>
                <a:ea typeface="Lato"/>
                <a:cs typeface="Lato"/>
                <a:sym typeface="Lato"/>
              </a:rPr>
              <a:t> </a:t>
            </a:r>
            <a:r>
              <a:rPr lang="en-GB" sz="1100" b="0" i="0" u="none" strike="noStrike" cap="none">
                <a:solidFill>
                  <a:srgbClr val="595959"/>
                </a:solidFill>
                <a:latin typeface="Lato"/>
                <a:ea typeface="Lato"/>
                <a:cs typeface="Lato"/>
                <a:sym typeface="Lato"/>
              </a:rPr>
              <a:t> key areas</a:t>
            </a:r>
            <a:endParaRPr sz="1100" b="0" i="0" u="none" strike="noStrike" cap="none">
              <a:solidFill>
                <a:srgbClr val="595959"/>
              </a:solidFill>
              <a:latin typeface="Lato"/>
              <a:ea typeface="Lato"/>
              <a:cs typeface="Lato"/>
              <a:sym typeface="Lato"/>
            </a:endParaRPr>
          </a:p>
        </p:txBody>
      </p:sp>
      <p:cxnSp>
        <p:nvCxnSpPr>
          <p:cNvPr id="79" name="Google Shape;79;p12"/>
          <p:cNvCxnSpPr/>
          <p:nvPr/>
        </p:nvCxnSpPr>
        <p:spPr>
          <a:xfrm rot="10800000">
            <a:off x="3398690" y="2369927"/>
            <a:ext cx="1956900" cy="243600"/>
          </a:xfrm>
          <a:prstGeom prst="bentConnector2">
            <a:avLst/>
          </a:prstGeom>
          <a:noFill/>
          <a:ln w="19050" cap="flat" cmpd="sng">
            <a:solidFill>
              <a:srgbClr val="9E9E9E"/>
            </a:solidFill>
            <a:prstDash val="solid"/>
            <a:round/>
            <a:headEnd type="none" w="sm" len="sm"/>
            <a:tailEnd type="none" w="sm" len="sm"/>
          </a:ln>
        </p:spPr>
      </p:cxnSp>
      <p:sp>
        <p:nvSpPr>
          <p:cNvPr id="80" name="Google Shape;80;p12"/>
          <p:cNvSpPr txBox="1">
            <a:spLocks noGrp="1"/>
          </p:cNvSpPr>
          <p:nvPr>
            <p:ph type="subTitle" idx="1"/>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81" name="Google Shape;81;p12"/>
          <p:cNvSpPr/>
          <p:nvPr/>
        </p:nvSpPr>
        <p:spPr>
          <a:xfrm>
            <a:off x="7830675" y="4526975"/>
            <a:ext cx="12660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150" b="1" i="0" u="none" strike="noStrike" cap="none">
                <a:solidFill>
                  <a:schemeClr val="dk1"/>
                </a:solidFill>
                <a:latin typeface="Lato"/>
                <a:ea typeface="Lato"/>
                <a:cs typeface="Lato"/>
                <a:sym typeface="Lato"/>
              </a:rPr>
              <a:t>Forces, Earth and space</a:t>
            </a:r>
            <a:endParaRPr sz="1150" b="1" i="0" u="none" strike="noStrike" cap="none">
              <a:solidFill>
                <a:schemeClr val="dk1"/>
              </a:solidFill>
              <a:latin typeface="Lato"/>
              <a:ea typeface="Lato"/>
              <a:cs typeface="Lato"/>
              <a:sym typeface="Lato"/>
            </a:endParaRPr>
          </a:p>
        </p:txBody>
      </p:sp>
      <p:sp>
        <p:nvSpPr>
          <p:cNvPr id="82" name="Google Shape;82;p12"/>
          <p:cNvSpPr txBox="1"/>
          <p:nvPr/>
        </p:nvSpPr>
        <p:spPr>
          <a:xfrm>
            <a:off x="335400" y="5044475"/>
            <a:ext cx="734700" cy="323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Lato"/>
                <a:ea typeface="Lato"/>
                <a:cs typeface="Lato"/>
                <a:sym typeface="Lato"/>
              </a:rPr>
              <a:t>Y1, Y2, Y3</a:t>
            </a:r>
            <a:endParaRPr sz="900" b="0" i="0" u="none" strike="noStrike" cap="none">
              <a:solidFill>
                <a:srgbClr val="000000"/>
              </a:solidFill>
              <a:latin typeface="Lato"/>
              <a:ea typeface="Lato"/>
              <a:cs typeface="Lato"/>
              <a:sym typeface="Lato"/>
            </a:endParaRPr>
          </a:p>
        </p:txBody>
      </p:sp>
      <p:sp>
        <p:nvSpPr>
          <p:cNvPr id="83" name="Google Shape;83;p12"/>
          <p:cNvSpPr txBox="1"/>
          <p:nvPr/>
        </p:nvSpPr>
        <p:spPr>
          <a:xfrm>
            <a:off x="3254100" y="5077300"/>
            <a:ext cx="1121400" cy="3231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Lato"/>
                <a:ea typeface="Lato"/>
                <a:cs typeface="Lato"/>
                <a:sym typeface="Lato"/>
              </a:rPr>
              <a:t>Y2, Y4, Y5, Y6</a:t>
            </a:r>
            <a:endParaRPr sz="900" b="0" i="0" u="none" strike="noStrike" cap="none">
              <a:solidFill>
                <a:srgbClr val="000000"/>
              </a:solidFill>
              <a:latin typeface="Lato"/>
              <a:ea typeface="Lato"/>
              <a:cs typeface="Lato"/>
              <a:sym typeface="Lato"/>
            </a:endParaRPr>
          </a:p>
        </p:txBody>
      </p:sp>
      <p:sp>
        <p:nvSpPr>
          <p:cNvPr id="84" name="Google Shape;84;p12"/>
          <p:cNvSpPr txBox="1"/>
          <p:nvPr/>
        </p:nvSpPr>
        <p:spPr>
          <a:xfrm>
            <a:off x="4808325" y="5044475"/>
            <a:ext cx="1121400" cy="3231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Lato"/>
                <a:ea typeface="Lato"/>
                <a:cs typeface="Lato"/>
                <a:sym typeface="Lato"/>
              </a:rPr>
              <a:t>Y1, Y2, Y3, Y4, Y5</a:t>
            </a:r>
            <a:endParaRPr sz="900" b="0" i="0" u="none" strike="noStrike" cap="none">
              <a:solidFill>
                <a:srgbClr val="000000"/>
              </a:solidFill>
              <a:latin typeface="Lato"/>
              <a:ea typeface="Lato"/>
              <a:cs typeface="Lato"/>
              <a:sym typeface="Lato"/>
            </a:endParaRPr>
          </a:p>
        </p:txBody>
      </p:sp>
      <p:sp>
        <p:nvSpPr>
          <p:cNvPr id="85" name="Google Shape;85;p12"/>
          <p:cNvSpPr txBox="1"/>
          <p:nvPr/>
        </p:nvSpPr>
        <p:spPr>
          <a:xfrm>
            <a:off x="6353350" y="5044475"/>
            <a:ext cx="1121400" cy="3231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Lato"/>
                <a:ea typeface="Lato"/>
                <a:cs typeface="Lato"/>
                <a:sym typeface="Lato"/>
              </a:rPr>
              <a:t>Y3, Y4, Y6</a:t>
            </a:r>
            <a:endParaRPr sz="900" b="0" i="0" u="none" strike="noStrike" cap="none">
              <a:solidFill>
                <a:srgbClr val="000000"/>
              </a:solidFill>
              <a:latin typeface="Lato"/>
              <a:ea typeface="Lato"/>
              <a:cs typeface="Lato"/>
              <a:sym typeface="Lato"/>
            </a:endParaRPr>
          </a:p>
        </p:txBody>
      </p:sp>
      <p:sp>
        <p:nvSpPr>
          <p:cNvPr id="86" name="Google Shape;86;p12"/>
          <p:cNvSpPr txBox="1"/>
          <p:nvPr/>
        </p:nvSpPr>
        <p:spPr>
          <a:xfrm>
            <a:off x="7924725" y="5044475"/>
            <a:ext cx="1077900" cy="3231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Lato"/>
                <a:ea typeface="Lato"/>
                <a:cs typeface="Lato"/>
                <a:sym typeface="Lato"/>
              </a:rPr>
              <a:t>Y1, Y3, Y5</a:t>
            </a:r>
            <a:endParaRPr sz="900" b="0" i="0" u="none" strike="noStrike" cap="none">
              <a:solidFill>
                <a:srgbClr val="000000"/>
              </a:solidFill>
              <a:latin typeface="Lato"/>
              <a:ea typeface="Lato"/>
              <a:cs typeface="Lato"/>
              <a:sym typeface="Lato"/>
            </a:endParaRPr>
          </a:p>
        </p:txBody>
      </p:sp>
      <p:sp>
        <p:nvSpPr>
          <p:cNvPr id="87" name="Google Shape;87;p12"/>
          <p:cNvSpPr txBox="1"/>
          <p:nvPr/>
        </p:nvSpPr>
        <p:spPr>
          <a:xfrm>
            <a:off x="1599025" y="5077300"/>
            <a:ext cx="1332300" cy="3231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Lato"/>
                <a:ea typeface="Lato"/>
                <a:cs typeface="Lato"/>
                <a:sym typeface="Lato"/>
              </a:rPr>
              <a:t>Y1, Y2, Y3, Y4, Y5, Y6 </a:t>
            </a:r>
            <a:endParaRPr sz="900" b="0" i="0" u="none" strike="noStrike" cap="none">
              <a:solidFill>
                <a:srgbClr val="000000"/>
              </a:solidFill>
              <a:latin typeface="Lato"/>
              <a:ea typeface="Lato"/>
              <a:cs typeface="Lato"/>
              <a:sym typeface="Lato"/>
            </a:endParaRPr>
          </a:p>
        </p:txBody>
      </p:sp>
      <p:sp>
        <p:nvSpPr>
          <p:cNvPr id="88" name="Google Shape;88;p12"/>
          <p:cNvSpPr/>
          <p:nvPr/>
        </p:nvSpPr>
        <p:spPr>
          <a:xfrm>
            <a:off x="9393100" y="4526975"/>
            <a:ext cx="1266000" cy="517500"/>
          </a:xfrm>
          <a:prstGeom prst="roundRect">
            <a:avLst>
              <a:gd name="adj" fmla="val 50000"/>
            </a:avLst>
          </a:prstGeom>
          <a:solidFill>
            <a:srgbClr val="F5F5F5"/>
          </a:solidFill>
          <a:ln w="19050"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150" b="1" i="0" u="none" strike="noStrike" cap="none">
                <a:solidFill>
                  <a:schemeClr val="dk1"/>
                </a:solidFill>
                <a:latin typeface="Lato"/>
                <a:ea typeface="Lato"/>
                <a:cs typeface="Lato"/>
                <a:sym typeface="Lato"/>
              </a:rPr>
              <a:t>Making connections</a:t>
            </a:r>
            <a:endParaRPr sz="1150" b="1" i="0" u="none" strike="noStrike" cap="none">
              <a:solidFill>
                <a:schemeClr val="dk1"/>
              </a:solidFill>
              <a:latin typeface="Lato"/>
              <a:ea typeface="Lato"/>
              <a:cs typeface="Lato"/>
              <a:sym typeface="Lato"/>
            </a:endParaRPr>
          </a:p>
        </p:txBody>
      </p:sp>
      <p:sp>
        <p:nvSpPr>
          <p:cNvPr id="89" name="Google Shape;89;p12"/>
          <p:cNvSpPr txBox="1"/>
          <p:nvPr/>
        </p:nvSpPr>
        <p:spPr>
          <a:xfrm>
            <a:off x="9318425" y="5044475"/>
            <a:ext cx="1332300" cy="3231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Lato"/>
                <a:ea typeface="Lato"/>
                <a:cs typeface="Lato"/>
                <a:sym typeface="Lato"/>
              </a:rPr>
              <a:t>Y1, Y2, Y3, Y4, Y5, Y6</a:t>
            </a:r>
            <a:endParaRPr sz="900" b="0" i="0" u="none" strike="noStrike" cap="none">
              <a:solidFill>
                <a:srgbClr val="000000"/>
              </a:solidFill>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3"/>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7"/>
              <a:buNone/>
            </a:pPr>
            <a:r>
              <a:rPr lang="en-GB"/>
              <a:t>Progression of knowledge</a:t>
            </a:r>
            <a:endParaRPr/>
          </a:p>
        </p:txBody>
      </p:sp>
      <p:sp>
        <p:nvSpPr>
          <p:cNvPr id="95" name="Google Shape;95;p13"/>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Plants</a:t>
            </a:r>
            <a:endParaRPr/>
          </a:p>
        </p:txBody>
      </p:sp>
      <p:graphicFrame>
        <p:nvGraphicFramePr>
          <p:cNvPr id="96" name="Google Shape;96;p13"/>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46475">
                  <a:extLst>
                    <a:ext uri="{9D8B030D-6E8A-4147-A177-3AD203B41FA5}">
                      <a16:colId xmlns:a16="http://schemas.microsoft.com/office/drawing/2014/main" val="20000"/>
                    </a:ext>
                  </a:extLst>
                </a:gridCol>
                <a:gridCol w="470525">
                  <a:extLst>
                    <a:ext uri="{9D8B030D-6E8A-4147-A177-3AD203B41FA5}">
                      <a16:colId xmlns:a16="http://schemas.microsoft.com/office/drawing/2014/main" val="20001"/>
                    </a:ext>
                  </a:extLst>
                </a:gridCol>
                <a:gridCol w="3122725">
                  <a:extLst>
                    <a:ext uri="{9D8B030D-6E8A-4147-A177-3AD203B41FA5}">
                      <a16:colId xmlns:a16="http://schemas.microsoft.com/office/drawing/2014/main" val="20002"/>
                    </a:ext>
                  </a:extLst>
                </a:gridCol>
                <a:gridCol w="3122725">
                  <a:extLst>
                    <a:ext uri="{9D8B030D-6E8A-4147-A177-3AD203B41FA5}">
                      <a16:colId xmlns:a16="http://schemas.microsoft.com/office/drawing/2014/main" val="20003"/>
                    </a:ext>
                  </a:extLst>
                </a:gridCol>
                <a:gridCol w="3122725">
                  <a:extLst>
                    <a:ext uri="{9D8B030D-6E8A-4147-A177-3AD203B41FA5}">
                      <a16:colId xmlns:a16="http://schemas.microsoft.com/office/drawing/2014/main" val="20004"/>
                    </a:ext>
                  </a:extLst>
                </a:gridCol>
              </a:tblGrid>
              <a:tr h="536725">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1</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Lato"/>
                          <a:ea typeface="Lato"/>
                          <a:cs typeface="Lato"/>
                          <a:sym typeface="Lato"/>
                        </a:rPr>
                        <a:t>Introduction to plants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2</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Lato"/>
                          <a:ea typeface="Lato"/>
                          <a:cs typeface="Lato"/>
                          <a:sym typeface="Lato"/>
                        </a:rPr>
                        <a:t>Plant growth</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Lato"/>
                          <a:ea typeface="Lato"/>
                          <a:cs typeface="Lato"/>
                          <a:sym typeface="Lato"/>
                        </a:rPr>
                        <a:t>Plant reproduction</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1733825">
                <a:tc rowSpan="3">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a variety of common plants, and how they differ.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deciduous trees lose their leaves seasonally, but evergreen trees do not.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basic structure (including leaves, flowers (blossom), petals, fruit, roots, bulb, seed, trunk, branches, stem) of a variety of common plants, including flowering plants and trees.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the functions of the basic parts of a plant and the relationship between structure and function.</a:t>
                      </a:r>
                      <a:endParaRPr sz="1000" b="1" u="none" strike="noStrike" cap="none">
                        <a:solidFill>
                          <a:schemeClr val="dk1"/>
                        </a:solidFill>
                        <a:highlight>
                          <a:srgbClr val="00FF00"/>
                        </a:highlight>
                        <a:latin typeface="Lato"/>
                        <a:ea typeface="Lato"/>
                        <a:cs typeface="Lato"/>
                        <a:sym typeface="Lato"/>
                      </a:endParaRPr>
                    </a:p>
                    <a:p>
                      <a:pPr marL="0" marR="0" lvl="0" indent="0" algn="l" rtl="0">
                        <a:lnSpc>
                          <a:spcPct val="100000"/>
                        </a:lnSpc>
                        <a:spcBef>
                          <a:spcPts val="10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water is transported within a plant from the root, through the stem, to the leaves.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8173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begin to understand how plants grow and change over time.</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seeds and bulbs grow into seedlings by producing roots and shoots.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seedlings grow into mature plants by developing parts, that may include stems/trunks, leaves, flowers and fruits.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seeds need water to germinate.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plants need water, light and a suitable temperature for growth and health.</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plants need water, light, air, nutrients/fertilizer and a suitable temperature for growth and health.</a:t>
                      </a:r>
                      <a:endParaRPr sz="1000" u="none" strike="noStrike" cap="none">
                        <a:solidFill>
                          <a:schemeClr val="dk1"/>
                        </a:solidFill>
                        <a:latin typeface="Lato"/>
                        <a:ea typeface="Lato"/>
                        <a:cs typeface="Lato"/>
                        <a:sym typeface="Lato"/>
                      </a:endParaRPr>
                    </a:p>
                    <a:p>
                      <a:pPr marL="0" marR="0" lvl="0" indent="0" algn="l" rtl="0">
                        <a:lnSpc>
                          <a:spcPct val="100000"/>
                        </a:lnSpc>
                        <a:spcBef>
                          <a:spcPts val="10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the needs for growth and health vary from plant to plant.</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23501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life cycle of a plant from seed to mature plant. </a:t>
                      </a:r>
                      <a:endParaRPr sz="1000" u="none" strike="noStrike" cap="none">
                        <a:solidFill>
                          <a:schemeClr val="dk1"/>
                        </a:solidFill>
                        <a:latin typeface="Lato"/>
                        <a:ea typeface="Lato"/>
                        <a:cs typeface="Lato"/>
                        <a:sym typeface="Lato"/>
                      </a:endParaRPr>
                    </a:p>
                    <a:p>
                      <a:pPr marL="0" marR="0" lvl="0" indent="0" algn="l" rtl="0">
                        <a:lnSpc>
                          <a:spcPct val="100000"/>
                        </a:lnSpc>
                        <a:spcBef>
                          <a:spcPts val="10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flowers are the reproductive organ of a plant.</a:t>
                      </a:r>
                      <a:endParaRPr sz="1000" u="none" strike="noStrike" cap="none">
                        <a:solidFill>
                          <a:schemeClr val="dk1"/>
                        </a:solidFill>
                        <a:latin typeface="Lato"/>
                        <a:ea typeface="Lato"/>
                        <a:cs typeface="Lato"/>
                        <a:sym typeface="Lato"/>
                      </a:endParaRPr>
                    </a:p>
                    <a:p>
                      <a:pPr marL="0" marR="0" lvl="0" indent="0" algn="l" rtl="0">
                        <a:lnSpc>
                          <a:spcPct val="100000"/>
                        </a:lnSpc>
                        <a:spcBef>
                          <a:spcPts val="10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 process of pollination is the transfer of pollen to the female (part of the) flower.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 process of seed formation is the growth of a seed after pollination/fertilisation.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some different methods of seed dispersal and the benefits of each.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
        <p:nvSpPr>
          <p:cNvPr id="97" name="Google Shape;97;p13"/>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Clr>
                <a:srgbClr val="000000"/>
              </a:buClr>
              <a:buSzPts val="1100"/>
              <a:buFont typeface="Arial"/>
              <a:buNone/>
            </a:pPr>
            <a:fld id="{00000000-1234-1234-1234-123412341234}" type="slidenum">
              <a:rPr lang="en-GB"/>
              <a:t>4</a:t>
            </a:fld>
            <a:endParaRPr/>
          </a:p>
        </p:txBody>
      </p:sp>
      <p:sp>
        <p:nvSpPr>
          <p:cNvPr id="98" name="Google Shape;98;p13"/>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99" name="Google Shape;99;p13"/>
          <p:cNvSpPr txBox="1"/>
          <p:nvPr/>
        </p:nvSpPr>
        <p:spPr>
          <a:xfrm rot="-5400000">
            <a:off x="-93775" y="3732550"/>
            <a:ext cx="18426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rgbClr val="000000"/>
                </a:solidFill>
                <a:latin typeface="Lato"/>
                <a:ea typeface="Lato"/>
                <a:cs typeface="Lato"/>
                <a:sym typeface="Lato"/>
              </a:rPr>
              <a:t>Plant growth and needs</a:t>
            </a:r>
            <a:endParaRPr sz="1000" b="1" i="0" u="none" strike="noStrike" cap="none">
              <a:solidFill>
                <a:srgbClr val="000000"/>
              </a:solidFill>
              <a:latin typeface="Lato"/>
              <a:ea typeface="Lato"/>
              <a:cs typeface="Lato"/>
              <a:sym typeface="Lato"/>
            </a:endParaRPr>
          </a:p>
        </p:txBody>
      </p:sp>
      <p:sp>
        <p:nvSpPr>
          <p:cNvPr id="100" name="Google Shape;100;p13"/>
          <p:cNvSpPr txBox="1"/>
          <p:nvPr/>
        </p:nvSpPr>
        <p:spPr>
          <a:xfrm rot="-5400000">
            <a:off x="43025" y="1872850"/>
            <a:ext cx="1722900" cy="492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rgbClr val="000000"/>
                </a:solidFill>
                <a:latin typeface="Lato"/>
                <a:ea typeface="Lato"/>
                <a:cs typeface="Lato"/>
                <a:sym typeface="Lato"/>
              </a:rPr>
              <a:t>Plant structure and function</a:t>
            </a:r>
            <a:endParaRPr sz="1000" b="1" i="0" u="none" strike="noStrike" cap="none">
              <a:solidFill>
                <a:srgbClr val="000000"/>
              </a:solidFill>
              <a:latin typeface="Lato"/>
              <a:ea typeface="Lato"/>
              <a:cs typeface="Lato"/>
              <a:sym typeface="Lato"/>
            </a:endParaRPr>
          </a:p>
        </p:txBody>
      </p:sp>
      <p:sp>
        <p:nvSpPr>
          <p:cNvPr id="101" name="Google Shape;101;p13"/>
          <p:cNvSpPr txBox="1"/>
          <p:nvPr/>
        </p:nvSpPr>
        <p:spPr>
          <a:xfrm rot="-5400000">
            <a:off x="-452425" y="5794000"/>
            <a:ext cx="25599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rgbClr val="000000"/>
                </a:solidFill>
                <a:latin typeface="Lato"/>
                <a:ea typeface="Lato"/>
                <a:cs typeface="Lato"/>
                <a:sym typeface="Lato"/>
              </a:rPr>
              <a:t>Plant life cycle</a:t>
            </a:r>
            <a:endParaRPr sz="1000" b="1" i="0" u="none" strike="noStrike" cap="none">
              <a:solidFill>
                <a:srgbClr val="000000"/>
              </a:solidFill>
              <a:latin typeface="Lato"/>
              <a:ea typeface="Lato"/>
              <a:cs typeface="Lato"/>
              <a:sym typeface="Lato"/>
            </a:endParaRPr>
          </a:p>
        </p:txBody>
      </p:sp>
      <p:sp>
        <p:nvSpPr>
          <p:cNvPr id="102" name="Google Shape;102;p13"/>
          <p:cNvSpPr txBox="1"/>
          <p:nvPr/>
        </p:nvSpPr>
        <p:spPr>
          <a:xfrm rot="-5400000">
            <a:off x="-2566850" y="4035700"/>
            <a:ext cx="59562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1" i="0" u="none" strike="noStrike" cap="none">
              <a:solidFill>
                <a:schemeClr val="dk1"/>
              </a:solidFill>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4"/>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08" name="Google Shape;108;p14"/>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Animals, including humans</a:t>
            </a:r>
            <a:endParaRPr/>
          </a:p>
        </p:txBody>
      </p:sp>
      <p:graphicFrame>
        <p:nvGraphicFramePr>
          <p:cNvPr id="109" name="Google Shape;109;p14"/>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58725">
                  <a:extLst>
                    <a:ext uri="{9D8B030D-6E8A-4147-A177-3AD203B41FA5}">
                      <a16:colId xmlns:a16="http://schemas.microsoft.com/office/drawing/2014/main" val="20000"/>
                    </a:ext>
                  </a:extLst>
                </a:gridCol>
                <a:gridCol w="458725">
                  <a:extLst>
                    <a:ext uri="{9D8B030D-6E8A-4147-A177-3AD203B41FA5}">
                      <a16:colId xmlns:a16="http://schemas.microsoft.com/office/drawing/2014/main" val="20001"/>
                    </a:ext>
                  </a:extLst>
                </a:gridCol>
                <a:gridCol w="3255075">
                  <a:extLst>
                    <a:ext uri="{9D8B030D-6E8A-4147-A177-3AD203B41FA5}">
                      <a16:colId xmlns:a16="http://schemas.microsoft.com/office/drawing/2014/main" val="20002"/>
                    </a:ext>
                  </a:extLst>
                </a:gridCol>
                <a:gridCol w="2970175">
                  <a:extLst>
                    <a:ext uri="{9D8B030D-6E8A-4147-A177-3AD203B41FA5}">
                      <a16:colId xmlns:a16="http://schemas.microsoft.com/office/drawing/2014/main" val="20003"/>
                    </a:ext>
                  </a:extLst>
                </a:gridCol>
                <a:gridCol w="3112625">
                  <a:extLst>
                    <a:ext uri="{9D8B030D-6E8A-4147-A177-3AD203B41FA5}">
                      <a16:colId xmlns:a16="http://schemas.microsoft.com/office/drawing/2014/main" val="20004"/>
                    </a:ext>
                  </a:extLst>
                </a:gridCol>
              </a:tblGrid>
              <a:tr h="670925">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1</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Sensitive bodies</a:t>
                      </a:r>
                      <a:endParaRPr sz="12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Comparing animals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2</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Life cycles and health</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Movement and nutrition</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1145375">
                <a:tc rowSpan="3">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a variety of common animals (including fish, amphibians, reptiles, birds and mammals).</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how living things change, and that animals have offspring that grow into adults.</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which offspring comes from which parent animal.</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stages in some animal life cycles.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21232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main body parts of common animals (arms, legs, wings, tails, fins, head, trunk, horns/tusks, shell)</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key parts of the human body (including head, neck, arms, elbows, legs, knees, face, ears, eyes, hair, mouth, teeth).</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five main senses: sight, smell, hearing, taste and touch.</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 skin is used for touch, the tongue is used for taste, the nose is used for smell, the eyes are used for sight and the ears are used for hearing.</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animals can be grouped based on the presence of a skeleton.</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 skeleton in humans and some animals  is used for movement, protection and support.</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 muscular system in humans and some animals works with the skeleton for movement.</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main bones in the body.</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21232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carnivore is an animal that eats other animals and give some examples.</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herbivore is an animal that eats only plants and give some examples.</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an omnivore is an animal that eats both animals and plants, and to give some examples.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animals, including humans, need water, food and air to survive.</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the importance of exercise, a balanced diet and hygiene for humans.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animals, including humans, need the right types and amount of nutrition.</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humans cannot make their own food and therefore eat to get the nutrition needed.</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main food groups (carbohydrates, protein, fats, fibre, vitamins, minerals and water) and their simple functions.</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 balanced diet should include all food groups.</a:t>
                      </a: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describe the diets of different animals.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
        <p:nvSpPr>
          <p:cNvPr id="110" name="Google Shape;110;p14"/>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Clr>
                <a:srgbClr val="000000"/>
              </a:buClr>
              <a:buSzPts val="1100"/>
              <a:buFont typeface="Arial"/>
              <a:buNone/>
            </a:pPr>
            <a:fld id="{00000000-1234-1234-1234-123412341234}" type="slidenum">
              <a:rPr lang="en-GB"/>
              <a:t>5</a:t>
            </a:fld>
            <a:endParaRPr/>
          </a:p>
        </p:txBody>
      </p:sp>
      <p:sp>
        <p:nvSpPr>
          <p:cNvPr id="111" name="Google Shape;111;p14"/>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112" name="Google Shape;112;p14"/>
          <p:cNvSpPr txBox="1"/>
          <p:nvPr/>
        </p:nvSpPr>
        <p:spPr>
          <a:xfrm rot="-5400000">
            <a:off x="268300" y="1849250"/>
            <a:ext cx="11562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Animal growth</a:t>
            </a:r>
            <a:endParaRPr sz="1000" b="1" i="0" u="none" strike="noStrike" cap="none">
              <a:solidFill>
                <a:schemeClr val="dk1"/>
              </a:solidFill>
              <a:latin typeface="Lato"/>
              <a:ea typeface="Lato"/>
              <a:cs typeface="Lato"/>
              <a:sym typeface="Lato"/>
            </a:endParaRPr>
          </a:p>
        </p:txBody>
      </p:sp>
      <p:sp>
        <p:nvSpPr>
          <p:cNvPr id="113" name="Google Shape;113;p14"/>
          <p:cNvSpPr txBox="1"/>
          <p:nvPr/>
        </p:nvSpPr>
        <p:spPr>
          <a:xfrm rot="-5400000">
            <a:off x="-172025" y="3509800"/>
            <a:ext cx="20205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Animal structure and function</a:t>
            </a:r>
            <a:endParaRPr sz="1000" b="1" i="0" u="none" strike="noStrike" cap="none">
              <a:solidFill>
                <a:schemeClr val="dk1"/>
              </a:solidFill>
              <a:latin typeface="Lato"/>
              <a:ea typeface="Lato"/>
              <a:cs typeface="Lato"/>
              <a:sym typeface="Lato"/>
            </a:endParaRPr>
          </a:p>
        </p:txBody>
      </p:sp>
      <p:sp>
        <p:nvSpPr>
          <p:cNvPr id="114" name="Google Shape;114;p14"/>
          <p:cNvSpPr txBox="1"/>
          <p:nvPr/>
        </p:nvSpPr>
        <p:spPr>
          <a:xfrm rot="-5400000">
            <a:off x="-210800" y="5599375"/>
            <a:ext cx="21144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Health and nutrition</a:t>
            </a:r>
            <a:endParaRPr sz="1000" b="1" i="0" u="none" strike="noStrike" cap="none">
              <a:solidFill>
                <a:schemeClr val="dk1"/>
              </a:solidFill>
              <a:latin typeface="Lato"/>
              <a:ea typeface="Lato"/>
              <a:cs typeface="Lato"/>
              <a:sym typeface="Lato"/>
            </a:endParaRPr>
          </a:p>
        </p:txBody>
      </p:sp>
      <p:sp>
        <p:nvSpPr>
          <p:cNvPr id="115" name="Google Shape;115;p14"/>
          <p:cNvSpPr txBox="1"/>
          <p:nvPr/>
        </p:nvSpPr>
        <p:spPr>
          <a:xfrm rot="-5400000">
            <a:off x="-2276800" y="3937225"/>
            <a:ext cx="5377200" cy="400200"/>
          </a:xfrm>
          <a:prstGeom prst="rect">
            <a:avLst/>
          </a:prstGeom>
          <a:solidFill>
            <a:schemeClr val="lt1"/>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5"/>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21" name="Google Shape;121;p15"/>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Animals, including humans</a:t>
            </a:r>
            <a:endParaRPr/>
          </a:p>
        </p:txBody>
      </p:sp>
      <p:graphicFrame>
        <p:nvGraphicFramePr>
          <p:cNvPr id="122" name="Google Shape;122;p15"/>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13800">
                  <a:extLst>
                    <a:ext uri="{9D8B030D-6E8A-4147-A177-3AD203B41FA5}">
                      <a16:colId xmlns:a16="http://schemas.microsoft.com/office/drawing/2014/main" val="20000"/>
                    </a:ext>
                  </a:extLst>
                </a:gridCol>
                <a:gridCol w="510225">
                  <a:extLst>
                    <a:ext uri="{9D8B030D-6E8A-4147-A177-3AD203B41FA5}">
                      <a16:colId xmlns:a16="http://schemas.microsoft.com/office/drawing/2014/main" val="20001"/>
                    </a:ext>
                  </a:extLst>
                </a:gridCol>
                <a:gridCol w="3084925">
                  <a:extLst>
                    <a:ext uri="{9D8B030D-6E8A-4147-A177-3AD203B41FA5}">
                      <a16:colId xmlns:a16="http://schemas.microsoft.com/office/drawing/2014/main" val="20002"/>
                    </a:ext>
                  </a:extLst>
                </a:gridCol>
                <a:gridCol w="3133325">
                  <a:extLst>
                    <a:ext uri="{9D8B030D-6E8A-4147-A177-3AD203B41FA5}">
                      <a16:colId xmlns:a16="http://schemas.microsoft.com/office/drawing/2014/main" val="20003"/>
                    </a:ext>
                  </a:extLst>
                </a:gridCol>
                <a:gridCol w="3133325">
                  <a:extLst>
                    <a:ext uri="{9D8B030D-6E8A-4147-A177-3AD203B41FA5}">
                      <a16:colId xmlns:a16="http://schemas.microsoft.com/office/drawing/2014/main" val="20004"/>
                    </a:ext>
                  </a:extLst>
                </a:gridCol>
              </a:tblGrid>
              <a:tr h="35090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Digestion and food</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Human timeline</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6</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Circulation and health</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357900">
                <a:tc rowSpan="3">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describe the human life cycle, including the stages of growth and development (baby, toddler, child, teenager, adult, elderly).</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describe changes that occur during puberty (in boys and girls).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gestation periods vary across mammals.</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0149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the main organs of the human digestive system (mouth, teeth, tongue, oesophagus, stomach, small and large intestines) and describe their simple functions.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the different types of human teeth (incisor, canine, premolar and molar) and their simple functions.</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the main parts of the human circulatory system (heart, blood vessels and blood).</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the heart pumps blood around the body.</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the blood vessels transport blood around the body.</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the blood transports vital substances around the body, including oxygen and nutrients. </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understand the relationships between different organ systems.</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54062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teeth can be damaged, including the effect of sugary and acidic food.</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it is important to brush teeth twice a day, make good food choices and visit the dentist regularly.</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describe the teeth of carnivores and herbivores, and understand why they are different.</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predators hunt for their food and prey are the animals being hunted.</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producers make their own food.</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food chains begin with a producer  followed by consumers, and arrows to show the energy passed on.</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understand the impact of diet, exercise, drugs and lifestyle on the way a body functions.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the heart rate is the number of beats per minute and breathing rate is the number of breaths per minute.</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exercise increases heart and breathing rates. </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23" name="Google Shape;123;p15"/>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Clr>
                <a:srgbClr val="000000"/>
              </a:buClr>
              <a:buSzPts val="1100"/>
              <a:buFont typeface="Arial"/>
              <a:buNone/>
            </a:pPr>
            <a:fld id="{00000000-1234-1234-1234-123412341234}" type="slidenum">
              <a:rPr lang="en-GB">
                <a:solidFill>
                  <a:schemeClr val="dk1"/>
                </a:solidFill>
              </a:rPr>
              <a:t>6</a:t>
            </a:fld>
            <a:endParaRPr>
              <a:solidFill>
                <a:schemeClr val="dk1"/>
              </a:solidFill>
            </a:endParaRPr>
          </a:p>
        </p:txBody>
      </p:sp>
      <p:sp>
        <p:nvSpPr>
          <p:cNvPr id="124" name="Google Shape;124;p15"/>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solidFill>
                  <a:schemeClr val="dk1"/>
                </a:solidFill>
              </a:rPr>
              <a:t>Progression of knowledge and skills</a:t>
            </a:r>
            <a:endParaRPr>
              <a:solidFill>
                <a:schemeClr val="dk1"/>
              </a:solidFill>
            </a:endParaRPr>
          </a:p>
        </p:txBody>
      </p:sp>
      <p:sp>
        <p:nvSpPr>
          <p:cNvPr id="125" name="Google Shape;125;p15"/>
          <p:cNvSpPr txBox="1"/>
          <p:nvPr/>
        </p:nvSpPr>
        <p:spPr>
          <a:xfrm rot="-5400000">
            <a:off x="111750" y="1771450"/>
            <a:ext cx="13662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Animal growth</a:t>
            </a:r>
            <a:endParaRPr sz="1000" b="1" i="0" u="none" strike="noStrike" cap="none">
              <a:solidFill>
                <a:schemeClr val="dk1"/>
              </a:solidFill>
              <a:latin typeface="Lato"/>
              <a:ea typeface="Lato"/>
              <a:cs typeface="Lato"/>
              <a:sym typeface="Lato"/>
            </a:endParaRPr>
          </a:p>
        </p:txBody>
      </p:sp>
      <p:sp>
        <p:nvSpPr>
          <p:cNvPr id="126" name="Google Shape;126;p15"/>
          <p:cNvSpPr txBox="1"/>
          <p:nvPr/>
        </p:nvSpPr>
        <p:spPr>
          <a:xfrm rot="-5400000">
            <a:off x="-178150" y="3428750"/>
            <a:ext cx="19650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Animal structure and function</a:t>
            </a:r>
            <a:endParaRPr sz="1000" b="1" i="0" u="none" strike="noStrike" cap="none">
              <a:solidFill>
                <a:schemeClr val="dk1"/>
              </a:solidFill>
              <a:latin typeface="Lato"/>
              <a:ea typeface="Lato"/>
              <a:cs typeface="Lato"/>
              <a:sym typeface="Lato"/>
            </a:endParaRPr>
          </a:p>
        </p:txBody>
      </p:sp>
      <p:sp>
        <p:nvSpPr>
          <p:cNvPr id="127" name="Google Shape;127;p15"/>
          <p:cNvSpPr txBox="1"/>
          <p:nvPr/>
        </p:nvSpPr>
        <p:spPr>
          <a:xfrm rot="-5400000">
            <a:off x="-481600" y="5711325"/>
            <a:ext cx="25578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Health and nutrition</a:t>
            </a:r>
            <a:endParaRPr sz="1000" b="1" i="0" u="none" strike="noStrike" cap="none">
              <a:solidFill>
                <a:schemeClr val="dk1"/>
              </a:solidFill>
              <a:latin typeface="Lato"/>
              <a:ea typeface="Lato"/>
              <a:cs typeface="Lato"/>
              <a:sym typeface="Lato"/>
            </a:endParaRPr>
          </a:p>
        </p:txBody>
      </p:sp>
      <p:sp>
        <p:nvSpPr>
          <p:cNvPr id="128" name="Google Shape;128;p15"/>
          <p:cNvSpPr txBox="1"/>
          <p:nvPr/>
        </p:nvSpPr>
        <p:spPr>
          <a:xfrm rot="-5400000">
            <a:off x="-2865700" y="4152000"/>
            <a:ext cx="65550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6"/>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34" name="Google Shape;134;p16"/>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Living things and their habitats</a:t>
            </a:r>
            <a:endParaRPr/>
          </a:p>
        </p:txBody>
      </p:sp>
      <p:graphicFrame>
        <p:nvGraphicFramePr>
          <p:cNvPr id="135" name="Google Shape;135;p16"/>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3450">
                  <a:extLst>
                    <a:ext uri="{9D8B030D-6E8A-4147-A177-3AD203B41FA5}">
                      <a16:colId xmlns:a16="http://schemas.microsoft.com/office/drawing/2014/main" val="20001"/>
                    </a:ext>
                  </a:extLst>
                </a:gridCol>
                <a:gridCol w="4232725">
                  <a:extLst>
                    <a:ext uri="{9D8B030D-6E8A-4147-A177-3AD203B41FA5}">
                      <a16:colId xmlns:a16="http://schemas.microsoft.com/office/drawing/2014/main" val="20002"/>
                    </a:ext>
                  </a:extLst>
                </a:gridCol>
                <a:gridCol w="5118875">
                  <a:extLst>
                    <a:ext uri="{9D8B030D-6E8A-4147-A177-3AD203B41FA5}">
                      <a16:colId xmlns:a16="http://schemas.microsoft.com/office/drawing/2014/main" val="20003"/>
                    </a:ext>
                  </a:extLst>
                </a:gridCol>
              </a:tblGrid>
              <a:tr h="7162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600" b="1" u="none" strike="noStrike" cap="none">
                          <a:solidFill>
                            <a:schemeClr val="dk1"/>
                          </a:solidFill>
                          <a:latin typeface="Lato"/>
                          <a:ea typeface="Lato"/>
                          <a:cs typeface="Lato"/>
                          <a:sym typeface="Lato"/>
                        </a:rPr>
                        <a:t>Year 2</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Habitats </a:t>
                      </a:r>
                      <a:endParaRPr sz="12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Microhabitats</a:t>
                      </a:r>
                      <a:endParaRPr sz="12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Classification and changing habitats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564800">
                <a:tc rowSpan="3">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begin to understand some of the life processes, including movement, reproduction, sensitivity, growth, excretion and nutrition.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difference between things that are living, dead, and things that have never been alive, using some of the life processes.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living things can be grouped in different ways.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classification key can be used to group and identify plants and animals.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vertebrates are animals which have a backbone  and invertebrates are animals which do not have a backbone.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plants can be grouped into flowering or non-flowering varieties.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flowering plants include grasses and non-flowering plants includes ferns and mosses.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there are five main vertebrate groups: birds, mammals, reptiles, amphibians and fish.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invertebrate groups include snails, slugs, worms, spiders and insects.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84572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a variety of plants and animals and describe some differences.</a:t>
                      </a:r>
                      <a:endParaRPr sz="14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2665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name a variety of habitats, including woodland, ocean, rainforest and seashore.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habitat is the environment where an animal or plant lives/ grows, because it provides what they need to survive.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micro-habitat is a very small habitat (e.g.  stones, logs and leaf litter).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living things depend upon each other (e.g. for food, shelter.)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a food chain can be used to show how animals obtain food from eating either plants and/or other animals.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habitats can change throughout the year and this can be dangerous for living things.</a:t>
                      </a:r>
                      <a:endParaRPr sz="1000" i="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humans can have both a positive and negative impact on the environment.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36" name="Google Shape;136;p16"/>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7</a:t>
            </a:fld>
            <a:endParaRPr/>
          </a:p>
        </p:txBody>
      </p:sp>
      <p:sp>
        <p:nvSpPr>
          <p:cNvPr id="137" name="Google Shape;137;p16"/>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138" name="Google Shape;138;p16"/>
          <p:cNvSpPr txBox="1"/>
          <p:nvPr/>
        </p:nvSpPr>
        <p:spPr>
          <a:xfrm rot="-5400000">
            <a:off x="-507700" y="2584300"/>
            <a:ext cx="26100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Characteristics of living things</a:t>
            </a:r>
            <a:endParaRPr sz="1000" b="1" i="0" u="none" strike="noStrike" cap="none">
              <a:solidFill>
                <a:schemeClr val="dk1"/>
              </a:solidFill>
              <a:latin typeface="Lato"/>
              <a:ea typeface="Lato"/>
              <a:cs typeface="Lato"/>
              <a:sym typeface="Lato"/>
            </a:endParaRPr>
          </a:p>
        </p:txBody>
      </p:sp>
      <p:sp>
        <p:nvSpPr>
          <p:cNvPr id="139" name="Google Shape;139;p16"/>
          <p:cNvSpPr txBox="1"/>
          <p:nvPr/>
        </p:nvSpPr>
        <p:spPr>
          <a:xfrm rot="-5400000">
            <a:off x="-361450" y="5896925"/>
            <a:ext cx="23175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Habitats and interdependence</a:t>
            </a:r>
            <a:endParaRPr sz="1000" b="1" i="0" u="none" strike="noStrike" cap="none">
              <a:solidFill>
                <a:schemeClr val="dk1"/>
              </a:solidFill>
              <a:latin typeface="Lato"/>
              <a:ea typeface="Lato"/>
              <a:cs typeface="Lato"/>
              <a:sym typeface="Lato"/>
            </a:endParaRPr>
          </a:p>
        </p:txBody>
      </p:sp>
      <p:sp>
        <p:nvSpPr>
          <p:cNvPr id="140" name="Google Shape;140;p16"/>
          <p:cNvSpPr txBox="1"/>
          <p:nvPr/>
        </p:nvSpPr>
        <p:spPr>
          <a:xfrm rot="-5400000">
            <a:off x="394800" y="4255249"/>
            <a:ext cx="973500" cy="492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Variation and inheritance</a:t>
            </a:r>
            <a:endParaRPr sz="1000" b="1" i="0" u="none" strike="noStrike" cap="none">
              <a:solidFill>
                <a:schemeClr val="dk1"/>
              </a:solidFill>
              <a:latin typeface="Lato"/>
              <a:ea typeface="Lato"/>
              <a:cs typeface="Lato"/>
              <a:sym typeface="Lato"/>
            </a:endParaRPr>
          </a:p>
        </p:txBody>
      </p:sp>
      <p:sp>
        <p:nvSpPr>
          <p:cNvPr id="141" name="Google Shape;141;p16"/>
          <p:cNvSpPr txBox="1"/>
          <p:nvPr/>
        </p:nvSpPr>
        <p:spPr>
          <a:xfrm rot="-5400000">
            <a:off x="-2452950" y="4128650"/>
            <a:ext cx="57762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7"/>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47" name="Google Shape;147;p17"/>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Living things and their habitats</a:t>
            </a:r>
            <a:endParaRPr/>
          </a:p>
        </p:txBody>
      </p:sp>
      <p:graphicFrame>
        <p:nvGraphicFramePr>
          <p:cNvPr id="148" name="Google Shape;148;p17"/>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3450">
                  <a:extLst>
                    <a:ext uri="{9D8B030D-6E8A-4147-A177-3AD203B41FA5}">
                      <a16:colId xmlns:a16="http://schemas.microsoft.com/office/drawing/2014/main" val="20001"/>
                    </a:ext>
                  </a:extLst>
                </a:gridCol>
                <a:gridCol w="4675800">
                  <a:extLst>
                    <a:ext uri="{9D8B030D-6E8A-4147-A177-3AD203B41FA5}">
                      <a16:colId xmlns:a16="http://schemas.microsoft.com/office/drawing/2014/main" val="20002"/>
                    </a:ext>
                  </a:extLst>
                </a:gridCol>
                <a:gridCol w="4675800">
                  <a:extLst>
                    <a:ext uri="{9D8B030D-6E8A-4147-A177-3AD203B41FA5}">
                      <a16:colId xmlns:a16="http://schemas.microsoft.com/office/drawing/2014/main" val="20003"/>
                    </a:ext>
                  </a:extLst>
                </a:gridCol>
              </a:tblGrid>
              <a:tr h="367225">
                <a:tc>
                  <a:txBody>
                    <a:bodyPr/>
                    <a:lstStyle/>
                    <a:p>
                      <a:pPr marL="0" marR="0" lvl="0" indent="0" algn="ctr" rtl="0">
                        <a:lnSpc>
                          <a:spcPct val="100000"/>
                        </a:lnSpc>
                        <a:spcBef>
                          <a:spcPts val="0"/>
                        </a:spcBef>
                        <a:spcAft>
                          <a:spcPts val="0"/>
                        </a:spcAft>
                        <a:buClr>
                          <a:srgbClr val="000000"/>
                        </a:buClr>
                        <a:buSzPts val="1600"/>
                        <a:buFont typeface="Arial"/>
                        <a:buNone/>
                      </a:pPr>
                      <a:endParaRPr sz="1600"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u="none" strike="noStrike" cap="none">
                          <a:solidFill>
                            <a:schemeClr val="dk1"/>
                          </a:solidFill>
                          <a:latin typeface="Lato"/>
                          <a:ea typeface="Lato"/>
                          <a:cs typeface="Lato"/>
                          <a:sym typeface="Lato"/>
                        </a:rPr>
                        <a:t>Year 5</a:t>
                      </a:r>
                      <a:endParaRPr sz="16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u="none" strike="noStrike" cap="none">
                          <a:solidFill>
                            <a:schemeClr val="dk1"/>
                          </a:solidFill>
                          <a:latin typeface="Lato"/>
                          <a:ea typeface="Lato"/>
                          <a:cs typeface="Lato"/>
                          <a:sym typeface="Lato"/>
                        </a:rPr>
                        <a:t>Life cycles and reproduction</a:t>
                      </a:r>
                      <a:endParaRPr sz="1600"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u="none" strike="noStrike" cap="none">
                          <a:solidFill>
                            <a:schemeClr val="dk1"/>
                          </a:solidFill>
                          <a:latin typeface="Lato"/>
                          <a:ea typeface="Lato"/>
                          <a:cs typeface="Lato"/>
                          <a:sym typeface="Lato"/>
                        </a:rPr>
                        <a:t>Year 6</a:t>
                      </a:r>
                      <a:endParaRPr sz="16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Classifying big and small</a:t>
                      </a:r>
                      <a:endParaRPr sz="12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u="sng" strike="noStrike" cap="none">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Evolution and inheritance</a:t>
                      </a:r>
                      <a:endParaRPr sz="1600"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382000">
                <a:tc rowSpan="3">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‘organism’ is a term used to refer to an individual living thing.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micro-organisms are incredibly small and cannot usually be seen by the naked eye.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characteristics of the different groups of vertebrates and commonly found invertebrates.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546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 life cycle shows the changes an animal or plant goes through until the reproduction of a new generation when the cycle starts again.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all living things must reproduce for the species to survive.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sexual reproduction requires two parents, whereas asexual reproduction only requires one parent.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there are different processes plants and animals use to reproduce (asexual and sexual reproduction).</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living things have changed over time.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fossils provide us with information about living things that inhabited the Earth millions of years ago.</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characteristics are passed from parents to their offspring, but that all offspring vary from their parents.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over time, variation in offspring can affect animals’ chances of survival in particular environments.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1400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animals and plants have adapted to suit their environment over many millions of years and that this process can be called evolution.</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49" name="Google Shape;149;p17"/>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8</a:t>
            </a:fld>
            <a:endParaRPr/>
          </a:p>
        </p:txBody>
      </p:sp>
      <p:sp>
        <p:nvSpPr>
          <p:cNvPr id="150" name="Google Shape;150;p17"/>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151" name="Google Shape;151;p17"/>
          <p:cNvSpPr txBox="1"/>
          <p:nvPr/>
        </p:nvSpPr>
        <p:spPr>
          <a:xfrm rot="-5400000">
            <a:off x="194250" y="1873250"/>
            <a:ext cx="1374600" cy="492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i="0" u="none" strike="noStrike" cap="none">
                <a:solidFill>
                  <a:schemeClr val="dk1"/>
                </a:solidFill>
                <a:latin typeface="Lato"/>
                <a:ea typeface="Lato"/>
                <a:cs typeface="Lato"/>
                <a:sym typeface="Lato"/>
              </a:rPr>
              <a:t>Characteristics of living things</a:t>
            </a:r>
            <a:endParaRPr sz="1000" i="0" u="none" strike="noStrike" cap="none">
              <a:solidFill>
                <a:schemeClr val="dk1"/>
              </a:solidFill>
              <a:latin typeface="Lato"/>
              <a:ea typeface="Lato"/>
              <a:cs typeface="Lato"/>
              <a:sym typeface="Lato"/>
            </a:endParaRPr>
          </a:p>
        </p:txBody>
      </p:sp>
      <p:sp>
        <p:nvSpPr>
          <p:cNvPr id="152" name="Google Shape;152;p17"/>
          <p:cNvSpPr txBox="1"/>
          <p:nvPr/>
        </p:nvSpPr>
        <p:spPr>
          <a:xfrm rot="-5400000">
            <a:off x="-271200" y="5435900"/>
            <a:ext cx="21516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i="0" u="none" strike="noStrike" cap="none">
                <a:solidFill>
                  <a:schemeClr val="dk1"/>
                </a:solidFill>
                <a:latin typeface="Lato"/>
                <a:ea typeface="Lato"/>
                <a:cs typeface="Lato"/>
                <a:sym typeface="Lato"/>
              </a:rPr>
              <a:t>Habitats and interdependence</a:t>
            </a:r>
            <a:endParaRPr sz="1000" i="0" u="none" strike="noStrike" cap="none">
              <a:solidFill>
                <a:schemeClr val="dk1"/>
              </a:solidFill>
              <a:latin typeface="Lato"/>
              <a:ea typeface="Lato"/>
              <a:cs typeface="Lato"/>
              <a:sym typeface="Lato"/>
            </a:endParaRPr>
          </a:p>
        </p:txBody>
      </p:sp>
      <p:sp>
        <p:nvSpPr>
          <p:cNvPr id="153" name="Google Shape;153;p17"/>
          <p:cNvSpPr txBox="1"/>
          <p:nvPr/>
        </p:nvSpPr>
        <p:spPr>
          <a:xfrm rot="-5400000">
            <a:off x="-64350" y="3519689"/>
            <a:ext cx="17379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i="0" u="none" strike="noStrike" cap="none">
                <a:solidFill>
                  <a:schemeClr val="dk1"/>
                </a:solidFill>
                <a:latin typeface="Lato"/>
                <a:ea typeface="Lato"/>
                <a:cs typeface="Lato"/>
                <a:sym typeface="Lato"/>
              </a:rPr>
              <a:t>Variation and inheritance</a:t>
            </a:r>
            <a:endParaRPr sz="1000" i="0" u="none" strike="noStrike" cap="none">
              <a:solidFill>
                <a:schemeClr val="dk1"/>
              </a:solidFill>
              <a:latin typeface="Lato"/>
              <a:ea typeface="Lato"/>
              <a:cs typeface="Lato"/>
              <a:sym typeface="Lato"/>
            </a:endParaRPr>
          </a:p>
        </p:txBody>
      </p:sp>
      <p:sp>
        <p:nvSpPr>
          <p:cNvPr id="154" name="Google Shape;154;p17"/>
          <p:cNvSpPr txBox="1"/>
          <p:nvPr/>
        </p:nvSpPr>
        <p:spPr>
          <a:xfrm rot="-5400000">
            <a:off x="-2187150" y="3862625"/>
            <a:ext cx="52446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i="0" u="none" strike="noStrike" cap="none">
                <a:solidFill>
                  <a:schemeClr val="dk1"/>
                </a:solidFill>
                <a:latin typeface="Lato"/>
                <a:ea typeface="Lato"/>
                <a:cs typeface="Lato"/>
                <a:sym typeface="Lato"/>
              </a:rPr>
              <a:t>Scientific knowledge and understanding</a:t>
            </a:r>
            <a:endParaRPr sz="1400" i="0" u="none" strike="noStrike" cap="none">
              <a:solidFill>
                <a:schemeClr val="dk1"/>
              </a:solidFill>
              <a:latin typeface="Lato"/>
              <a:ea typeface="Lato"/>
              <a:cs typeface="Lato"/>
              <a:sym typeface="La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8"/>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60" name="Google Shape;160;p18"/>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Materials</a:t>
            </a:r>
            <a:endParaRPr/>
          </a:p>
        </p:txBody>
      </p:sp>
      <p:graphicFrame>
        <p:nvGraphicFramePr>
          <p:cNvPr id="161" name="Google Shape;161;p18"/>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3450">
                  <a:extLst>
                    <a:ext uri="{9D8B030D-6E8A-4147-A177-3AD203B41FA5}">
                      <a16:colId xmlns:a16="http://schemas.microsoft.com/office/drawing/2014/main" val="20001"/>
                    </a:ext>
                  </a:extLst>
                </a:gridCol>
                <a:gridCol w="3117200">
                  <a:extLst>
                    <a:ext uri="{9D8B030D-6E8A-4147-A177-3AD203B41FA5}">
                      <a16:colId xmlns:a16="http://schemas.microsoft.com/office/drawing/2014/main" val="20002"/>
                    </a:ext>
                  </a:extLst>
                </a:gridCol>
                <a:gridCol w="3117200">
                  <a:extLst>
                    <a:ext uri="{9D8B030D-6E8A-4147-A177-3AD203B41FA5}">
                      <a16:colId xmlns:a16="http://schemas.microsoft.com/office/drawing/2014/main" val="20003"/>
                    </a:ext>
                  </a:extLst>
                </a:gridCol>
                <a:gridCol w="3117200">
                  <a:extLst>
                    <a:ext uri="{9D8B030D-6E8A-4147-A177-3AD203B41FA5}">
                      <a16:colId xmlns:a16="http://schemas.microsoft.com/office/drawing/2014/main" val="20004"/>
                    </a:ext>
                  </a:extLst>
                </a:gridCol>
              </a:tblGrid>
              <a:tr h="6341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1</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Everyday materials</a:t>
                      </a:r>
                      <a:endParaRPr sz="12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2</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sng" strike="noStrike" cap="none">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Uses of everyday materials</a:t>
                      </a:r>
                      <a:endParaRPr sz="12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sng" strike="noStrike" cap="none">
                          <a:solidFill>
                            <a:schemeClr val="dk1"/>
                          </a:solidFill>
                          <a:latin typeface="Lato"/>
                          <a:ea typeface="Lato"/>
                          <a:cs typeface="Lato"/>
                          <a:sym typeface="Lato"/>
                          <a:hlinkClick r:id="rId5">
                            <a:extLst>
                              <a:ext uri="{A12FA001-AC4F-418D-AE19-62706E023703}">
                                <ahyp:hlinkClr xmlns:ahyp="http://schemas.microsoft.com/office/drawing/2018/hyperlinkcolor" val="tx"/>
                              </a:ext>
                            </a:extLst>
                          </a:hlinkClick>
                        </a:rPr>
                        <a:t>Rocks and soil</a:t>
                      </a:r>
                      <a:endParaRPr sz="12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974800">
                <a:tc rowSpan="3">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objects are items or things.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material is what an object is made from.</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identify and name a variety of everyday materials, including wood, plastic, glass, metal, water and rock.</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rocks can be grouped based on their appearance or properties, (e.g. colour, texture, hardness, permeability.)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rocks may contain grains, crystals or fossils.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grains and crystals appear differently and can be used to classify rocks.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soils are made from rocks and dead matter.</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4504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property refers to how a material can be described.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describe the physical properties of a variety of everyday materials.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materials can be grouped based on their physical properties.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why objects are made from particular materials and to give examples of their suitability.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one material can be used for a range of purposes (and to give examples.)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different materials can be used for the same purpose (and to give examples.)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why certain materials are unsuitable for particular objects.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the relationship between the properties of rocks and their uses.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4504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push or pull must be applied to change the shape of a solid object.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solid objects can be squashed, bent, twisted or stretched.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different solid objects may take a different amount of force to change shape.</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fossils can form from the remains of living things.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rocks can change over time (e.g. erosion, weathering).</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62" name="Google Shape;162;p18"/>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9</a:t>
            </a:fld>
            <a:endParaRPr/>
          </a:p>
        </p:txBody>
      </p:sp>
      <p:sp>
        <p:nvSpPr>
          <p:cNvPr id="163" name="Google Shape;163;p18"/>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164" name="Google Shape;164;p18"/>
          <p:cNvSpPr txBox="1"/>
          <p:nvPr/>
        </p:nvSpPr>
        <p:spPr>
          <a:xfrm rot="-5400000">
            <a:off x="-2223750" y="3801475"/>
            <a:ext cx="53178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
        <p:nvSpPr>
          <p:cNvPr id="165" name="Google Shape;165;p18"/>
          <p:cNvSpPr txBox="1"/>
          <p:nvPr/>
        </p:nvSpPr>
        <p:spPr>
          <a:xfrm rot="-5400000">
            <a:off x="-202350" y="2180353"/>
            <a:ext cx="20139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1000" b="1" i="0" u="none" strike="noStrike" cap="none">
                <a:solidFill>
                  <a:schemeClr val="dk1"/>
                </a:solidFill>
                <a:latin typeface="Lato"/>
                <a:ea typeface="Lato"/>
                <a:cs typeface="Lato"/>
                <a:sym typeface="Lato"/>
              </a:rPr>
              <a:t>Identifying and naming</a:t>
            </a:r>
            <a:endParaRPr sz="1400" b="0" i="0" u="none" strike="noStrike" cap="none">
              <a:solidFill>
                <a:schemeClr val="dk1"/>
              </a:solidFill>
              <a:latin typeface="Lato"/>
              <a:ea typeface="Lato"/>
              <a:cs typeface="Lato"/>
              <a:sym typeface="Lato"/>
            </a:endParaRPr>
          </a:p>
        </p:txBody>
      </p:sp>
      <p:sp>
        <p:nvSpPr>
          <p:cNvPr id="166" name="Google Shape;166;p18"/>
          <p:cNvSpPr txBox="1"/>
          <p:nvPr/>
        </p:nvSpPr>
        <p:spPr>
          <a:xfrm rot="-5400000">
            <a:off x="-132900" y="4122525"/>
            <a:ext cx="18750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1000" b="1" i="0" u="none" strike="noStrike" cap="none">
                <a:solidFill>
                  <a:schemeClr val="dk1"/>
                </a:solidFill>
                <a:latin typeface="Lato"/>
                <a:ea typeface="Lato"/>
                <a:cs typeface="Lato"/>
                <a:sym typeface="Lato"/>
              </a:rPr>
              <a:t>Properties and uses</a:t>
            </a:r>
            <a:endParaRPr sz="1400" b="0" i="0" u="none" strike="noStrike" cap="none">
              <a:solidFill>
                <a:schemeClr val="dk1"/>
              </a:solidFill>
              <a:latin typeface="Lato"/>
              <a:ea typeface="Lato"/>
              <a:cs typeface="Lato"/>
              <a:sym typeface="Lato"/>
            </a:endParaRPr>
          </a:p>
        </p:txBody>
      </p:sp>
      <p:sp>
        <p:nvSpPr>
          <p:cNvPr id="167" name="Google Shape;167;p18"/>
          <p:cNvSpPr txBox="1"/>
          <p:nvPr/>
        </p:nvSpPr>
        <p:spPr>
          <a:xfrm rot="-5400000">
            <a:off x="86625" y="5757200"/>
            <a:ext cx="14541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1000" b="1" i="0" u="none" strike="noStrike" cap="none">
                <a:solidFill>
                  <a:schemeClr val="dk1"/>
                </a:solidFill>
                <a:latin typeface="Lato"/>
                <a:ea typeface="Lato"/>
                <a:cs typeface="Lato"/>
                <a:sym typeface="Lato"/>
              </a:rPr>
              <a:t>Change</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9"/>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73" name="Google Shape;173;p19"/>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Materials</a:t>
            </a:r>
            <a:endParaRPr/>
          </a:p>
        </p:txBody>
      </p:sp>
      <p:graphicFrame>
        <p:nvGraphicFramePr>
          <p:cNvPr id="174" name="Google Shape;174;p19"/>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3450">
                  <a:extLst>
                    <a:ext uri="{9D8B030D-6E8A-4147-A177-3AD203B41FA5}">
                      <a16:colId xmlns:a16="http://schemas.microsoft.com/office/drawing/2014/main" val="20001"/>
                    </a:ext>
                  </a:extLst>
                </a:gridCol>
                <a:gridCol w="4675800">
                  <a:extLst>
                    <a:ext uri="{9D8B030D-6E8A-4147-A177-3AD203B41FA5}">
                      <a16:colId xmlns:a16="http://schemas.microsoft.com/office/drawing/2014/main" val="20002"/>
                    </a:ext>
                  </a:extLst>
                </a:gridCol>
                <a:gridCol w="4675800">
                  <a:extLst>
                    <a:ext uri="{9D8B030D-6E8A-4147-A177-3AD203B41FA5}">
                      <a16:colId xmlns:a16="http://schemas.microsoft.com/office/drawing/2014/main" val="20003"/>
                    </a:ext>
                  </a:extLst>
                </a:gridCol>
              </a:tblGrid>
              <a:tr h="6341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States of matter</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sng" strike="noStrike" cap="none">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Mixtures and separation</a:t>
                      </a:r>
                      <a:endParaRPr sz="12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sng" strike="noStrike" cap="none">
                          <a:solidFill>
                            <a:schemeClr val="dk1"/>
                          </a:solidFill>
                          <a:latin typeface="Lato"/>
                          <a:ea typeface="Lato"/>
                          <a:cs typeface="Lato"/>
                          <a:sym typeface="Lato"/>
                          <a:hlinkClick r:id="rId5">
                            <a:extLst>
                              <a:ext uri="{A12FA001-AC4F-418D-AE19-62706E023703}">
                                <ahyp:hlinkClr xmlns:ahyp="http://schemas.microsoft.com/office/drawing/2018/hyperlinkcolor" val="tx"/>
                              </a:ext>
                            </a:extLst>
                          </a:hlinkClick>
                        </a:rPr>
                        <a:t>Properties and changes</a:t>
                      </a:r>
                      <a:endParaRPr sz="12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789475">
                <a:tc rowSpan="3">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all substances around us can exist as solids, liquids and gases.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5909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property of a solid is that it  keeps its shape unless a force is applied to it.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property of a liquid can flow freely and take on the shape of a container.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 property of a gas does not have a fixed shape and can escape from an unsealed container.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describe a broader range of materials and their properties, including hardness, solubility, transparency, conductivity and response to magnets.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4504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heating causes solids to turn into liquids (melting) and liquids to turn into gases (evaporating).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cooling causes gases to turn into liquids (condensing) and liquids to turn into solids (freezing).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water can exist as a solid, a liquid or a gas.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 melting point of water is zero degrees Celsius and the boiling point of water is 100 degrees Celsius.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water flows around the world in a continuous process called the water cycle.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in the water cycle, evaporation is when bodies of water are heated and turn into water vapour.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in the water cycle, condensation is the process of water vapour cooling to form water droplets in clouds, which can result in precipitation.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 rate of evaporation increases as temperature rises.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substances will dissolve in a liquid to form a solution.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factors that affect the time taken to  dissolve, including temperature and stirring.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dissolving, mixing and changes of state are reversible changes.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liquids and solids can be separated using sieving, filtering and evaporation and to describe these processes.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understand that some changes result in the formation of new materials and that these are usually irreversible. (e.g. burning, rusting, the action of acid on bicarbonate of soda.)</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75" name="Google Shape;175;p19"/>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10</a:t>
            </a:fld>
            <a:endParaRPr/>
          </a:p>
        </p:txBody>
      </p:sp>
      <p:sp>
        <p:nvSpPr>
          <p:cNvPr id="176" name="Google Shape;176;p19"/>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177" name="Google Shape;177;p19"/>
          <p:cNvSpPr txBox="1"/>
          <p:nvPr/>
        </p:nvSpPr>
        <p:spPr>
          <a:xfrm rot="-5400000">
            <a:off x="-2444850" y="4120375"/>
            <a:ext cx="57600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
        <p:nvSpPr>
          <p:cNvPr id="178" name="Google Shape;178;p19"/>
          <p:cNvSpPr txBox="1"/>
          <p:nvPr/>
        </p:nvSpPr>
        <p:spPr>
          <a:xfrm rot="-5400000">
            <a:off x="447650" y="1627825"/>
            <a:ext cx="867300" cy="492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Identifying and naming</a:t>
            </a:r>
            <a:endParaRPr sz="1400" b="0" i="0" u="none" strike="noStrike" cap="none">
              <a:solidFill>
                <a:schemeClr val="dk1"/>
              </a:solidFill>
              <a:latin typeface="Lato"/>
              <a:ea typeface="Lato"/>
              <a:cs typeface="Lato"/>
              <a:sym typeface="Lato"/>
            </a:endParaRPr>
          </a:p>
        </p:txBody>
      </p:sp>
      <p:sp>
        <p:nvSpPr>
          <p:cNvPr id="179" name="Google Shape;179;p19"/>
          <p:cNvSpPr txBox="1"/>
          <p:nvPr/>
        </p:nvSpPr>
        <p:spPr>
          <a:xfrm rot="-5400000">
            <a:off x="33825" y="2869175"/>
            <a:ext cx="15924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Properties and uses</a:t>
            </a:r>
            <a:endParaRPr sz="1400" b="0" i="0" u="none" strike="noStrike" cap="none">
              <a:solidFill>
                <a:schemeClr val="dk1"/>
              </a:solidFill>
              <a:latin typeface="Lato"/>
              <a:ea typeface="Lato"/>
              <a:cs typeface="Lato"/>
              <a:sym typeface="Lato"/>
            </a:endParaRPr>
          </a:p>
        </p:txBody>
      </p:sp>
      <p:sp>
        <p:nvSpPr>
          <p:cNvPr id="180" name="Google Shape;180;p19"/>
          <p:cNvSpPr txBox="1"/>
          <p:nvPr/>
        </p:nvSpPr>
        <p:spPr>
          <a:xfrm rot="-5400000">
            <a:off x="-871825" y="5321100"/>
            <a:ext cx="33546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Change</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0"/>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86" name="Google Shape;186;p20"/>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Energy</a:t>
            </a:r>
            <a:endParaRPr/>
          </a:p>
        </p:txBody>
      </p:sp>
      <p:graphicFrame>
        <p:nvGraphicFramePr>
          <p:cNvPr id="187" name="Google Shape;187;p20"/>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2600">
                  <a:extLst>
                    <a:ext uri="{9D8B030D-6E8A-4147-A177-3AD203B41FA5}">
                      <a16:colId xmlns:a16="http://schemas.microsoft.com/office/drawing/2014/main" val="20001"/>
                    </a:ext>
                  </a:extLst>
                </a:gridCol>
                <a:gridCol w="3117475">
                  <a:extLst>
                    <a:ext uri="{9D8B030D-6E8A-4147-A177-3AD203B41FA5}">
                      <a16:colId xmlns:a16="http://schemas.microsoft.com/office/drawing/2014/main" val="20002"/>
                    </a:ext>
                  </a:extLst>
                </a:gridCol>
                <a:gridCol w="3117475">
                  <a:extLst>
                    <a:ext uri="{9D8B030D-6E8A-4147-A177-3AD203B41FA5}">
                      <a16:colId xmlns:a16="http://schemas.microsoft.com/office/drawing/2014/main" val="20003"/>
                    </a:ext>
                  </a:extLst>
                </a:gridCol>
              </a:tblGrid>
              <a:tr h="3662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Light</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3662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Light and shadows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6</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Light and reflection</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204425">
                <a:tc rowSpan="3">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light travels from a source (e.g. the Sun, light bulbs and torches).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light is needed to see things and that dark is the absence of light.</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light from the Sun can be dangerous and how to protect their eyes.</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light travels in a straight line from a light source.</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understand that luminous objects are seen as a result of light directly entering the eye, whereas non-luminous objects reflect light into the eye.</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1525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all materials reflect light.  </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shadows are formed when the light from a light source is blocked by an opaque object.</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shiny surfaces reflect light uniformly.</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when light is reflected off a surface, its direction changes.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mirrors and periscopes work using reflection of light on smooth surfaces.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understand why shadows have the same shape as the objects that cast them as a result of light travelling in straight lines.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understand relationships between light sources, objects and shadows. </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03222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shadows change as a result of different factors:</a:t>
                      </a:r>
                      <a:endParaRPr sz="950" u="none" strike="noStrike" cap="none">
                        <a:solidFill>
                          <a:schemeClr val="dk1"/>
                        </a:solidFill>
                        <a:latin typeface="Lato"/>
                        <a:ea typeface="Lato"/>
                        <a:cs typeface="Lato"/>
                        <a:sym typeface="Lato"/>
                      </a:endParaRPr>
                    </a:p>
                    <a:p>
                      <a:pPr marL="457200" marR="0" lvl="0" indent="-288925" algn="l" rtl="0">
                        <a:lnSpc>
                          <a:spcPct val="90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Changing the position of the light source.</a:t>
                      </a:r>
                      <a:endParaRPr sz="950" u="none" strike="noStrike" cap="none">
                        <a:solidFill>
                          <a:schemeClr val="dk1"/>
                        </a:solidFill>
                        <a:latin typeface="Lato"/>
                        <a:ea typeface="Lato"/>
                        <a:cs typeface="Lato"/>
                        <a:sym typeface="Lato"/>
                      </a:endParaRPr>
                    </a:p>
                    <a:p>
                      <a:pPr marL="457200" marR="0" lvl="0" indent="-288925" algn="l" rtl="0">
                        <a:lnSpc>
                          <a:spcPct val="90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Changing the distances between the light source, object and surface.</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shadows change position and length throughout the day as the Sun changes position in the sky.</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understand how and why the distance between the object and the screen affects the size of the shadow.</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understand how the angle of a reflected ray is affected by the angle of the incoming ray on a smooth surface.</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188" name="Google Shape;188;p20"/>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11</a:t>
            </a:fld>
            <a:endParaRPr/>
          </a:p>
        </p:txBody>
      </p:sp>
      <p:sp>
        <p:nvSpPr>
          <p:cNvPr id="189" name="Google Shape;189;p20"/>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190" name="Google Shape;190;p20"/>
          <p:cNvSpPr txBox="1"/>
          <p:nvPr/>
        </p:nvSpPr>
        <p:spPr>
          <a:xfrm rot="-5400000">
            <a:off x="-2598100" y="3875600"/>
            <a:ext cx="60198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
        <p:nvSpPr>
          <p:cNvPr id="191" name="Google Shape;191;p20"/>
          <p:cNvSpPr txBox="1"/>
          <p:nvPr/>
        </p:nvSpPr>
        <p:spPr>
          <a:xfrm rot="-5400000">
            <a:off x="200850" y="2058350"/>
            <a:ext cx="12075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Sources</a:t>
            </a:r>
            <a:endParaRPr sz="1400" b="0" i="0" u="none" strike="noStrike" cap="none">
              <a:solidFill>
                <a:schemeClr val="dk1"/>
              </a:solidFill>
              <a:latin typeface="Lato"/>
              <a:ea typeface="Lato"/>
              <a:cs typeface="Lato"/>
              <a:sym typeface="Lato"/>
            </a:endParaRPr>
          </a:p>
        </p:txBody>
      </p:sp>
      <p:sp>
        <p:nvSpPr>
          <p:cNvPr id="192" name="Google Shape;192;p20"/>
          <p:cNvSpPr txBox="1"/>
          <p:nvPr/>
        </p:nvSpPr>
        <p:spPr>
          <a:xfrm rot="-5400000">
            <a:off x="-252750" y="3737200"/>
            <a:ext cx="2114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Transfer</a:t>
            </a:r>
            <a:endParaRPr sz="1400" b="0" i="0" u="none" strike="noStrike" cap="none">
              <a:solidFill>
                <a:schemeClr val="dk1"/>
              </a:solidFill>
              <a:latin typeface="Lato"/>
              <a:ea typeface="Lato"/>
              <a:cs typeface="Lato"/>
              <a:sym typeface="Lato"/>
            </a:endParaRPr>
          </a:p>
        </p:txBody>
      </p:sp>
      <p:sp>
        <p:nvSpPr>
          <p:cNvPr id="193" name="Google Shape;193;p20"/>
          <p:cNvSpPr txBox="1"/>
          <p:nvPr/>
        </p:nvSpPr>
        <p:spPr>
          <a:xfrm rot="-5400000">
            <a:off x="-197850" y="5862125"/>
            <a:ext cx="20049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Factors affecting energy</a:t>
            </a:r>
            <a:endParaRPr sz="1400" b="0" i="0" u="none" strike="noStrike" cap="none">
              <a:solidFill>
                <a:schemeClr val="dk1"/>
              </a:solidFill>
              <a:latin typeface="Lato"/>
              <a:ea typeface="Lato"/>
              <a:cs typeface="Lato"/>
              <a:sym typeface="Lato"/>
            </a:endParaRPr>
          </a:p>
        </p:txBody>
      </p:sp>
      <p:graphicFrame>
        <p:nvGraphicFramePr>
          <p:cNvPr id="194" name="Google Shape;194;p20"/>
          <p:cNvGraphicFramePr/>
          <p:nvPr/>
        </p:nvGraphicFramePr>
        <p:xfrm>
          <a:off x="7488050" y="708600"/>
          <a:ext cx="3000000" cy="3000000"/>
        </p:xfrm>
        <a:graphic>
          <a:graphicData uri="http://schemas.openxmlformats.org/drawingml/2006/table">
            <a:tbl>
              <a:tblPr>
                <a:noFill/>
                <a:tableStyleId>{7EDE1D97-0DD9-4441-BF23-FD1F05261D1D}</a:tableStyleId>
              </a:tblPr>
              <a:tblGrid>
                <a:gridCol w="2925275">
                  <a:extLst>
                    <a:ext uri="{9D8B030D-6E8A-4147-A177-3AD203B41FA5}">
                      <a16:colId xmlns:a16="http://schemas.microsoft.com/office/drawing/2014/main" val="20000"/>
                    </a:ext>
                  </a:extLst>
                </a:gridCol>
              </a:tblGrid>
              <a:tr h="366250">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Sound</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60450">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Sound and vibrations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213900">
                <a:tc>
                  <a:txBody>
                    <a:bodyPr/>
                    <a:lstStyle/>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understand that sound is a result of vibrations.</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152500">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vibrations from sounds travel through mediums to the ear. </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an insulating material reduces the amount of vibrations that pass through it and this can be used to protect the ears from damaging sounds.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different materials provide different amounts of insulation against sound. </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915500">
                <a:tc>
                  <a:txBody>
                    <a:bodyPr/>
                    <a:lstStyle/>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a variety of ways to change the pitch or volume of a sound.</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quicker vibrations cause  higher-pitched sounds and slower vibrations cause lower-pitched sounds.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stronger vibrations cause  louder sounds and weaker vibrations cause quieter sounds.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sounds get fainter as the distance from the sound source increases.</a:t>
                      </a:r>
                      <a:endParaRPr sz="9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00" name="Google Shape;200;p21"/>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Energy</a:t>
            </a:r>
            <a:endParaRPr/>
          </a:p>
        </p:txBody>
      </p:sp>
      <p:graphicFrame>
        <p:nvGraphicFramePr>
          <p:cNvPr id="201" name="Google Shape;201;p21"/>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2600">
                  <a:extLst>
                    <a:ext uri="{9D8B030D-6E8A-4147-A177-3AD203B41FA5}">
                      <a16:colId xmlns:a16="http://schemas.microsoft.com/office/drawing/2014/main" val="20001"/>
                    </a:ext>
                  </a:extLst>
                </a:gridCol>
                <a:gridCol w="4676225">
                  <a:extLst>
                    <a:ext uri="{9D8B030D-6E8A-4147-A177-3AD203B41FA5}">
                      <a16:colId xmlns:a16="http://schemas.microsoft.com/office/drawing/2014/main" val="20002"/>
                    </a:ext>
                  </a:extLst>
                </a:gridCol>
                <a:gridCol w="4676225">
                  <a:extLst>
                    <a:ext uri="{9D8B030D-6E8A-4147-A177-3AD203B41FA5}">
                      <a16:colId xmlns:a16="http://schemas.microsoft.com/office/drawing/2014/main" val="20003"/>
                    </a:ext>
                  </a:extLst>
                </a:gridCol>
              </a:tblGrid>
              <a:tr h="3662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Electricity</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3662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Electricity and circuits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600" b="1" u="none" strike="noStrike" cap="none">
                          <a:solidFill>
                            <a:schemeClr val="dk1"/>
                          </a:solidFill>
                          <a:latin typeface="Lato"/>
                          <a:ea typeface="Lato"/>
                          <a:cs typeface="Lato"/>
                          <a:sym typeface="Lato"/>
                        </a:rPr>
                        <a:t>Year 6</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Circuits, batteries and switches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337775">
                <a:tc rowSpan="3">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all electrical appliances need a power source, including batteries or mains electricity.</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an electrical circuit needs a complete path for the electrical charge to flow through.</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main components in a simple series circuit.</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precautions for working safely with electricity.</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a wider variety of components in a series circuit (including buzzer and motor).</a:t>
                      </a:r>
                      <a:endParaRPr sz="1000" u="none" strike="noStrike" cap="none">
                        <a:solidFill>
                          <a:schemeClr val="dk1"/>
                        </a:solidFill>
                        <a:latin typeface="Lato"/>
                        <a:ea typeface="Lato"/>
                        <a:cs typeface="Lato"/>
                        <a:sym typeface="Lato"/>
                      </a:endParaRPr>
                    </a:p>
                    <a:p>
                      <a:pPr marL="0" marR="0" lvl="0" indent="0" algn="l" rtl="0">
                        <a:lnSpc>
                          <a:spcPct val="100000"/>
                        </a:lnSpc>
                        <a:spcBef>
                          <a:spcPts val="150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conventions used to draw circuit diagrams, including the  recognised symbols for common components and using straight lines.</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0750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materials allow electrical charge to pass through them quickly and these are known as electrical conductors (e.g. metals).</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materials do not allow electrical charge to pass through them easily and these are known as electrical insulators (e.g wood and plastic). </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metals are used for cables and wires because they are good conductors of electricity. </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plastic is used to cover cables and wires because it is a good insulator.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5703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understand that an open switch breaks a series circuit so the components will be off.</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a closed switch completes a series circuit so the components will be on.</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the relationship between bulb brightness and the number of bulbs in a circuit.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 voltage of a circuit can be changed and how this affects bulb brightness (or buzzer volume).</a:t>
                      </a:r>
                      <a:endParaRPr sz="1000" u="none" strike="noStrike" cap="none">
                        <a:solidFill>
                          <a:schemeClr val="dk1"/>
                        </a:solidFill>
                        <a:latin typeface="Lato"/>
                        <a:ea typeface="Lato"/>
                        <a:cs typeface="Lato"/>
                        <a:sym typeface="Lato"/>
                      </a:endParaRPr>
                    </a:p>
                    <a:p>
                      <a:pPr marL="0" marR="0" lvl="0" indent="0" algn="l" rtl="0">
                        <a:lnSpc>
                          <a:spcPct val="100000"/>
                        </a:lnSpc>
                        <a:spcBef>
                          <a:spcPts val="1900"/>
                        </a:spcBef>
                        <a:spcAft>
                          <a:spcPts val="0"/>
                        </a:spcAft>
                        <a:buClr>
                          <a:srgbClr val="000000"/>
                        </a:buClr>
                        <a:buSzPts val="14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202" name="Google Shape;202;p21"/>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12</a:t>
            </a:fld>
            <a:endParaRPr/>
          </a:p>
        </p:txBody>
      </p:sp>
      <p:sp>
        <p:nvSpPr>
          <p:cNvPr id="203" name="Google Shape;203;p21"/>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204" name="Google Shape;204;p21"/>
          <p:cNvSpPr txBox="1"/>
          <p:nvPr/>
        </p:nvSpPr>
        <p:spPr>
          <a:xfrm rot="-5400000">
            <a:off x="-2598100" y="3875600"/>
            <a:ext cx="60198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
        <p:nvSpPr>
          <p:cNvPr id="205" name="Google Shape;205;p21"/>
          <p:cNvSpPr txBox="1"/>
          <p:nvPr/>
        </p:nvSpPr>
        <p:spPr>
          <a:xfrm rot="-5400000">
            <a:off x="-65675" y="2367100"/>
            <a:ext cx="18078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Sources</a:t>
            </a:r>
            <a:endParaRPr sz="1400" b="0" i="0" u="none" strike="noStrike" cap="none">
              <a:solidFill>
                <a:schemeClr val="dk1"/>
              </a:solidFill>
              <a:latin typeface="Lato"/>
              <a:ea typeface="Lato"/>
              <a:cs typeface="Lato"/>
              <a:sym typeface="Lato"/>
            </a:endParaRPr>
          </a:p>
        </p:txBody>
      </p:sp>
      <p:sp>
        <p:nvSpPr>
          <p:cNvPr id="206" name="Google Shape;206;p21"/>
          <p:cNvSpPr txBox="1"/>
          <p:nvPr/>
        </p:nvSpPr>
        <p:spPr>
          <a:xfrm rot="-5400000">
            <a:off x="-216225" y="4328400"/>
            <a:ext cx="20925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Transfer</a:t>
            </a:r>
            <a:endParaRPr sz="1400" b="0" i="0" u="none" strike="noStrike" cap="none">
              <a:solidFill>
                <a:schemeClr val="dk1"/>
              </a:solidFill>
              <a:latin typeface="Lato"/>
              <a:ea typeface="Lato"/>
              <a:cs typeface="Lato"/>
              <a:sym typeface="Lato"/>
            </a:endParaRPr>
          </a:p>
        </p:txBody>
      </p:sp>
      <p:sp>
        <p:nvSpPr>
          <p:cNvPr id="207" name="Google Shape;207;p21"/>
          <p:cNvSpPr txBox="1"/>
          <p:nvPr/>
        </p:nvSpPr>
        <p:spPr>
          <a:xfrm rot="-5400000">
            <a:off x="40525" y="6199400"/>
            <a:ext cx="15954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Factors affecting energy</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2"/>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13" name="Google Shape;213;p22"/>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Forces, Earth and space</a:t>
            </a:r>
            <a:endParaRPr/>
          </a:p>
        </p:txBody>
      </p:sp>
      <p:graphicFrame>
        <p:nvGraphicFramePr>
          <p:cNvPr id="214" name="Google Shape;214;p22"/>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2600">
                  <a:extLst>
                    <a:ext uri="{9D8B030D-6E8A-4147-A177-3AD203B41FA5}">
                      <a16:colId xmlns:a16="http://schemas.microsoft.com/office/drawing/2014/main" val="20001"/>
                    </a:ext>
                  </a:extLst>
                </a:gridCol>
                <a:gridCol w="4676225">
                  <a:extLst>
                    <a:ext uri="{9D8B030D-6E8A-4147-A177-3AD203B41FA5}">
                      <a16:colId xmlns:a16="http://schemas.microsoft.com/office/drawing/2014/main" val="20002"/>
                    </a:ext>
                  </a:extLst>
                </a:gridCol>
                <a:gridCol w="4676225">
                  <a:extLst>
                    <a:ext uri="{9D8B030D-6E8A-4147-A177-3AD203B41FA5}">
                      <a16:colId xmlns:a16="http://schemas.microsoft.com/office/drawing/2014/main" val="20003"/>
                    </a:ext>
                  </a:extLst>
                </a:gridCol>
              </a:tblGrid>
              <a:tr h="3662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600" b="1" u="none" strike="noStrike" cap="none">
                          <a:solidFill>
                            <a:schemeClr val="dk1"/>
                          </a:solidFill>
                          <a:latin typeface="Lato"/>
                          <a:ea typeface="Lato"/>
                          <a:cs typeface="Lato"/>
                          <a:sym typeface="Lato"/>
                        </a:rPr>
                        <a:t>Year 1</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Seasonal changes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00"/>
                        <a:buFont typeface="Arial"/>
                        <a:buNone/>
                      </a:pPr>
                      <a:r>
                        <a:rPr lang="en-GB" sz="1200" b="1" u="sng" strike="noStrike" cap="none">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Earth and space</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337775">
                <a:tc rowSpan="3">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name and order of the four seasons; spring, summer, autumn and winter.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it is unsafe to look directly at the Sun.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 Sun is a star at the centre of our solar system.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 Sun, Earth and Moon are approximately spherical bodies.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names, order and relative positions of the planets and other main celestial bodies.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a moon is a celestial body that orbits a planet and give examples of moons that orbit other planets.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927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weather associated with the four seasons and how it changes (in the UK).</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day length varies across the four seasons, with fewer daylight hours in the winter and more in the summer.</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 Earth and other planets orbit around the Sun.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 tilt of the Earth and its orbit around the Sun causes the seasons.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the Moon orbits around the Earth.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how the Earth’s rotation causes day and night and the apparent movement of the Sun across the sky.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5703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15" name="Google Shape;215;p22"/>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13</a:t>
            </a:fld>
            <a:endParaRPr/>
          </a:p>
        </p:txBody>
      </p:sp>
      <p:sp>
        <p:nvSpPr>
          <p:cNvPr id="216" name="Google Shape;216;p22"/>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217" name="Google Shape;217;p22"/>
          <p:cNvSpPr txBox="1"/>
          <p:nvPr/>
        </p:nvSpPr>
        <p:spPr>
          <a:xfrm rot="-5400000">
            <a:off x="-2345500" y="3801250"/>
            <a:ext cx="55146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
        <p:nvSpPr>
          <p:cNvPr id="218" name="Google Shape;218;p22"/>
          <p:cNvSpPr txBox="1"/>
          <p:nvPr/>
        </p:nvSpPr>
        <p:spPr>
          <a:xfrm rot="-5400000">
            <a:off x="12300" y="1880650"/>
            <a:ext cx="15846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 Key facts</a:t>
            </a:r>
            <a:endParaRPr sz="1400" b="0" i="0" u="none" strike="noStrike" cap="none">
              <a:solidFill>
                <a:schemeClr val="dk1"/>
              </a:solidFill>
              <a:latin typeface="Lato"/>
              <a:ea typeface="Lato"/>
              <a:cs typeface="Lato"/>
              <a:sym typeface="Lato"/>
            </a:endParaRPr>
          </a:p>
        </p:txBody>
      </p:sp>
      <p:sp>
        <p:nvSpPr>
          <p:cNvPr id="219" name="Google Shape;219;p22"/>
          <p:cNvSpPr txBox="1"/>
          <p:nvPr/>
        </p:nvSpPr>
        <p:spPr>
          <a:xfrm rot="-5400000">
            <a:off x="-381750" y="3829125"/>
            <a:ext cx="2372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Forces in motion</a:t>
            </a:r>
            <a:endParaRPr sz="1000" b="1" i="0" u="none" strike="noStrike" cap="none">
              <a:solidFill>
                <a:schemeClr val="dk1"/>
              </a:solidFill>
              <a:latin typeface="Lato"/>
              <a:ea typeface="Lato"/>
              <a:cs typeface="Lato"/>
              <a:sym typeface="Lato"/>
            </a:endParaRPr>
          </a:p>
        </p:txBody>
      </p:sp>
      <p:sp>
        <p:nvSpPr>
          <p:cNvPr id="220" name="Google Shape;220;p22"/>
          <p:cNvSpPr txBox="1"/>
          <p:nvPr/>
        </p:nvSpPr>
        <p:spPr>
          <a:xfrm rot="-5400000">
            <a:off x="21750" y="5798275"/>
            <a:ext cx="1565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Factors affecting forces</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23"/>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26" name="Google Shape;226;p23"/>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Forces, Earth and space</a:t>
            </a:r>
            <a:endParaRPr/>
          </a:p>
        </p:txBody>
      </p:sp>
      <p:graphicFrame>
        <p:nvGraphicFramePr>
          <p:cNvPr id="227" name="Google Shape;227;p23"/>
          <p:cNvGraphicFramePr/>
          <p:nvPr/>
        </p:nvGraphicFramePr>
        <p:xfrm>
          <a:off x="211688" y="708600"/>
          <a:ext cx="3000000" cy="3000000"/>
        </p:xfrm>
        <a:graphic>
          <a:graphicData uri="http://schemas.openxmlformats.org/drawingml/2006/table">
            <a:tbl>
              <a:tblPr>
                <a:noFill/>
                <a:tableStyleId>{7EDE1D97-0DD9-4441-BF23-FD1F05261D1D}</a:tableStyleId>
              </a:tblPr>
              <a:tblGrid>
                <a:gridCol w="423550">
                  <a:extLst>
                    <a:ext uri="{9D8B030D-6E8A-4147-A177-3AD203B41FA5}">
                      <a16:colId xmlns:a16="http://schemas.microsoft.com/office/drawing/2014/main" val="20000"/>
                    </a:ext>
                  </a:extLst>
                </a:gridCol>
                <a:gridCol w="492600">
                  <a:extLst>
                    <a:ext uri="{9D8B030D-6E8A-4147-A177-3AD203B41FA5}">
                      <a16:colId xmlns:a16="http://schemas.microsoft.com/office/drawing/2014/main" val="20001"/>
                    </a:ext>
                  </a:extLst>
                </a:gridCol>
                <a:gridCol w="4676225">
                  <a:extLst>
                    <a:ext uri="{9D8B030D-6E8A-4147-A177-3AD203B41FA5}">
                      <a16:colId xmlns:a16="http://schemas.microsoft.com/office/drawing/2014/main" val="20002"/>
                    </a:ext>
                  </a:extLst>
                </a:gridCol>
                <a:gridCol w="4676225">
                  <a:extLst>
                    <a:ext uri="{9D8B030D-6E8A-4147-A177-3AD203B41FA5}">
                      <a16:colId xmlns:a16="http://schemas.microsoft.com/office/drawing/2014/main" val="20003"/>
                    </a:ext>
                  </a:extLst>
                </a:gridCol>
              </a:tblGrid>
              <a:tr h="519475">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sng" strike="noStrike" cap="none">
                          <a:solidFill>
                            <a:schemeClr val="dk1"/>
                          </a:solidFill>
                          <a:latin typeface="Lato"/>
                          <a:ea typeface="Lato"/>
                          <a:cs typeface="Lato"/>
                          <a:sym typeface="Lato"/>
                          <a:hlinkClick r:id="rId3">
                            <a:extLst>
                              <a:ext uri="{A12FA001-AC4F-418D-AE19-62706E023703}">
                                <ahyp:hlinkClr xmlns:ahyp="http://schemas.microsoft.com/office/drawing/2018/hyperlinkcolor" val="tx"/>
                              </a:ext>
                            </a:extLst>
                          </a:hlinkClick>
                        </a:rPr>
                        <a:t>Forces and magnets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Lato"/>
                          <a:ea typeface="Lato"/>
                          <a:cs typeface="Lato"/>
                          <a:sym typeface="Lato"/>
                        </a:rPr>
                        <a:t>Imbalanced forces</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191450">
                <a:tc rowSpan="3">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some examples of contact and non-contact forces.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forces are a result of contact between two surfaces, but some forces can act at a distance (e.g. magnetism).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the North and South poles of a magnet.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some examples of magnetic materials, including iron and nickel, and how they react to a magnet and each other.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some different examples of magnets, including bar, horseshoe, button and ring,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some uses of magnets.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gravity is a non-contact force that pulls objects together.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air resistance and water resistance are both types of friction.</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0472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friction is a contact force that acts between two surfaces to slow an object down.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magnetism is a non-contact force that affects objects containing magnetic metal.</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the opposite poles of a magnet attract one another and like poles repel one another.</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unsupported objects fall towards the Earth because of gravity.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friction, air resistance and water resistance act in the opposite direction to a moving object.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when forces are imbalanced, the speed, shape or direction of an object changes.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when forces are balanced the speed, shape or direction of an object stays the same.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mechanisms including levers, pulleys and gears allow a smaller force to have a greater effect.</a:t>
                      </a: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4856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rougher surfaces have more friction between them than smoother surfaces.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understand that the strength of different magnets may vary.</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rougher surfaces have more friction between them than smoother surfaces and how that may affect movement.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the larger the surface area of an object the greater the air or water resistance it creates. </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28" name="Google Shape;228;p23"/>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14</a:t>
            </a:fld>
            <a:endParaRPr/>
          </a:p>
        </p:txBody>
      </p:sp>
      <p:sp>
        <p:nvSpPr>
          <p:cNvPr id="229" name="Google Shape;229;p23"/>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
        <p:nvSpPr>
          <p:cNvPr id="230" name="Google Shape;230;p23"/>
          <p:cNvSpPr txBox="1"/>
          <p:nvPr/>
        </p:nvSpPr>
        <p:spPr>
          <a:xfrm rot="-5400000">
            <a:off x="-2615500" y="4071250"/>
            <a:ext cx="60546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Lato"/>
                <a:ea typeface="Lato"/>
                <a:cs typeface="Lato"/>
                <a:sym typeface="Lato"/>
              </a:rPr>
              <a:t>Scientific knowledge and understanding</a:t>
            </a:r>
            <a:endParaRPr sz="1400" b="0" i="0" u="none" strike="noStrike" cap="none">
              <a:solidFill>
                <a:schemeClr val="dk1"/>
              </a:solidFill>
              <a:latin typeface="Lato"/>
              <a:ea typeface="Lato"/>
              <a:cs typeface="Lato"/>
              <a:sym typeface="Lato"/>
            </a:endParaRPr>
          </a:p>
        </p:txBody>
      </p:sp>
      <p:sp>
        <p:nvSpPr>
          <p:cNvPr id="231" name="Google Shape;231;p23"/>
          <p:cNvSpPr txBox="1"/>
          <p:nvPr/>
        </p:nvSpPr>
        <p:spPr>
          <a:xfrm rot="-5400000">
            <a:off x="-360450" y="2253400"/>
            <a:ext cx="23301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Key facts</a:t>
            </a:r>
            <a:endParaRPr sz="1400" b="0" i="0" u="none" strike="noStrike" cap="none">
              <a:solidFill>
                <a:schemeClr val="dk1"/>
              </a:solidFill>
              <a:latin typeface="Lato"/>
              <a:ea typeface="Lato"/>
              <a:cs typeface="Lato"/>
              <a:sym typeface="Lato"/>
            </a:endParaRPr>
          </a:p>
        </p:txBody>
      </p:sp>
      <p:sp>
        <p:nvSpPr>
          <p:cNvPr id="232" name="Google Shape;232;p23"/>
          <p:cNvSpPr txBox="1"/>
          <p:nvPr/>
        </p:nvSpPr>
        <p:spPr>
          <a:xfrm rot="-5400000">
            <a:off x="-267150" y="4476525"/>
            <a:ext cx="21435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Forces in motion</a:t>
            </a:r>
            <a:endParaRPr sz="1000" b="1" i="0" u="none" strike="noStrike" cap="none">
              <a:solidFill>
                <a:schemeClr val="dk1"/>
              </a:solidFill>
              <a:latin typeface="Lato"/>
              <a:ea typeface="Lato"/>
              <a:cs typeface="Lato"/>
              <a:sym typeface="Lato"/>
            </a:endParaRPr>
          </a:p>
        </p:txBody>
      </p:sp>
      <p:sp>
        <p:nvSpPr>
          <p:cNvPr id="233" name="Google Shape;233;p23"/>
          <p:cNvSpPr txBox="1"/>
          <p:nvPr/>
        </p:nvSpPr>
        <p:spPr>
          <a:xfrm rot="-5400000">
            <a:off x="42600" y="6330800"/>
            <a:ext cx="15240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Lato"/>
                <a:ea typeface="Lato"/>
                <a:cs typeface="Lato"/>
                <a:sym typeface="Lato"/>
              </a:rPr>
              <a:t>Factors affecting forces</a:t>
            </a:r>
            <a:endParaRPr sz="1400" b="0" i="0" u="none" strike="noStrike" cap="none">
              <a:solidFill>
                <a:schemeClr val="dk1"/>
              </a:solidFill>
              <a:latin typeface="Lato"/>
              <a:ea typeface="Lato"/>
              <a:cs typeface="Lato"/>
              <a:sym typeface="La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24"/>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239" name="Google Shape;239;p24"/>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Working scientifically</a:t>
            </a:r>
            <a:endParaRPr/>
          </a:p>
        </p:txBody>
      </p:sp>
      <p:graphicFrame>
        <p:nvGraphicFramePr>
          <p:cNvPr id="240" name="Google Shape;240;p24"/>
          <p:cNvGraphicFramePr/>
          <p:nvPr/>
        </p:nvGraphicFramePr>
        <p:xfrm>
          <a:off x="211688" y="708600"/>
          <a:ext cx="3000000" cy="3000000"/>
        </p:xfrm>
        <a:graphic>
          <a:graphicData uri="http://schemas.openxmlformats.org/drawingml/2006/table">
            <a:tbl>
              <a:tblPr>
                <a:noFill/>
                <a:tableStyleId>{7EDE1D97-0DD9-4441-BF23-FD1F05261D1D}</a:tableStyleId>
              </a:tblPr>
              <a:tblGrid>
                <a:gridCol w="835400">
                  <a:extLst>
                    <a:ext uri="{9D8B030D-6E8A-4147-A177-3AD203B41FA5}">
                      <a16:colId xmlns:a16="http://schemas.microsoft.com/office/drawing/2014/main" val="20000"/>
                    </a:ext>
                  </a:extLst>
                </a:gridCol>
                <a:gridCol w="1557725">
                  <a:extLst>
                    <a:ext uri="{9D8B030D-6E8A-4147-A177-3AD203B41FA5}">
                      <a16:colId xmlns:a16="http://schemas.microsoft.com/office/drawing/2014/main" val="20001"/>
                    </a:ext>
                  </a:extLst>
                </a:gridCol>
                <a:gridCol w="1557725">
                  <a:extLst>
                    <a:ext uri="{9D8B030D-6E8A-4147-A177-3AD203B41FA5}">
                      <a16:colId xmlns:a16="http://schemas.microsoft.com/office/drawing/2014/main" val="20002"/>
                    </a:ext>
                  </a:extLst>
                </a:gridCol>
                <a:gridCol w="1557725">
                  <a:extLst>
                    <a:ext uri="{9D8B030D-6E8A-4147-A177-3AD203B41FA5}">
                      <a16:colId xmlns:a16="http://schemas.microsoft.com/office/drawing/2014/main" val="20003"/>
                    </a:ext>
                  </a:extLst>
                </a:gridCol>
                <a:gridCol w="1557725">
                  <a:extLst>
                    <a:ext uri="{9D8B030D-6E8A-4147-A177-3AD203B41FA5}">
                      <a16:colId xmlns:a16="http://schemas.microsoft.com/office/drawing/2014/main" val="20004"/>
                    </a:ext>
                  </a:extLst>
                </a:gridCol>
                <a:gridCol w="1557725">
                  <a:extLst>
                    <a:ext uri="{9D8B030D-6E8A-4147-A177-3AD203B41FA5}">
                      <a16:colId xmlns:a16="http://schemas.microsoft.com/office/drawing/2014/main" val="20005"/>
                    </a:ext>
                  </a:extLst>
                </a:gridCol>
                <a:gridCol w="1557725">
                  <a:extLst>
                    <a:ext uri="{9D8B030D-6E8A-4147-A177-3AD203B41FA5}">
                      <a16:colId xmlns:a16="http://schemas.microsoft.com/office/drawing/2014/main" val="20006"/>
                    </a:ext>
                  </a:extLst>
                </a:gridCol>
              </a:tblGrid>
              <a:tr h="497975">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1</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2</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6</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495175">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Posing questions</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Exploring the world around them and raising their own simple questions.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Recognising there are different types of enquiry (ways to answer a question).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Responding to suggestions on how to answer questions.</a:t>
                      </a:r>
                      <a:endParaRPr sz="8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raise further questions during the enquiry process.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Considering what makes a testable question.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recognise that there are different types of enquiry and that they are suitable for different questions.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make suggestions about how different questions could be answered.</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Raising questions throughout the enquiry process.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testable questions.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Selecting the most appropriate enquiry method to answer questions and give justification.</a:t>
                      </a:r>
                      <a:endParaRPr sz="900" u="none" strike="noStrike" cap="none">
                        <a:solidFill>
                          <a:schemeClr val="dk1"/>
                        </a:solidFill>
                        <a:highlight>
                          <a:schemeClr val="accent6"/>
                        </a:highlight>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r h="2094525">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Planning </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recognise whether a test is fair.</a:t>
                      </a:r>
                      <a:endParaRPr sz="900" u="none" strike="noStrike" cap="none">
                        <a:solidFill>
                          <a:schemeClr val="dk1"/>
                        </a:solidFill>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With support, deciding if suggested observations are suitable.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Ordering a simple method.</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select from options which variables will be changed, measured and controlled.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Suggesting what observations to make and how long to make them for.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Planning a simple method, verbally and in writing.</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write a simple method in numbered steps.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Selecting and beginning to decide what simple equipment might be used to aid observations and measurements.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Suggesting which variables will be changed, measured and controlled.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Making and explaining decisions about what observations to make and how long to make them for.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Writing a method including detail about how to ensure control variables are kept the same.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Writing a method that considers reliability by planning repeated readings.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Suggesting the most appropriate equipment to make observations and measurements and justifying their choices.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2"/>
                  </a:ext>
                </a:extLst>
              </a:tr>
              <a:tr h="972150">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Predicting</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Suggesting what might happen, often justifying with personal experience.</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Making predictions about what they think will happen by: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Using scientific knowledge and/or personal experience to explain their prediction  (because…)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Beginning to consider cause and effect when making predictions, where appropriate.</a:t>
                      </a:r>
                      <a:endParaRPr sz="900" u="none" strike="noStrike" cap="none">
                        <a:solidFill>
                          <a:schemeClr val="dk1"/>
                        </a:solidFill>
                        <a:latin typeface="Lato"/>
                        <a:ea typeface="Lato"/>
                        <a:cs typeface="Lato"/>
                        <a:sym typeface="Lato"/>
                      </a:endParaRPr>
                    </a:p>
                    <a:p>
                      <a:pPr marL="45720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Predicting a trend by considering how the changing variable will affect the measured variable. (The smoother the surface, the longer the distance the car will travel)</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Making increasingly scientific predictions by: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Using previous scientific knowledge and evidence to inform their predictions.</a:t>
                      </a:r>
                      <a:endParaRPr sz="900" u="none" strike="noStrike" cap="none">
                        <a:solidFill>
                          <a:schemeClr val="dk1"/>
                        </a:solidFill>
                        <a:latin typeface="Lato"/>
                        <a:ea typeface="Lato"/>
                        <a:cs typeface="Lato"/>
                        <a:sym typeface="Lato"/>
                      </a:endParaRPr>
                    </a:p>
                    <a:p>
                      <a:pPr marL="45720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Using scientific language to describe a potential outcome or explain why they think something will happen.</a:t>
                      </a:r>
                      <a:endParaRPr sz="900" u="none" strike="noStrike" cap="none">
                        <a:solidFill>
                          <a:schemeClr val="dk1"/>
                        </a:solidFill>
                        <a:latin typeface="Lato"/>
                        <a:ea typeface="Lato"/>
                        <a:cs typeface="Lato"/>
                        <a:sym typeface="Lato"/>
                      </a:endParaRPr>
                    </a:p>
                    <a:p>
                      <a:pPr marL="45720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Making links between topics to evidence a prediction.</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241" name="Google Shape;241;p24"/>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15</a:t>
            </a:fld>
            <a:endParaRPr/>
          </a:p>
        </p:txBody>
      </p:sp>
      <p:sp>
        <p:nvSpPr>
          <p:cNvPr id="242" name="Google Shape;242;p24"/>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5"/>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248" name="Google Shape;248;p25"/>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Working scientifically</a:t>
            </a:r>
            <a:endParaRPr/>
          </a:p>
        </p:txBody>
      </p:sp>
      <p:graphicFrame>
        <p:nvGraphicFramePr>
          <p:cNvPr id="249" name="Google Shape;249;p25"/>
          <p:cNvGraphicFramePr/>
          <p:nvPr/>
        </p:nvGraphicFramePr>
        <p:xfrm>
          <a:off x="211688" y="708600"/>
          <a:ext cx="3000000" cy="3000000"/>
        </p:xfrm>
        <a:graphic>
          <a:graphicData uri="http://schemas.openxmlformats.org/drawingml/2006/table">
            <a:tbl>
              <a:tblPr>
                <a:noFill/>
                <a:tableStyleId>{7EDE1D97-0DD9-4441-BF23-FD1F05261D1D}</a:tableStyleId>
              </a:tblPr>
              <a:tblGrid>
                <a:gridCol w="1020425">
                  <a:extLst>
                    <a:ext uri="{9D8B030D-6E8A-4147-A177-3AD203B41FA5}">
                      <a16:colId xmlns:a16="http://schemas.microsoft.com/office/drawing/2014/main" val="20000"/>
                    </a:ext>
                  </a:extLst>
                </a:gridCol>
                <a:gridCol w="1520900">
                  <a:extLst>
                    <a:ext uri="{9D8B030D-6E8A-4147-A177-3AD203B41FA5}">
                      <a16:colId xmlns:a16="http://schemas.microsoft.com/office/drawing/2014/main" val="20001"/>
                    </a:ext>
                  </a:extLst>
                </a:gridCol>
                <a:gridCol w="1520900">
                  <a:extLst>
                    <a:ext uri="{9D8B030D-6E8A-4147-A177-3AD203B41FA5}">
                      <a16:colId xmlns:a16="http://schemas.microsoft.com/office/drawing/2014/main" val="20002"/>
                    </a:ext>
                  </a:extLst>
                </a:gridCol>
                <a:gridCol w="1520900">
                  <a:extLst>
                    <a:ext uri="{9D8B030D-6E8A-4147-A177-3AD203B41FA5}">
                      <a16:colId xmlns:a16="http://schemas.microsoft.com/office/drawing/2014/main" val="20003"/>
                    </a:ext>
                  </a:extLst>
                </a:gridCol>
                <a:gridCol w="1520900">
                  <a:extLst>
                    <a:ext uri="{9D8B030D-6E8A-4147-A177-3AD203B41FA5}">
                      <a16:colId xmlns:a16="http://schemas.microsoft.com/office/drawing/2014/main" val="20004"/>
                    </a:ext>
                  </a:extLst>
                </a:gridCol>
                <a:gridCol w="1520900">
                  <a:extLst>
                    <a:ext uri="{9D8B030D-6E8A-4147-A177-3AD203B41FA5}">
                      <a16:colId xmlns:a16="http://schemas.microsoft.com/office/drawing/2014/main" val="20005"/>
                    </a:ext>
                  </a:extLst>
                </a:gridCol>
                <a:gridCol w="1482700">
                  <a:extLst>
                    <a:ext uri="{9D8B030D-6E8A-4147-A177-3AD203B41FA5}">
                      <a16:colId xmlns:a16="http://schemas.microsoft.com/office/drawing/2014/main" val="20006"/>
                    </a:ext>
                  </a:extLst>
                </a:gridCol>
              </a:tblGrid>
              <a:tr h="56335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1</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2</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6</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77425">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Observing (qualitative data)</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their senses to describe, in simple terms, what they notice or what has changed.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their senses to describe, in more detail and with simple scientific vocabulary, what they notice or what has changed.</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their senses to describe, in detail and with a broader range of scientific vocabulary, what they notice or what has changed.</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r h="1247975">
                <a:tc>
                  <a:txBody>
                    <a:bodyPr/>
                    <a:lstStyle/>
                    <a:p>
                      <a:pPr marL="0" marR="0" lvl="0" indent="0" algn="l"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Measuring (quantitative data)</a:t>
                      </a:r>
                      <a:endParaRPr sz="1400" u="none" strike="noStrike" cap="none">
                        <a:solidFill>
                          <a:schemeClr val="dk1"/>
                        </a:solidFill>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non-standard units to measure and compare.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use standard units to measure and compare.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use simple measuring equipment to make approximate measurements.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Reading simple numbered scales. </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standard units to measure and compare.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measuring equipment with increasing accuracy.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Reading scales with unmarked intervals between numbers.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standard units to measure and compare with increasing precision (decimals).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Reading a wider variety of scales with unmarked intervals between numbers.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2"/>
                  </a:ext>
                </a:extLst>
              </a:tr>
              <a:tr h="448925">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Researching </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Gathering specific information from one simplified, specified source.</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Gathering specific information from a variety of sources.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Gathering answers to open-ended questions from a variety of sources.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3"/>
                  </a:ext>
                </a:extLst>
              </a:tr>
              <a:tr h="1122250">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Recording (diagrams) </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Drawing and labelling simple diagrams.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draw more scientific diagrams by: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Using some standard symbols.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Drawing in 2D to produce simple line diagrams.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Labelling with more scientific vocabulary.</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Drawing scientific diagrams by: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Using a wider range of standard symbols.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Drawing with increasing accuracy.</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Labelling with a broader range of scientific vocabulary.</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Annotating diagrams to explain concepts and convey opinions.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4"/>
                  </a:ext>
                </a:extLst>
              </a:tr>
              <a:tr h="1499450">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Recording (tables)</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a prepared table to record results including:</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Numbers.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Simple observations.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Tally frequency.</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a prepared table to record results including more detailed observations.</a:t>
                      </a:r>
                      <a:endParaRPr sz="900" u="none" strike="noStrike" cap="none">
                        <a:solidFill>
                          <a:schemeClr val="dk1"/>
                        </a:solidFill>
                        <a:latin typeface="Lato"/>
                        <a:ea typeface="Lato"/>
                        <a:cs typeface="Lato"/>
                        <a:sym typeface="Lato"/>
                      </a:endParaRPr>
                    </a:p>
                    <a:p>
                      <a:pPr marL="45720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tables with more than two columns.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and adding headings to tables.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design simple results tables.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tables with columns that allow for repeat readings.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Suggesting headings to tables, including units.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Designing results tables with increasing independence with consideration of variables where applicable.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Calculating the mean average.</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5"/>
                  </a:ext>
                </a:extLst>
              </a:tr>
              <a:tr h="532625">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Grouping and classifying</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Grouping based on visible characteristics.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Organising questions to create a simple classification key.</a:t>
                      </a:r>
                      <a:endParaRPr sz="10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Grouping based on visible characteristics and measurable properties.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Populating a pre-prepared branching and number key.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Choosing appropriate questions for classification keys. </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Grouping in a broader range of contexts.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Organising the layout of number and branching keys.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Formulating appropriate questions for classification keys. </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6"/>
                  </a:ext>
                </a:extLst>
              </a:tr>
            </a:tbl>
          </a:graphicData>
        </a:graphic>
      </p:graphicFrame>
      <p:sp>
        <p:nvSpPr>
          <p:cNvPr id="250" name="Google Shape;250;p25"/>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16</a:t>
            </a:fld>
            <a:endParaRPr/>
          </a:p>
        </p:txBody>
      </p:sp>
      <p:cxnSp>
        <p:nvCxnSpPr>
          <p:cNvPr id="251" name="Google Shape;251;p25"/>
          <p:cNvCxnSpPr/>
          <p:nvPr/>
        </p:nvCxnSpPr>
        <p:spPr>
          <a:xfrm>
            <a:off x="8526525" y="8862250"/>
            <a:ext cx="810300" cy="0"/>
          </a:xfrm>
          <a:prstGeom prst="straightConnector1">
            <a:avLst/>
          </a:prstGeom>
          <a:noFill/>
          <a:ln w="9525" cap="flat" cmpd="sng">
            <a:solidFill>
              <a:schemeClr val="dk2"/>
            </a:solidFill>
            <a:prstDash val="solid"/>
            <a:round/>
            <a:headEnd type="none" w="sm" len="sm"/>
            <a:tailEnd type="triangle" w="med" len="med"/>
          </a:ln>
        </p:spPr>
      </p:cxnSp>
      <p:cxnSp>
        <p:nvCxnSpPr>
          <p:cNvPr id="252" name="Google Shape;252;p25"/>
          <p:cNvCxnSpPr/>
          <p:nvPr/>
        </p:nvCxnSpPr>
        <p:spPr>
          <a:xfrm>
            <a:off x="11618775" y="8736100"/>
            <a:ext cx="776700" cy="0"/>
          </a:xfrm>
          <a:prstGeom prst="straightConnector1">
            <a:avLst/>
          </a:prstGeom>
          <a:noFill/>
          <a:ln w="9525" cap="flat" cmpd="sng">
            <a:solidFill>
              <a:schemeClr val="dk2"/>
            </a:solidFill>
            <a:prstDash val="solid"/>
            <a:round/>
            <a:headEnd type="none" w="sm" len="sm"/>
            <a:tailEnd type="triangle" w="med" len="med"/>
          </a:ln>
        </p:spPr>
      </p:cxnSp>
      <p:cxnSp>
        <p:nvCxnSpPr>
          <p:cNvPr id="253" name="Google Shape;253;p25"/>
          <p:cNvCxnSpPr/>
          <p:nvPr/>
        </p:nvCxnSpPr>
        <p:spPr>
          <a:xfrm>
            <a:off x="11618775" y="8249900"/>
            <a:ext cx="776700" cy="0"/>
          </a:xfrm>
          <a:prstGeom prst="straightConnector1">
            <a:avLst/>
          </a:prstGeom>
          <a:noFill/>
          <a:ln w="9525" cap="flat" cmpd="sng">
            <a:solidFill>
              <a:schemeClr val="dk2"/>
            </a:solidFill>
            <a:prstDash val="solid"/>
            <a:round/>
            <a:headEnd type="none" w="sm" len="sm"/>
            <a:tailEnd type="triangle" w="med" len="med"/>
          </a:ln>
        </p:spPr>
      </p:cxnSp>
      <p:cxnSp>
        <p:nvCxnSpPr>
          <p:cNvPr id="254" name="Google Shape;254;p25"/>
          <p:cNvCxnSpPr/>
          <p:nvPr/>
        </p:nvCxnSpPr>
        <p:spPr>
          <a:xfrm>
            <a:off x="11716950" y="9135775"/>
            <a:ext cx="776700" cy="0"/>
          </a:xfrm>
          <a:prstGeom prst="straightConnector1">
            <a:avLst/>
          </a:prstGeom>
          <a:noFill/>
          <a:ln w="9525" cap="flat" cmpd="sng">
            <a:solidFill>
              <a:schemeClr val="dk2"/>
            </a:solidFill>
            <a:prstDash val="solid"/>
            <a:round/>
            <a:headEnd type="none" w="sm" len="sm"/>
            <a:tailEnd type="triangle" w="med" len="med"/>
          </a:ln>
        </p:spPr>
      </p:cxnSp>
      <p:cxnSp>
        <p:nvCxnSpPr>
          <p:cNvPr id="255" name="Google Shape;255;p25"/>
          <p:cNvCxnSpPr/>
          <p:nvPr/>
        </p:nvCxnSpPr>
        <p:spPr>
          <a:xfrm>
            <a:off x="11790300" y="9515600"/>
            <a:ext cx="776700" cy="0"/>
          </a:xfrm>
          <a:prstGeom prst="straightConnector1">
            <a:avLst/>
          </a:prstGeom>
          <a:noFill/>
          <a:ln w="9525" cap="flat" cmpd="sng">
            <a:solidFill>
              <a:schemeClr val="dk2"/>
            </a:solidFill>
            <a:prstDash val="solid"/>
            <a:round/>
            <a:headEnd type="none" w="sm" len="sm"/>
            <a:tailEnd type="triangle" w="med" len="med"/>
          </a:ln>
        </p:spPr>
      </p:cxnSp>
      <p:sp>
        <p:nvSpPr>
          <p:cNvPr id="256" name="Google Shape;256;p25"/>
          <p:cNvSpPr txBox="1">
            <a:spLocks noGrp="1"/>
          </p:cNvSpPr>
          <p:nvPr>
            <p:ph type="subTitle" idx="3"/>
          </p:nvPr>
        </p:nvSpPr>
        <p:spPr>
          <a:xfrm>
            <a:off x="3132000" y="7098623"/>
            <a:ext cx="4428000" cy="429600"/>
          </a:xfrm>
          <a:prstGeom prst="rect">
            <a:avLst/>
          </a:prstGeom>
        </p:spPr>
        <p:txBody>
          <a:bodyPr spcFirstLastPara="1" wrap="square" lIns="116050" tIns="116050" rIns="116050" bIns="116050" anchor="ctr" anchorCtr="0">
            <a:noAutofit/>
          </a:bodyPr>
          <a:lstStyle/>
          <a:p>
            <a:pPr marL="0" lvl="0" indent="0" algn="ctr" rtl="0">
              <a:spcBef>
                <a:spcPts val="0"/>
              </a:spcBef>
              <a:spcAft>
                <a:spcPts val="0"/>
              </a:spcAft>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6"/>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262" name="Google Shape;262;p26"/>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Working scientifically </a:t>
            </a:r>
            <a:endParaRPr/>
          </a:p>
        </p:txBody>
      </p:sp>
      <p:graphicFrame>
        <p:nvGraphicFramePr>
          <p:cNvPr id="263" name="Google Shape;263;p26"/>
          <p:cNvGraphicFramePr/>
          <p:nvPr/>
        </p:nvGraphicFramePr>
        <p:xfrm>
          <a:off x="211688" y="708600"/>
          <a:ext cx="3000000" cy="3000000"/>
        </p:xfrm>
        <a:graphic>
          <a:graphicData uri="http://schemas.openxmlformats.org/drawingml/2006/table">
            <a:tbl>
              <a:tblPr>
                <a:noFill/>
                <a:tableStyleId>{7EDE1D97-0DD9-4441-BF23-FD1F05261D1D}</a:tableStyleId>
              </a:tblPr>
              <a:tblGrid>
                <a:gridCol w="915425">
                  <a:extLst>
                    <a:ext uri="{9D8B030D-6E8A-4147-A177-3AD203B41FA5}">
                      <a16:colId xmlns:a16="http://schemas.microsoft.com/office/drawing/2014/main" val="20000"/>
                    </a:ext>
                  </a:extLst>
                </a:gridCol>
                <a:gridCol w="1394225">
                  <a:extLst>
                    <a:ext uri="{9D8B030D-6E8A-4147-A177-3AD203B41FA5}">
                      <a16:colId xmlns:a16="http://schemas.microsoft.com/office/drawing/2014/main" val="20001"/>
                    </a:ext>
                  </a:extLst>
                </a:gridCol>
                <a:gridCol w="1394225">
                  <a:extLst>
                    <a:ext uri="{9D8B030D-6E8A-4147-A177-3AD203B41FA5}">
                      <a16:colId xmlns:a16="http://schemas.microsoft.com/office/drawing/2014/main" val="20002"/>
                    </a:ext>
                  </a:extLst>
                </a:gridCol>
                <a:gridCol w="1640325">
                  <a:extLst>
                    <a:ext uri="{9D8B030D-6E8A-4147-A177-3AD203B41FA5}">
                      <a16:colId xmlns:a16="http://schemas.microsoft.com/office/drawing/2014/main" val="20003"/>
                    </a:ext>
                  </a:extLst>
                </a:gridCol>
                <a:gridCol w="1640325">
                  <a:extLst>
                    <a:ext uri="{9D8B030D-6E8A-4147-A177-3AD203B41FA5}">
                      <a16:colId xmlns:a16="http://schemas.microsoft.com/office/drawing/2014/main" val="20004"/>
                    </a:ext>
                  </a:extLst>
                </a:gridCol>
                <a:gridCol w="1640325">
                  <a:extLst>
                    <a:ext uri="{9D8B030D-6E8A-4147-A177-3AD203B41FA5}">
                      <a16:colId xmlns:a16="http://schemas.microsoft.com/office/drawing/2014/main" val="20005"/>
                    </a:ext>
                  </a:extLst>
                </a:gridCol>
                <a:gridCol w="1482700">
                  <a:extLst>
                    <a:ext uri="{9D8B030D-6E8A-4147-A177-3AD203B41FA5}">
                      <a16:colId xmlns:a16="http://schemas.microsoft.com/office/drawing/2014/main" val="20006"/>
                    </a:ext>
                  </a:extLst>
                </a:gridCol>
              </a:tblGrid>
              <a:tr h="45700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1</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2</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6</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810150">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Graphing</a:t>
                      </a:r>
                      <a:endParaRPr sz="1400" u="none" strike="noStrike" cap="none">
                        <a:solidFill>
                          <a:schemeClr val="dk1"/>
                        </a:solidFill>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Representing data using pictograms and block charts.</a:t>
                      </a:r>
                      <a:endParaRPr sz="900" u="none" strike="noStrike" cap="none">
                        <a:solidFill>
                          <a:schemeClr val="dk1"/>
                        </a:solidFill>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Representing data using bar charts.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Drawing bars with greater accuracy.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Reading the value of bars with greater accuracy. </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Representing data by using line graphs and scatter graphs.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Plotting points with greater accuracy.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Reading the value of plotted points with greater accuracy. </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r h="2210975">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Analysing and drawing conclusions.</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their results to answer simple questions.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recognise when results or observations do not match their predictions.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Writing a conclusion to summarise findings using simple scientific vocabulary.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suggest how one variable may have affected another.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quote results as evidence of relationships.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data that does not fit a pattern (anomalous data).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50"/>
                        <a:buFont typeface="Arial"/>
                        <a:buNone/>
                      </a:pPr>
                      <a:endParaRPr sz="1150" u="none" strike="noStrike" cap="none">
                        <a:solidFill>
                          <a:schemeClr val="dk1"/>
                        </a:solidFill>
                        <a:highlight>
                          <a:srgbClr val="F8F8F8"/>
                        </a:highlight>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Recognising when results or observations do not match their predictions.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use identified patterns to predict new values or trends.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Writing a conclusion to summarise findings using increasingly complex scientific vocabulary.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Suggesting with increasing independence how one variable may have affected another.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Quoting relevant data as evidence of relationships.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anomalies in repeat data and excluding results where appropriate.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Comparing individual, class and/or model data to the prediction and recognising when they do not match.</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identified patterns to predict new values or trends.</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2"/>
                  </a:ext>
                </a:extLst>
              </a:tr>
              <a:tr h="103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Evaluating</a:t>
                      </a:r>
                      <a:endParaRPr sz="1100" b="1" u="none" strike="noStrike" cap="none">
                        <a:solidFill>
                          <a:schemeClr val="dk1"/>
                        </a:solidFill>
                        <a:latin typeface="Lato"/>
                        <a:ea typeface="Lato"/>
                        <a:cs typeface="Lato"/>
                        <a:sym typeface="Lato"/>
                      </a:endParaRPr>
                    </a:p>
                  </a:txBody>
                  <a:tcPr marL="63500" marR="63500" marT="63500" marB="635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recognise whether a test is fair or not.</a:t>
                      </a: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identify steps in the method that need changing and suggest improvements.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identify which variables were difficult to control and suggesting how to better control them.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Commenting on the degree of trust by reflecting on:</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Results that do not fit a pattern (anomalies).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The quality of results (accurate measurements and maintaining control variables).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identify new questions that would further the enquiry.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steps in the method that need changing and suggesting improvements.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Identifying which variables were difficult to control and suggesting how to control them better.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Commenting on the degree of trust by also reflecting on:</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Accuracy (human error with equipment).</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Reliability (repeating results).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Sources of information (e.g. websites, books).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highlight>
                            <a:srgbClr val="FFFFFF"/>
                          </a:highlight>
                          <a:latin typeface="Lato"/>
                          <a:ea typeface="Lato"/>
                          <a:cs typeface="Lato"/>
                          <a:sym typeface="Lato"/>
                        </a:rPr>
                        <a:t>Posing new questions in response to the data that would extend the enquiry.</a:t>
                      </a:r>
                      <a:endParaRPr sz="900" u="none" strike="noStrike" cap="none">
                        <a:solidFill>
                          <a:schemeClr val="dk1"/>
                        </a:solidFill>
                        <a:highlight>
                          <a:srgbClr val="FFFFFF"/>
                        </a:highlight>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highlight>
                          <a:srgbClr val="FFFFFF"/>
                        </a:highlight>
                        <a:latin typeface="Roboto"/>
                        <a:ea typeface="Roboto"/>
                        <a:cs typeface="Roboto"/>
                        <a:sym typeface="Robo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highlight>
                            <a:srgbClr val="FFFFFF"/>
                          </a:highlight>
                          <a:latin typeface="Lato"/>
                          <a:ea typeface="Lato"/>
                          <a:cs typeface="Lato"/>
                          <a:sym typeface="Lato"/>
                        </a:rPr>
                        <a:t>Deciding what data to collect to further test direct relationships.</a:t>
                      </a:r>
                      <a:endParaRPr sz="900" u="none" strike="noStrike" cap="none">
                        <a:solidFill>
                          <a:schemeClr val="dk1"/>
                        </a:solidFill>
                        <a:highlight>
                          <a:srgbClr val="FFFFFF"/>
                        </a:highlight>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264" name="Google Shape;264;p26"/>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17</a:t>
            </a:fld>
            <a:endParaRPr/>
          </a:p>
        </p:txBody>
      </p:sp>
      <p:cxnSp>
        <p:nvCxnSpPr>
          <p:cNvPr id="265" name="Google Shape;265;p26"/>
          <p:cNvCxnSpPr/>
          <p:nvPr/>
        </p:nvCxnSpPr>
        <p:spPr>
          <a:xfrm>
            <a:off x="5287800" y="10912225"/>
            <a:ext cx="630600" cy="0"/>
          </a:xfrm>
          <a:prstGeom prst="straightConnector1">
            <a:avLst/>
          </a:prstGeom>
          <a:noFill/>
          <a:ln w="9525" cap="flat" cmpd="sng">
            <a:solidFill>
              <a:schemeClr val="dk2"/>
            </a:solidFill>
            <a:prstDash val="solid"/>
            <a:round/>
            <a:headEnd type="none" w="sm" len="sm"/>
            <a:tailEnd type="triangle" w="med" len="med"/>
          </a:ln>
        </p:spPr>
      </p:cxnSp>
      <p:cxnSp>
        <p:nvCxnSpPr>
          <p:cNvPr id="266" name="Google Shape;266;p26"/>
          <p:cNvCxnSpPr/>
          <p:nvPr/>
        </p:nvCxnSpPr>
        <p:spPr>
          <a:xfrm>
            <a:off x="8206100" y="10843250"/>
            <a:ext cx="630600" cy="0"/>
          </a:xfrm>
          <a:prstGeom prst="straightConnector1">
            <a:avLst/>
          </a:prstGeom>
          <a:noFill/>
          <a:ln w="9525" cap="flat" cmpd="sng">
            <a:solidFill>
              <a:schemeClr val="dk2"/>
            </a:solidFill>
            <a:prstDash val="solid"/>
            <a:round/>
            <a:headEnd type="none" w="sm" len="sm"/>
            <a:tailEnd type="triangle" w="med" len="med"/>
          </a:ln>
        </p:spPr>
      </p:cxnSp>
      <p:sp>
        <p:nvSpPr>
          <p:cNvPr id="267" name="Google Shape;267;p26"/>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27"/>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73" name="Google Shape;273;p27"/>
          <p:cNvSpPr txBox="1">
            <a:spLocks noGrp="1"/>
          </p:cNvSpPr>
          <p:nvPr>
            <p:ph type="subTitle" idx="2"/>
          </p:nvPr>
        </p:nvSpPr>
        <p:spPr>
          <a:xfrm>
            <a:off x="5596125" y="-12650"/>
            <a:ext cx="4820400" cy="489900"/>
          </a:xfrm>
          <a:prstGeom prst="rect">
            <a:avLst/>
          </a:prstGeom>
          <a:solidFill>
            <a:schemeClr val="dk2"/>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Science in Action</a:t>
            </a:r>
            <a:endParaRPr/>
          </a:p>
        </p:txBody>
      </p:sp>
      <p:graphicFrame>
        <p:nvGraphicFramePr>
          <p:cNvPr id="274" name="Google Shape;274;p27"/>
          <p:cNvGraphicFramePr/>
          <p:nvPr/>
        </p:nvGraphicFramePr>
        <p:xfrm>
          <a:off x="211688" y="708600"/>
          <a:ext cx="3000000" cy="3000000"/>
        </p:xfrm>
        <a:graphic>
          <a:graphicData uri="http://schemas.openxmlformats.org/drawingml/2006/table">
            <a:tbl>
              <a:tblPr>
                <a:noFill/>
                <a:tableStyleId>{7EDE1D97-0DD9-4441-BF23-FD1F05261D1D}</a:tableStyleId>
              </a:tblPr>
              <a:tblGrid>
                <a:gridCol w="1545875">
                  <a:extLst>
                    <a:ext uri="{9D8B030D-6E8A-4147-A177-3AD203B41FA5}">
                      <a16:colId xmlns:a16="http://schemas.microsoft.com/office/drawing/2014/main" val="20000"/>
                    </a:ext>
                  </a:extLst>
                </a:gridCol>
                <a:gridCol w="1545875">
                  <a:extLst>
                    <a:ext uri="{9D8B030D-6E8A-4147-A177-3AD203B41FA5}">
                      <a16:colId xmlns:a16="http://schemas.microsoft.com/office/drawing/2014/main" val="20001"/>
                    </a:ext>
                  </a:extLst>
                </a:gridCol>
                <a:gridCol w="1818750">
                  <a:extLst>
                    <a:ext uri="{9D8B030D-6E8A-4147-A177-3AD203B41FA5}">
                      <a16:colId xmlns:a16="http://schemas.microsoft.com/office/drawing/2014/main" val="20002"/>
                    </a:ext>
                  </a:extLst>
                </a:gridCol>
                <a:gridCol w="1818750">
                  <a:extLst>
                    <a:ext uri="{9D8B030D-6E8A-4147-A177-3AD203B41FA5}">
                      <a16:colId xmlns:a16="http://schemas.microsoft.com/office/drawing/2014/main" val="20003"/>
                    </a:ext>
                  </a:extLst>
                </a:gridCol>
                <a:gridCol w="1818750">
                  <a:extLst>
                    <a:ext uri="{9D8B030D-6E8A-4147-A177-3AD203B41FA5}">
                      <a16:colId xmlns:a16="http://schemas.microsoft.com/office/drawing/2014/main" val="20004"/>
                    </a:ext>
                  </a:extLst>
                </a:gridCol>
                <a:gridCol w="1643975">
                  <a:extLst>
                    <a:ext uri="{9D8B030D-6E8A-4147-A177-3AD203B41FA5}">
                      <a16:colId xmlns:a16="http://schemas.microsoft.com/office/drawing/2014/main" val="20005"/>
                    </a:ext>
                  </a:extLst>
                </a:gridCol>
              </a:tblGrid>
              <a:tr h="45700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1</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Year 2</a:t>
                      </a:r>
                      <a:endParaRPr sz="14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3</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4</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5</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dk1"/>
                          </a:solidFill>
                          <a:latin typeface="Lato"/>
                          <a:ea typeface="Lato"/>
                          <a:cs typeface="Lato"/>
                          <a:sym typeface="Lato"/>
                        </a:rPr>
                        <a:t>Year 6</a:t>
                      </a:r>
                      <a:endParaRPr sz="1600" b="1" u="none" strike="noStrike" cap="none">
                        <a:solidFill>
                          <a:schemeClr val="dk1"/>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810150">
                <a:tc grid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about famous scientists throughout history.</a:t>
                      </a: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about a range of jobs and careers that use scientific knowledge and methods.</a:t>
                      </a: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about the work of modern-day scientists.</a:t>
                      </a: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about science in the news and recent discoveries.</a:t>
                      </a: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there are spiritual, moral, social and cultural links with Science.</a:t>
                      </a:r>
                      <a:endParaRPr sz="900" u="none" strike="noStrike" cap="none">
                        <a:solidFill>
                          <a:schemeClr val="dk1"/>
                        </a:solidFill>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457200" marR="0" lvl="0" indent="0" algn="l" rtl="0">
                        <a:lnSpc>
                          <a:spcPct val="115000"/>
                        </a:lnSpc>
                        <a:spcBef>
                          <a:spcPts val="0"/>
                        </a:spcBef>
                        <a:spcAft>
                          <a:spcPts val="0"/>
                        </a:spcAft>
                        <a:buClr>
                          <a:srgbClr val="000000"/>
                        </a:buClr>
                        <a:buSzPts val="1200"/>
                        <a:buFont typeface="Arial"/>
                        <a:buNone/>
                      </a:pPr>
                      <a:endParaRPr sz="1200" u="none" strike="noStrike" cap="none">
                        <a:solidFill>
                          <a:schemeClr val="dk1"/>
                        </a:solidFill>
                        <a:highlight>
                          <a:schemeClr val="lt1"/>
                        </a:highlight>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400" u="none" strike="noStrike" cap="none">
                        <a:solidFill>
                          <a:schemeClr val="dk1"/>
                        </a:solidFill>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r h="810150">
                <a:tc gridSpan="2">
                  <a:txBody>
                    <a:bodyPr/>
                    <a:lstStyle/>
                    <a:p>
                      <a:pPr marL="457200" marR="0" lvl="0" indent="-228600" algn="l" rtl="0">
                        <a:lnSpc>
                          <a:spcPct val="115000"/>
                        </a:lnSpc>
                        <a:spcBef>
                          <a:spcPts val="0"/>
                        </a:spcBef>
                        <a:spcAft>
                          <a:spcPts val="0"/>
                        </a:spcAft>
                        <a:buClr>
                          <a:srgbClr val="000000"/>
                        </a:buClr>
                        <a:buSzPts val="1200"/>
                        <a:buFont typeface="Arial"/>
                        <a:buNone/>
                      </a:pPr>
                      <a:endParaRPr sz="12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highlight>
                            <a:schemeClr val="lt1"/>
                          </a:highlight>
                          <a:latin typeface="Lato"/>
                          <a:ea typeface="Lato"/>
                          <a:cs typeface="Lato"/>
                          <a:sym typeface="Lato"/>
                        </a:rPr>
                        <a:t>To know about the methods and equipment used by scientists throughout history and how these have led to modern methods.</a:t>
                      </a:r>
                      <a:endParaRPr sz="900" u="none" strike="noStrike" cap="none">
                        <a:solidFill>
                          <a:schemeClr val="dk1"/>
                        </a:solidFill>
                        <a:highlight>
                          <a:schemeClr val="lt1"/>
                        </a:highlight>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highlight>
                          <a:schemeClr val="lt1"/>
                        </a:highlight>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highlight>
                            <a:schemeClr val="lt1"/>
                          </a:highlight>
                          <a:latin typeface="Lato"/>
                          <a:ea typeface="Lato"/>
                          <a:cs typeface="Lato"/>
                          <a:sym typeface="Lato"/>
                        </a:rPr>
                        <a:t>To know  how scientific knowledge has changed over time, leading to the current understanding of Science.</a:t>
                      </a:r>
                      <a:endParaRPr sz="900" u="none" strike="noStrike" cap="none">
                        <a:solidFill>
                          <a:schemeClr val="dk1"/>
                        </a:solidFill>
                        <a:highlight>
                          <a:schemeClr val="lt1"/>
                        </a:highlight>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about current scientific research and what it aims to achieve in the future.</a:t>
                      </a:r>
                      <a:endParaRPr sz="900" u="none" strike="noStrike" cap="none">
                        <a:solidFill>
                          <a:schemeClr val="dk1"/>
                        </a:solidFill>
                        <a:highlight>
                          <a:schemeClr val="lt1"/>
                        </a:highlight>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highlight>
                          <a:schemeClr val="lt1"/>
                        </a:highlight>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highlight>
                            <a:schemeClr val="lt1"/>
                          </a:highlight>
                          <a:latin typeface="Lato"/>
                          <a:ea typeface="Lato"/>
                          <a:cs typeface="Lato"/>
                          <a:sym typeface="Lato"/>
                        </a:rPr>
                        <a:t>To know that mistakes can lead to new discoveries.</a:t>
                      </a:r>
                      <a:endParaRPr sz="900" u="none" strike="noStrike" cap="none">
                        <a:solidFill>
                          <a:schemeClr val="dk1"/>
                        </a:solidFill>
                        <a:highlight>
                          <a:schemeClr val="lt1"/>
                        </a:highlight>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highlight>
                          <a:schemeClr val="lt1"/>
                        </a:highlight>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highlight>
                            <a:schemeClr val="lt1"/>
                          </a:highlight>
                          <a:latin typeface="Lato"/>
                          <a:ea typeface="Lato"/>
                          <a:cs typeface="Lato"/>
                          <a:sym typeface="Lato"/>
                        </a:rPr>
                        <a:t>To know that collaboration and peer reviewing is essential for effective scientific progress.</a:t>
                      </a:r>
                      <a:endParaRPr sz="900" u="none" strike="noStrike" cap="none">
                        <a:solidFill>
                          <a:schemeClr val="dk1"/>
                        </a:solidFill>
                        <a:highlight>
                          <a:schemeClr val="lt1"/>
                        </a:highlight>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2"/>
                  </a:ext>
                </a:extLst>
              </a:tr>
              <a:tr h="810150">
                <a:tc gridSpan="2">
                  <a:txBody>
                    <a:bodyPr/>
                    <a:lstStyle/>
                    <a:p>
                      <a:pPr marL="457200" marR="0" lvl="0" indent="-228600" algn="l" rtl="0">
                        <a:lnSpc>
                          <a:spcPct val="115000"/>
                        </a:lnSpc>
                        <a:spcBef>
                          <a:spcPts val="0"/>
                        </a:spcBef>
                        <a:spcAft>
                          <a:spcPts val="0"/>
                        </a:spcAft>
                        <a:buClr>
                          <a:srgbClr val="000000"/>
                        </a:buClr>
                        <a:buSzPts val="1200"/>
                        <a:buFont typeface="Arial"/>
                        <a:buNone/>
                      </a:pPr>
                      <a:endParaRPr sz="12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457200" marR="0" lvl="0" indent="-228600" algn="l" rtl="0">
                        <a:lnSpc>
                          <a:spcPct val="115000"/>
                        </a:lnSpc>
                        <a:spcBef>
                          <a:spcPts val="0"/>
                        </a:spcBef>
                        <a:spcAft>
                          <a:spcPts val="0"/>
                        </a:spcAft>
                        <a:buClr>
                          <a:srgbClr val="000000"/>
                        </a:buClr>
                        <a:buSzPts val="1200"/>
                        <a:buFont typeface="Arial"/>
                        <a:buNone/>
                      </a:pPr>
                      <a:endParaRPr sz="1200" u="none" strike="noStrike" cap="none">
                        <a:solidFill>
                          <a:schemeClr val="dk1"/>
                        </a:solidFill>
                        <a:highlight>
                          <a:schemeClr val="lt1"/>
                        </a:highlight>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how scientific evidence is used to support or refute ideas or arguments.</a:t>
                      </a:r>
                      <a:endParaRPr sz="900" u="none" strike="noStrike" cap="none">
                        <a:solidFill>
                          <a:schemeClr val="dk1"/>
                        </a:solidFill>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275" name="Google Shape;275;p27"/>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18</a:t>
            </a:fld>
            <a:endParaRPr/>
          </a:p>
        </p:txBody>
      </p:sp>
      <p:cxnSp>
        <p:nvCxnSpPr>
          <p:cNvPr id="276" name="Google Shape;276;p27"/>
          <p:cNvCxnSpPr/>
          <p:nvPr/>
        </p:nvCxnSpPr>
        <p:spPr>
          <a:xfrm>
            <a:off x="5287800" y="10912225"/>
            <a:ext cx="630600" cy="0"/>
          </a:xfrm>
          <a:prstGeom prst="straightConnector1">
            <a:avLst/>
          </a:prstGeom>
          <a:noFill/>
          <a:ln w="9525" cap="flat" cmpd="sng">
            <a:solidFill>
              <a:schemeClr val="dk2"/>
            </a:solidFill>
            <a:prstDash val="solid"/>
            <a:round/>
            <a:headEnd type="none" w="sm" len="sm"/>
            <a:tailEnd type="triangle" w="med" len="med"/>
          </a:ln>
        </p:spPr>
      </p:cxnSp>
      <p:cxnSp>
        <p:nvCxnSpPr>
          <p:cNvPr id="277" name="Google Shape;277;p27"/>
          <p:cNvCxnSpPr/>
          <p:nvPr/>
        </p:nvCxnSpPr>
        <p:spPr>
          <a:xfrm>
            <a:off x="8206100" y="10843250"/>
            <a:ext cx="630600" cy="0"/>
          </a:xfrm>
          <a:prstGeom prst="straightConnector1">
            <a:avLst/>
          </a:prstGeom>
          <a:noFill/>
          <a:ln w="9525" cap="flat" cmpd="sng">
            <a:solidFill>
              <a:schemeClr val="dk2"/>
            </a:solidFill>
            <a:prstDash val="solid"/>
            <a:round/>
            <a:headEnd type="none" w="sm" len="sm"/>
            <a:tailEnd type="triangle" w="med" len="med"/>
          </a:ln>
        </p:spPr>
      </p:cxnSp>
      <p:cxnSp>
        <p:nvCxnSpPr>
          <p:cNvPr id="278" name="Google Shape;278;p27"/>
          <p:cNvCxnSpPr/>
          <p:nvPr/>
        </p:nvCxnSpPr>
        <p:spPr>
          <a:xfrm rot="10800000" flipH="1">
            <a:off x="3211475" y="1906650"/>
            <a:ext cx="6001500" cy="29100"/>
          </a:xfrm>
          <a:prstGeom prst="straightConnector1">
            <a:avLst/>
          </a:prstGeom>
          <a:noFill/>
          <a:ln w="9525" cap="flat" cmpd="sng">
            <a:solidFill>
              <a:schemeClr val="dk1"/>
            </a:solidFill>
            <a:prstDash val="solid"/>
            <a:round/>
            <a:headEnd type="none" w="sm" len="sm"/>
            <a:tailEnd type="triangle" w="med" len="med"/>
          </a:ln>
        </p:spPr>
      </p:cxnSp>
      <p:cxnSp>
        <p:nvCxnSpPr>
          <p:cNvPr id="279" name="Google Shape;279;p27"/>
          <p:cNvCxnSpPr/>
          <p:nvPr/>
        </p:nvCxnSpPr>
        <p:spPr>
          <a:xfrm rot="10800000" flipH="1">
            <a:off x="6859225" y="4115975"/>
            <a:ext cx="2351400" cy="5400"/>
          </a:xfrm>
          <a:prstGeom prst="straightConnector1">
            <a:avLst/>
          </a:prstGeom>
          <a:noFill/>
          <a:ln w="9525" cap="flat" cmpd="sng">
            <a:solidFill>
              <a:schemeClr val="dk1"/>
            </a:solidFill>
            <a:prstDash val="solid"/>
            <a:round/>
            <a:headEnd type="none" w="sm" len="sm"/>
            <a:tailEnd type="triangle" w="med" len="med"/>
          </a:ln>
        </p:spPr>
      </p:cxnSp>
      <p:sp>
        <p:nvSpPr>
          <p:cNvPr id="280" name="Google Shape;280;p27"/>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t>Progression of knowledge and skills</a:t>
            </a:r>
            <a:endParaRPr/>
          </a:p>
        </p:txBody>
      </p:sp>
    </p:spTree>
  </p:cSld>
  <p:clrMapOvr>
    <a:masterClrMapping/>
  </p:clrMapOvr>
</p:sld>
</file>

<file path=ppt/theme/theme1.xml><?xml version="1.0" encoding="utf-8"?>
<a:theme xmlns:a="http://schemas.openxmlformats.org/drawingml/2006/main" name="A4 Landscape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5650</Words>
  <Application>Microsoft Office PowerPoint</Application>
  <PresentationFormat>Custom</PresentationFormat>
  <Paragraphs>806</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Lato</vt:lpstr>
      <vt:lpstr>Arial</vt:lpstr>
      <vt:lpstr>Caveat</vt:lpstr>
      <vt:lpstr>Roboto</vt:lpstr>
      <vt:lpstr>A4 Landscape Template</vt:lpstr>
      <vt:lpstr>PowerPoint Presentation</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Danny Greenstock</cp:lastModifiedBy>
  <cp:revision>1</cp:revision>
  <dcterms:modified xsi:type="dcterms:W3CDTF">2024-12-02T18:39:49Z</dcterms:modified>
</cp:coreProperties>
</file>