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4"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0691813" cy="7559675"/>
  <p:notesSz cx="7559675" cy="10691813"/>
  <p:embeddedFontLst>
    <p:embeddedFont>
      <p:font typeface="Caveat" panose="020B0604020202020204" charset="0"/>
      <p:regular r:id="rId24"/>
      <p:bold r:id="rId25"/>
    </p:embeddedFont>
    <p:embeddedFont>
      <p:font typeface="Lato" panose="020F0502020204030203" pitchFamily="34" charset="0"/>
      <p:regular r:id="rId26"/>
      <p:bold r:id="rId27"/>
      <p:italic r:id="rId28"/>
      <p:boldItalic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A4A3A4"/>
          </p15:clr>
        </p15:guide>
        <p15:guide id="2" pos="5107">
          <p15:clr>
            <a:srgbClr val="A4A3A4"/>
          </p15:clr>
        </p15:guide>
        <p15:guide id="3" orient="horz" pos="2665">
          <p15:clr>
            <a:srgbClr val="9AA0A6"/>
          </p15:clr>
        </p15:guide>
        <p15:guide id="4" pos="3464">
          <p15:clr>
            <a:srgbClr val="9AA0A6"/>
          </p15:clr>
        </p15:guide>
        <p15:guide id="5" pos="6653">
          <p15:clr>
            <a:srgbClr val="9AA0A6"/>
          </p15:clr>
        </p15:guide>
        <p15:guide id="6" pos="3368">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E0DF4A6-6B9F-42DC-AB2B-0FB376A512C7}">
  <a:tblStyle styleId="{EE0DF4A6-6B9F-42DC-AB2B-0FB376A512C7}"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1075" y="53"/>
      </p:cViewPr>
      <p:guideLst>
        <p:guide orient="horz" pos="2381"/>
        <p:guide pos="5107"/>
        <p:guide orient="horz" pos="2665"/>
        <p:guide pos="3464"/>
        <p:guide pos="6653"/>
        <p:guide pos="33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1: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 name="Google Shape;8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3" name="Google Shape;9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4" name="Google Shape;10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4: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0" name="Google Shape;120;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5: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6: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7: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4" name="Google Shape;14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8: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2" name="Google Shape;152;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9: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10: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9" name="Google Shape;16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1: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12: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5" name="Google Shape;18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3: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3" name="Google Shape;193;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4: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1" name="Google Shape;201;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5: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9" name="Google Shape;209;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6: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8" name="Google Shape;218;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7: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6" name="Google Shape;226;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8: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4" name="Google Shape;23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19: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2" name="Google Shape;242;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20: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0" name="Google Shape;250;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21:notes"/>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8" name="Google Shape;258;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rogression KSV - Cover">
  <p:cSld name="CUSTOM_4">
    <p:spTree>
      <p:nvGrpSpPr>
        <p:cNvPr id="1" name="Shape 9"/>
        <p:cNvGrpSpPr/>
        <p:nvPr/>
      </p:nvGrpSpPr>
      <p:grpSpPr>
        <a:xfrm>
          <a:off x="0" y="0"/>
          <a:ext cx="0" cy="0"/>
          <a:chOff x="0" y="0"/>
          <a:chExt cx="0" cy="0"/>
        </a:xfrm>
      </p:grpSpPr>
      <p:sp>
        <p:nvSpPr>
          <p:cNvPr id="10" name="Google Shape;10;p2"/>
          <p:cNvSpPr txBox="1"/>
          <p:nvPr/>
        </p:nvSpPr>
        <p:spPr>
          <a:xfrm>
            <a:off x="998525" y="4867500"/>
            <a:ext cx="7435200" cy="1413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6000"/>
              <a:buFont typeface="Arial"/>
              <a:buNone/>
            </a:pPr>
            <a:r>
              <a:rPr lang="en-GB" sz="6000" b="1" i="0" u="none" strike="noStrike" cap="none">
                <a:solidFill>
                  <a:schemeClr val="dk1"/>
                </a:solidFill>
                <a:latin typeface="Caveat"/>
                <a:ea typeface="Caveat"/>
                <a:cs typeface="Caveat"/>
                <a:sym typeface="Caveat"/>
              </a:rPr>
              <a:t>Geography</a:t>
            </a:r>
            <a:endParaRPr sz="6000" b="1" i="0" u="none" strike="noStrike" cap="none">
              <a:solidFill>
                <a:schemeClr val="dk1"/>
              </a:solidFill>
              <a:latin typeface="Caveat"/>
              <a:ea typeface="Caveat"/>
              <a:cs typeface="Caveat"/>
              <a:sym typeface="Caveat"/>
            </a:endParaRPr>
          </a:p>
        </p:txBody>
      </p:sp>
      <p:sp>
        <p:nvSpPr>
          <p:cNvPr id="11" name="Google Shape;11;p2"/>
          <p:cNvSpPr txBox="1">
            <a:spLocks noGrp="1"/>
          </p:cNvSpPr>
          <p:nvPr>
            <p:ph type="subTitle" idx="1"/>
          </p:nvPr>
        </p:nvSpPr>
        <p:spPr>
          <a:xfrm>
            <a:off x="1020650" y="6338662"/>
            <a:ext cx="5129400" cy="487800"/>
          </a:xfrm>
          <a:prstGeom prst="rect">
            <a:avLst/>
          </a:prstGeom>
          <a:noFill/>
          <a:ln>
            <a:noFill/>
          </a:ln>
        </p:spPr>
        <p:txBody>
          <a:bodyPr spcFirstLastPara="1" wrap="square" lIns="116050" tIns="116050" rIns="116050" bIns="116050" anchor="t" anchorCtr="0">
            <a:normAutofit/>
          </a:bodyPr>
          <a:lstStyle>
            <a:lvl1pPr lvl="0" algn="l">
              <a:lnSpc>
                <a:spcPct val="115000"/>
              </a:lnSpc>
              <a:spcBef>
                <a:spcPts val="0"/>
              </a:spcBef>
              <a:spcAft>
                <a:spcPts val="0"/>
              </a:spcAft>
              <a:buClr>
                <a:schemeClr val="dk1"/>
              </a:buClr>
              <a:buSzPts val="1400"/>
              <a:buNone/>
              <a:defRPr sz="1400">
                <a:solidFill>
                  <a:schemeClr val="dk1"/>
                </a:solidFill>
              </a:defRPr>
            </a:lvl1pPr>
            <a:lvl2pPr lvl="1" algn="l">
              <a:lnSpc>
                <a:spcPct val="115000"/>
              </a:lnSpc>
              <a:spcBef>
                <a:spcPts val="0"/>
              </a:spcBef>
              <a:spcAft>
                <a:spcPts val="0"/>
              </a:spcAft>
              <a:buClr>
                <a:schemeClr val="dk1"/>
              </a:buClr>
              <a:buSzPts val="1800"/>
              <a:buNone/>
              <a:defRPr>
                <a:solidFill>
                  <a:schemeClr val="dk1"/>
                </a:solidFill>
              </a:defRPr>
            </a:lvl2pPr>
            <a:lvl3pPr lvl="2" algn="l">
              <a:lnSpc>
                <a:spcPct val="115000"/>
              </a:lnSpc>
              <a:spcBef>
                <a:spcPts val="0"/>
              </a:spcBef>
              <a:spcAft>
                <a:spcPts val="0"/>
              </a:spcAft>
              <a:buClr>
                <a:schemeClr val="dk1"/>
              </a:buClr>
              <a:buSzPts val="1800"/>
              <a:buNone/>
              <a:defRPr>
                <a:solidFill>
                  <a:schemeClr val="dk1"/>
                </a:solidFill>
              </a:defRPr>
            </a:lvl3pPr>
            <a:lvl4pPr lvl="3" algn="l">
              <a:lnSpc>
                <a:spcPct val="115000"/>
              </a:lnSpc>
              <a:spcBef>
                <a:spcPts val="0"/>
              </a:spcBef>
              <a:spcAft>
                <a:spcPts val="0"/>
              </a:spcAft>
              <a:buClr>
                <a:schemeClr val="dk1"/>
              </a:buClr>
              <a:buSzPts val="1800"/>
              <a:buNone/>
              <a:defRPr>
                <a:solidFill>
                  <a:schemeClr val="dk1"/>
                </a:solidFill>
              </a:defRPr>
            </a:lvl4pPr>
            <a:lvl5pPr lvl="4" algn="l">
              <a:lnSpc>
                <a:spcPct val="115000"/>
              </a:lnSpc>
              <a:spcBef>
                <a:spcPts val="0"/>
              </a:spcBef>
              <a:spcAft>
                <a:spcPts val="0"/>
              </a:spcAft>
              <a:buClr>
                <a:schemeClr val="dk1"/>
              </a:buClr>
              <a:buSzPts val="1800"/>
              <a:buNone/>
              <a:defRPr>
                <a:solidFill>
                  <a:schemeClr val="dk1"/>
                </a:solidFill>
              </a:defRPr>
            </a:lvl5pPr>
            <a:lvl6pPr lvl="5" algn="l">
              <a:lnSpc>
                <a:spcPct val="115000"/>
              </a:lnSpc>
              <a:spcBef>
                <a:spcPts val="0"/>
              </a:spcBef>
              <a:spcAft>
                <a:spcPts val="0"/>
              </a:spcAft>
              <a:buClr>
                <a:schemeClr val="dk1"/>
              </a:buClr>
              <a:buSzPts val="1800"/>
              <a:buNone/>
              <a:defRPr>
                <a:solidFill>
                  <a:schemeClr val="dk1"/>
                </a:solidFill>
              </a:defRPr>
            </a:lvl6pPr>
            <a:lvl7pPr lvl="6" algn="l">
              <a:lnSpc>
                <a:spcPct val="115000"/>
              </a:lnSpc>
              <a:spcBef>
                <a:spcPts val="0"/>
              </a:spcBef>
              <a:spcAft>
                <a:spcPts val="0"/>
              </a:spcAft>
              <a:buClr>
                <a:schemeClr val="dk1"/>
              </a:buClr>
              <a:buSzPts val="1800"/>
              <a:buNone/>
              <a:defRPr>
                <a:solidFill>
                  <a:schemeClr val="dk1"/>
                </a:solidFill>
              </a:defRPr>
            </a:lvl7pPr>
            <a:lvl8pPr lvl="7" algn="l">
              <a:lnSpc>
                <a:spcPct val="115000"/>
              </a:lnSpc>
              <a:spcBef>
                <a:spcPts val="0"/>
              </a:spcBef>
              <a:spcAft>
                <a:spcPts val="0"/>
              </a:spcAft>
              <a:buClr>
                <a:schemeClr val="dk1"/>
              </a:buClr>
              <a:buSzPts val="1800"/>
              <a:buNone/>
              <a:defRPr>
                <a:solidFill>
                  <a:schemeClr val="dk1"/>
                </a:solidFill>
              </a:defRPr>
            </a:lvl8pPr>
            <a:lvl9pPr lvl="8" algn="l">
              <a:lnSpc>
                <a:spcPct val="115000"/>
              </a:lnSpc>
              <a:spcBef>
                <a:spcPts val="0"/>
              </a:spcBef>
              <a:spcAft>
                <a:spcPts val="0"/>
              </a:spcAft>
              <a:buClr>
                <a:schemeClr val="dk1"/>
              </a:buClr>
              <a:buSzPts val="1800"/>
              <a:buNone/>
              <a:defRPr>
                <a:solidFill>
                  <a:schemeClr val="dk1"/>
                </a:solidFill>
              </a:defRPr>
            </a:lvl9pPr>
          </a:lstStyle>
          <a:p>
            <a:endParaRPr/>
          </a:p>
        </p:txBody>
      </p:sp>
      <p:sp>
        <p:nvSpPr>
          <p:cNvPr id="12" name="Google Shape;12;p2"/>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lgn="l">
              <a:lnSpc>
                <a:spcPct val="100000"/>
              </a:lnSpc>
              <a:spcBef>
                <a:spcPts val="0"/>
              </a:spcBef>
              <a:spcAft>
                <a:spcPts val="0"/>
              </a:spcAft>
              <a:buSzPts val="3600"/>
              <a:buNone/>
              <a:defRPr/>
            </a:lvl1pPr>
            <a:lvl2pPr lvl="1" algn="l">
              <a:lnSpc>
                <a:spcPct val="100000"/>
              </a:lnSpc>
              <a:spcBef>
                <a:spcPts val="0"/>
              </a:spcBef>
              <a:spcAft>
                <a:spcPts val="0"/>
              </a:spcAft>
              <a:buSzPts val="3600"/>
              <a:buNone/>
              <a:defRPr/>
            </a:lvl2pPr>
            <a:lvl3pPr lvl="2" algn="l">
              <a:lnSpc>
                <a:spcPct val="100000"/>
              </a:lnSpc>
              <a:spcBef>
                <a:spcPts val="0"/>
              </a:spcBef>
              <a:spcAft>
                <a:spcPts val="0"/>
              </a:spcAft>
              <a:buSzPts val="3600"/>
              <a:buNone/>
              <a:defRPr/>
            </a:lvl3pPr>
            <a:lvl4pPr lvl="3" algn="l">
              <a:lnSpc>
                <a:spcPct val="100000"/>
              </a:lnSpc>
              <a:spcBef>
                <a:spcPts val="0"/>
              </a:spcBef>
              <a:spcAft>
                <a:spcPts val="0"/>
              </a:spcAft>
              <a:buSzPts val="3600"/>
              <a:buNone/>
              <a:defRPr/>
            </a:lvl4pPr>
            <a:lvl5pPr lvl="4" algn="l">
              <a:lnSpc>
                <a:spcPct val="100000"/>
              </a:lnSpc>
              <a:spcBef>
                <a:spcPts val="0"/>
              </a:spcBef>
              <a:spcAft>
                <a:spcPts val="0"/>
              </a:spcAft>
              <a:buSzPts val="3600"/>
              <a:buNone/>
              <a:defRPr/>
            </a:lvl5pPr>
            <a:lvl6pPr lvl="5" algn="l">
              <a:lnSpc>
                <a:spcPct val="100000"/>
              </a:lnSpc>
              <a:spcBef>
                <a:spcPts val="0"/>
              </a:spcBef>
              <a:spcAft>
                <a:spcPts val="0"/>
              </a:spcAft>
              <a:buSzPts val="3600"/>
              <a:buNone/>
              <a:defRPr/>
            </a:lvl6pPr>
            <a:lvl7pPr lvl="6" algn="l">
              <a:lnSpc>
                <a:spcPct val="100000"/>
              </a:lnSpc>
              <a:spcBef>
                <a:spcPts val="0"/>
              </a:spcBef>
              <a:spcAft>
                <a:spcPts val="0"/>
              </a:spcAft>
              <a:buSzPts val="3600"/>
              <a:buNone/>
              <a:defRPr/>
            </a:lvl7pPr>
            <a:lvl8pPr lvl="7" algn="l">
              <a:lnSpc>
                <a:spcPct val="100000"/>
              </a:lnSpc>
              <a:spcBef>
                <a:spcPts val="0"/>
              </a:spcBef>
              <a:spcAft>
                <a:spcPts val="0"/>
              </a:spcAft>
              <a:buSzPts val="3600"/>
              <a:buNone/>
              <a:defRPr/>
            </a:lvl8pPr>
            <a:lvl9pPr lvl="8" algn="l">
              <a:lnSpc>
                <a:spcPct val="100000"/>
              </a:lnSpc>
              <a:spcBef>
                <a:spcPts val="0"/>
              </a:spcBef>
              <a:spcAft>
                <a:spcPts val="0"/>
              </a:spcAft>
              <a:buSzPts val="3600"/>
              <a:buNone/>
              <a:defRPr/>
            </a:lvl9pPr>
          </a:lstStyle>
          <a:p>
            <a:endParaRPr/>
          </a:p>
        </p:txBody>
      </p:sp>
      <p:sp>
        <p:nvSpPr>
          <p:cNvPr id="15" name="Google Shape;15;p3"/>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lvl="0" indent="-374650" algn="l">
              <a:lnSpc>
                <a:spcPct val="115000"/>
              </a:lnSpc>
              <a:spcBef>
                <a:spcPts val="0"/>
              </a:spcBef>
              <a:spcAft>
                <a:spcPts val="0"/>
              </a:spcAft>
              <a:buSzPts val="2300"/>
              <a:buChar char="●"/>
              <a:defRPr/>
            </a:lvl1pPr>
            <a:lvl2pPr marL="914400" lvl="1" indent="-342900" algn="l">
              <a:lnSpc>
                <a:spcPct val="115000"/>
              </a:lnSpc>
              <a:spcBef>
                <a:spcPts val="0"/>
              </a:spcBef>
              <a:spcAft>
                <a:spcPts val="0"/>
              </a:spcAft>
              <a:buSzPts val="1800"/>
              <a:buChar char="○"/>
              <a:defRPr/>
            </a:lvl2pPr>
            <a:lvl3pPr marL="1371600" lvl="2" indent="-342900" algn="l">
              <a:lnSpc>
                <a:spcPct val="115000"/>
              </a:lnSpc>
              <a:spcBef>
                <a:spcPts val="0"/>
              </a:spcBef>
              <a:spcAft>
                <a:spcPts val="0"/>
              </a:spcAft>
              <a:buSzPts val="1800"/>
              <a:buChar char="■"/>
              <a:defRPr/>
            </a:lvl3pPr>
            <a:lvl4pPr marL="1828800" lvl="3" indent="-342900" algn="l">
              <a:lnSpc>
                <a:spcPct val="115000"/>
              </a:lnSpc>
              <a:spcBef>
                <a:spcPts val="0"/>
              </a:spcBef>
              <a:spcAft>
                <a:spcPts val="0"/>
              </a:spcAft>
              <a:buSzPts val="1800"/>
              <a:buChar char="●"/>
              <a:defRPr/>
            </a:lvl4pPr>
            <a:lvl5pPr marL="2286000" lvl="4" indent="-342900" algn="l">
              <a:lnSpc>
                <a:spcPct val="115000"/>
              </a:lnSpc>
              <a:spcBef>
                <a:spcPts val="0"/>
              </a:spcBef>
              <a:spcAft>
                <a:spcPts val="0"/>
              </a:spcAft>
              <a:buSzPts val="1800"/>
              <a:buChar char="○"/>
              <a:defRPr/>
            </a:lvl5pPr>
            <a:lvl6pPr marL="2743200" lvl="5" indent="-342900" algn="l">
              <a:lnSpc>
                <a:spcPct val="115000"/>
              </a:lnSpc>
              <a:spcBef>
                <a:spcPts val="0"/>
              </a:spcBef>
              <a:spcAft>
                <a:spcPts val="0"/>
              </a:spcAft>
              <a:buSzPts val="1800"/>
              <a:buChar char="■"/>
              <a:defRPr/>
            </a:lvl6pPr>
            <a:lvl7pPr marL="3200400" lvl="6" indent="-342900" algn="l">
              <a:lnSpc>
                <a:spcPct val="115000"/>
              </a:lnSpc>
              <a:spcBef>
                <a:spcPts val="0"/>
              </a:spcBef>
              <a:spcAft>
                <a:spcPts val="0"/>
              </a:spcAft>
              <a:buSzPts val="1800"/>
              <a:buChar char="●"/>
              <a:defRPr/>
            </a:lvl7pPr>
            <a:lvl8pPr marL="3657600" lvl="7" indent="-342900" algn="l">
              <a:lnSpc>
                <a:spcPct val="115000"/>
              </a:lnSpc>
              <a:spcBef>
                <a:spcPts val="0"/>
              </a:spcBef>
              <a:spcAft>
                <a:spcPts val="0"/>
              </a:spcAft>
              <a:buSzPts val="1800"/>
              <a:buChar char="○"/>
              <a:defRPr/>
            </a:lvl8pPr>
            <a:lvl9pPr marL="4114800" lvl="8" indent="-342900" algn="l">
              <a:lnSpc>
                <a:spcPct val="115000"/>
              </a:lnSpc>
              <a:spcBef>
                <a:spcPts val="0"/>
              </a:spcBef>
              <a:spcAft>
                <a:spcPts val="0"/>
              </a:spcAft>
              <a:buSzPts val="1800"/>
              <a:buChar char="■"/>
              <a:defRPr/>
            </a:lvl9pPr>
          </a:lstStyle>
          <a:p>
            <a:endParaRPr/>
          </a:p>
        </p:txBody>
      </p:sp>
      <p:sp>
        <p:nvSpPr>
          <p:cNvPr id="16" name="Google Shape;16;p3"/>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Editable title">
  <p:cSld name="CUSTOM_3_2">
    <p:spTree>
      <p:nvGrpSpPr>
        <p:cNvPr id="1" name="Shape 19"/>
        <p:cNvGrpSpPr/>
        <p:nvPr/>
      </p:nvGrpSpPr>
      <p:grpSpPr>
        <a:xfrm>
          <a:off x="0" y="0"/>
          <a:ext cx="0" cy="0"/>
          <a:chOff x="0" y="0"/>
          <a:chExt cx="0" cy="0"/>
        </a:xfrm>
      </p:grpSpPr>
      <p:graphicFrame>
        <p:nvGraphicFramePr>
          <p:cNvPr id="20" name="Google Shape;20;p5"/>
          <p:cNvGraphicFramePr/>
          <p:nvPr/>
        </p:nvGraphicFramePr>
        <p:xfrm>
          <a:off x="0" y="4"/>
          <a:ext cx="10692000" cy="489800"/>
        </p:xfrm>
        <a:graphic>
          <a:graphicData uri="http://schemas.openxmlformats.org/drawingml/2006/table">
            <a:tbl>
              <a:tblPr>
                <a:noFill/>
                <a:tableStyleId>{EE0DF4A6-6B9F-42DC-AB2B-0FB376A512C7}</a:tableStyleId>
              </a:tblPr>
              <a:tblGrid>
                <a:gridCol w="5287725">
                  <a:extLst>
                    <a:ext uri="{9D8B030D-6E8A-4147-A177-3AD203B41FA5}">
                      <a16:colId xmlns:a16="http://schemas.microsoft.com/office/drawing/2014/main" val="20000"/>
                    </a:ext>
                  </a:extLst>
                </a:gridCol>
                <a:gridCol w="1840275">
                  <a:extLst>
                    <a:ext uri="{9D8B030D-6E8A-4147-A177-3AD203B41FA5}">
                      <a16:colId xmlns:a16="http://schemas.microsoft.com/office/drawing/2014/main" val="20001"/>
                    </a:ext>
                  </a:extLst>
                </a:gridCol>
                <a:gridCol w="3564000">
                  <a:extLst>
                    <a:ext uri="{9D8B030D-6E8A-4147-A177-3AD203B41FA5}">
                      <a16:colId xmlns:a16="http://schemas.microsoft.com/office/drawing/2014/main" val="20002"/>
                    </a:ext>
                  </a:extLst>
                </a:gridCol>
              </a:tblGrid>
              <a:tr h="48980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p>
                  </a:txBody>
                  <a:tcPr marL="106900" marR="106900" marT="61200" marB="61200" anchor="ctr">
                    <a:lnL w="9525" cap="flat" cmpd="sng">
                      <a:solidFill>
                        <a:srgbClr val="0A9FAF">
                          <a:alpha val="0"/>
                        </a:srgbClr>
                      </a:solidFill>
                      <a:prstDash val="solid"/>
                      <a:round/>
                      <a:headEnd type="none" w="sm" len="sm"/>
                      <a:tailEnd type="none" w="sm" len="sm"/>
                    </a:lnL>
                    <a:lnR w="9525" cap="flat" cmpd="sng">
                      <a:solidFill>
                        <a:srgbClr val="009BAF">
                          <a:alpha val="0"/>
                        </a:srgbClr>
                      </a:solidFill>
                      <a:prstDash val="solid"/>
                      <a:round/>
                      <a:headEnd type="none" w="sm" len="sm"/>
                      <a:tailEnd type="none" w="sm" len="sm"/>
                    </a:lnR>
                    <a:lnT w="9525" cap="flat" cmpd="sng">
                      <a:solidFill>
                        <a:srgbClr val="0A9FAF">
                          <a:alpha val="0"/>
                        </a:srgbClr>
                      </a:solidFill>
                      <a:prstDash val="solid"/>
                      <a:round/>
                      <a:headEnd type="none" w="sm" len="sm"/>
                      <a:tailEnd type="none" w="sm" len="sm"/>
                    </a:lnT>
                    <a:lnB w="9525" cap="flat" cmpd="sng">
                      <a:solidFill>
                        <a:srgbClr val="0A9FAF">
                          <a:alpha val="0"/>
                        </a:srgbClr>
                      </a:solidFill>
                      <a:prstDash val="solid"/>
                      <a:round/>
                      <a:headEnd type="none" w="sm" len="sm"/>
                      <a:tailEnd type="none" w="sm" len="sm"/>
                    </a:lnB>
                  </a:tcPr>
                </a:tc>
                <a:tc gridSpan="2">
                  <a:txBody>
                    <a:bodyPr/>
                    <a:lstStyle/>
                    <a:p>
                      <a:pPr marL="0" marR="0" lvl="0" indent="0" algn="ctr" rtl="0">
                        <a:lnSpc>
                          <a:spcPct val="100000"/>
                        </a:lnSpc>
                        <a:spcBef>
                          <a:spcPts val="0"/>
                        </a:spcBef>
                        <a:spcAft>
                          <a:spcPts val="0"/>
                        </a:spcAft>
                        <a:buClr>
                          <a:srgbClr val="000000"/>
                        </a:buClr>
                        <a:buSzPts val="2000"/>
                        <a:buFont typeface="Arial"/>
                        <a:buNone/>
                      </a:pPr>
                      <a:endParaRPr sz="2000" b="1" u="none" strike="noStrike" cap="none">
                        <a:solidFill>
                          <a:srgbClr val="FFFFFF"/>
                        </a:solidFill>
                        <a:latin typeface="Lato"/>
                        <a:ea typeface="Lato"/>
                        <a:cs typeface="Lato"/>
                        <a:sym typeface="Lato"/>
                      </a:endParaRPr>
                    </a:p>
                  </a:txBody>
                  <a:tcPr marL="106900" marR="106900" marT="61200" marB="61200" anchor="ctr">
                    <a:lnL w="9525" cap="flat" cmpd="sng">
                      <a:solidFill>
                        <a:srgbClr val="009BAF">
                          <a:alpha val="0"/>
                        </a:srgbClr>
                      </a:solidFill>
                      <a:prstDash val="solid"/>
                      <a:round/>
                      <a:headEnd type="none" w="sm" len="sm"/>
                      <a:tailEnd type="none" w="sm" len="sm"/>
                    </a:lnL>
                    <a:lnR w="9525" cap="flat" cmpd="sng">
                      <a:solidFill>
                        <a:srgbClr val="009BAF">
                          <a:alpha val="0"/>
                        </a:srgbClr>
                      </a:solidFill>
                      <a:prstDash val="solid"/>
                      <a:round/>
                      <a:headEnd type="none" w="sm" len="sm"/>
                      <a:tailEnd type="none" w="sm" len="sm"/>
                    </a:lnR>
                    <a:lnT w="9525" cap="flat" cmpd="sng">
                      <a:solidFill>
                        <a:srgbClr val="009BAF">
                          <a:alpha val="0"/>
                        </a:srgbClr>
                      </a:solidFill>
                      <a:prstDash val="solid"/>
                      <a:round/>
                      <a:headEnd type="none" w="sm" len="sm"/>
                      <a:tailEnd type="none" w="sm" len="sm"/>
                    </a:lnT>
                    <a:lnB w="9525" cap="flat" cmpd="sng">
                      <a:solidFill>
                        <a:srgbClr val="009BAF">
                          <a:alpha val="0"/>
                        </a:srgbClr>
                      </a:solidFill>
                      <a:prstDash val="solid"/>
                      <a:round/>
                      <a:headEnd type="none" w="sm" len="sm"/>
                      <a:tailEnd type="none" w="sm" len="sm"/>
                    </a:lnB>
                    <a:solidFill>
                      <a:schemeClr val="dk1"/>
                    </a:solidFill>
                  </a:tcPr>
                </a:tc>
                <a:tc hMerge="1">
                  <a:txBody>
                    <a:bodyPr/>
                    <a:lstStyle/>
                    <a:p>
                      <a:endParaRPr lang="en-US"/>
                    </a:p>
                  </a:txBody>
                  <a:tcPr/>
                </a:tc>
                <a:extLst>
                  <a:ext uri="{0D108BD9-81ED-4DB2-BD59-A6C34878D82A}">
                    <a16:rowId xmlns:a16="http://schemas.microsoft.com/office/drawing/2014/main" val="10000"/>
                  </a:ext>
                </a:extLst>
              </a:tr>
            </a:tbl>
          </a:graphicData>
        </a:graphic>
      </p:graphicFrame>
      <p:sp>
        <p:nvSpPr>
          <p:cNvPr id="21" name="Google Shape;21;p5"/>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a:bodyPr>
          <a:lstStyle>
            <a:lvl1pPr lvl="0" algn="ctr">
              <a:lnSpc>
                <a:spcPct val="115000"/>
              </a:lnSpc>
              <a:spcBef>
                <a:spcPts val="0"/>
              </a:spcBef>
              <a:spcAft>
                <a:spcPts val="0"/>
              </a:spcAft>
              <a:buClr>
                <a:schemeClr val="dk1"/>
              </a:buClr>
              <a:buSzPts val="2500"/>
              <a:buFont typeface="Caveat"/>
              <a:buNone/>
              <a:defRPr sz="2500" b="1">
                <a:solidFill>
                  <a:schemeClr val="dk1"/>
                </a:solidFill>
                <a:latin typeface="Caveat"/>
                <a:ea typeface="Caveat"/>
                <a:cs typeface="Caveat"/>
                <a:sym typeface="Caveat"/>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22" name="Google Shape;22;p5"/>
          <p:cNvSpPr txBox="1">
            <a:spLocks noGrp="1"/>
          </p:cNvSpPr>
          <p:nvPr>
            <p:ph type="subTitle" idx="2"/>
          </p:nvPr>
        </p:nvSpPr>
        <p:spPr>
          <a:xfrm>
            <a:off x="5433850" y="-12650"/>
            <a:ext cx="5249400" cy="489900"/>
          </a:xfrm>
          <a:prstGeom prst="rect">
            <a:avLst/>
          </a:prstGeom>
          <a:noFill/>
          <a:ln>
            <a:noFill/>
          </a:ln>
        </p:spPr>
        <p:txBody>
          <a:bodyPr spcFirstLastPara="1" wrap="square" lIns="116050" tIns="116050" rIns="116050" bIns="116050" anchor="t" anchorCtr="0">
            <a:normAutofit/>
          </a:bodyPr>
          <a:lstStyle>
            <a:lvl1pPr lvl="0" algn="ctr">
              <a:lnSpc>
                <a:spcPct val="115000"/>
              </a:lnSpc>
              <a:spcBef>
                <a:spcPts val="0"/>
              </a:spcBef>
              <a:spcAft>
                <a:spcPts val="0"/>
              </a:spcAft>
              <a:buClr>
                <a:schemeClr val="lt1"/>
              </a:buClr>
              <a:buSzPts val="1800"/>
              <a:buNone/>
              <a:defRPr sz="1800" b="1">
                <a:solidFill>
                  <a:schemeClr val="lt1"/>
                </a:solidFill>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23" name="Google Shape;23;p5"/>
          <p:cNvSpPr txBox="1"/>
          <p:nvPr/>
        </p:nvSpPr>
        <p:spPr>
          <a:xfrm>
            <a:off x="3378000" y="7104000"/>
            <a:ext cx="3936000" cy="3387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chemeClr val="dk2"/>
                </a:solidFill>
                <a:latin typeface="Lato"/>
                <a:ea typeface="Lato"/>
                <a:cs typeface="Lato"/>
                <a:sym typeface="Lato"/>
              </a:rPr>
              <a:t>Progression of knowledge and skills</a:t>
            </a:r>
            <a:endParaRPr sz="1000" b="1" i="0" u="none" strike="noStrike" cap="none">
              <a:solidFill>
                <a:schemeClr val="dk2"/>
              </a:solidFill>
              <a:latin typeface="Lato"/>
              <a:ea typeface="Lato"/>
              <a:cs typeface="Lato"/>
              <a:sym typeface="Lato"/>
            </a:endParaRPr>
          </a:p>
        </p:txBody>
      </p:sp>
      <p:sp>
        <p:nvSpPr>
          <p:cNvPr id="24" name="Google Shape;24;p5"/>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Progression KSV - Cover Condensed">
  <p:cSld name="CUSTOM_4_1">
    <p:spTree>
      <p:nvGrpSpPr>
        <p:cNvPr id="1" name="Shape 25"/>
        <p:cNvGrpSpPr/>
        <p:nvPr/>
      </p:nvGrpSpPr>
      <p:grpSpPr>
        <a:xfrm>
          <a:off x="0" y="0"/>
          <a:ext cx="0" cy="0"/>
          <a:chOff x="0" y="0"/>
          <a:chExt cx="0" cy="0"/>
        </a:xfrm>
      </p:grpSpPr>
      <p:sp>
        <p:nvSpPr>
          <p:cNvPr id="26" name="Google Shape;26;p6"/>
          <p:cNvSpPr/>
          <p:nvPr/>
        </p:nvSpPr>
        <p:spPr>
          <a:xfrm>
            <a:off x="841500" y="476700"/>
            <a:ext cx="9009000" cy="6606600"/>
          </a:xfrm>
          <a:prstGeom prst="rect">
            <a:avLst/>
          </a:prstGeom>
          <a:solidFill>
            <a:srgbClr val="0A9FA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 name="Google Shape;27;p6"/>
          <p:cNvSpPr/>
          <p:nvPr/>
        </p:nvSpPr>
        <p:spPr>
          <a:xfrm flipH="1">
            <a:off x="8553850" y="1106150"/>
            <a:ext cx="1275600" cy="1610700"/>
          </a:xfrm>
          <a:prstGeom prst="homePlate">
            <a:avLst>
              <a:gd name="adj" fmla="val 30720"/>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 name="Google Shape;28;p6"/>
          <p:cNvSpPr/>
          <p:nvPr/>
        </p:nvSpPr>
        <p:spPr>
          <a:xfrm flipH="1">
            <a:off x="8553850" y="2974650"/>
            <a:ext cx="1275600" cy="1610700"/>
          </a:xfrm>
          <a:prstGeom prst="homePlate">
            <a:avLst>
              <a:gd name="adj" fmla="val 30720"/>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6"/>
          <p:cNvSpPr/>
          <p:nvPr/>
        </p:nvSpPr>
        <p:spPr>
          <a:xfrm flipH="1">
            <a:off x="8553850" y="4843150"/>
            <a:ext cx="1275600" cy="1610700"/>
          </a:xfrm>
          <a:prstGeom prst="homePlate">
            <a:avLst>
              <a:gd name="adj" fmla="val 30720"/>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 name="Google Shape;30;p6"/>
          <p:cNvSpPr txBox="1"/>
          <p:nvPr/>
        </p:nvSpPr>
        <p:spPr>
          <a:xfrm>
            <a:off x="998525" y="4867500"/>
            <a:ext cx="7435200" cy="1413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6000"/>
              <a:buFont typeface="Arial"/>
              <a:buNone/>
            </a:pPr>
            <a:r>
              <a:rPr lang="en-GB" sz="6000" b="1" i="0" u="none" strike="noStrike" cap="none">
                <a:solidFill>
                  <a:srgbClr val="FFFFFF"/>
                </a:solidFill>
                <a:latin typeface="Caveat"/>
                <a:ea typeface="Caveat"/>
                <a:cs typeface="Caveat"/>
                <a:sym typeface="Caveat"/>
              </a:rPr>
              <a:t>Geography</a:t>
            </a:r>
            <a:endParaRPr sz="6000" b="1" i="0" u="none" strike="noStrike" cap="none">
              <a:solidFill>
                <a:srgbClr val="FFFFFF"/>
              </a:solidFill>
              <a:latin typeface="Caveat"/>
              <a:ea typeface="Caveat"/>
              <a:cs typeface="Caveat"/>
              <a:sym typeface="Caveat"/>
            </a:endParaRPr>
          </a:p>
        </p:txBody>
      </p:sp>
      <p:pic>
        <p:nvPicPr>
          <p:cNvPr id="31" name="Google Shape;31;p6"/>
          <p:cNvPicPr preferRelativeResize="0"/>
          <p:nvPr/>
        </p:nvPicPr>
        <p:blipFill rotWithShape="1">
          <a:blip r:embed="rId2">
            <a:alphaModFix/>
          </a:blip>
          <a:srcRect/>
          <a:stretch/>
        </p:blipFill>
        <p:spPr>
          <a:xfrm>
            <a:off x="8769526" y="5429974"/>
            <a:ext cx="973400" cy="487925"/>
          </a:xfrm>
          <a:prstGeom prst="rect">
            <a:avLst/>
          </a:prstGeom>
          <a:noFill/>
          <a:ln>
            <a:noFill/>
          </a:ln>
        </p:spPr>
      </p:pic>
      <p:pic>
        <p:nvPicPr>
          <p:cNvPr id="32" name="Google Shape;32;p6"/>
          <p:cNvPicPr preferRelativeResize="0"/>
          <p:nvPr/>
        </p:nvPicPr>
        <p:blipFill rotWithShape="1">
          <a:blip r:embed="rId3">
            <a:alphaModFix/>
          </a:blip>
          <a:srcRect l="10944" t="15895"/>
          <a:stretch/>
        </p:blipFill>
        <p:spPr>
          <a:xfrm>
            <a:off x="841500" y="476700"/>
            <a:ext cx="4436027" cy="4953275"/>
          </a:xfrm>
          <a:prstGeom prst="rect">
            <a:avLst/>
          </a:prstGeom>
          <a:noFill/>
          <a:ln>
            <a:noFill/>
          </a:ln>
        </p:spPr>
      </p:pic>
      <p:pic>
        <p:nvPicPr>
          <p:cNvPr id="33" name="Google Shape;33;p6"/>
          <p:cNvPicPr preferRelativeResize="0"/>
          <p:nvPr/>
        </p:nvPicPr>
        <p:blipFill rotWithShape="1">
          <a:blip r:embed="rId4">
            <a:alphaModFix/>
          </a:blip>
          <a:srcRect/>
          <a:stretch/>
        </p:blipFill>
        <p:spPr>
          <a:xfrm>
            <a:off x="8797178" y="3287049"/>
            <a:ext cx="989050" cy="986266"/>
          </a:xfrm>
          <a:prstGeom prst="rect">
            <a:avLst/>
          </a:prstGeom>
          <a:noFill/>
          <a:ln>
            <a:noFill/>
          </a:ln>
        </p:spPr>
      </p:pic>
      <p:pic>
        <p:nvPicPr>
          <p:cNvPr id="34" name="Google Shape;34;p6"/>
          <p:cNvPicPr preferRelativeResize="0"/>
          <p:nvPr/>
        </p:nvPicPr>
        <p:blipFill rotWithShape="1">
          <a:blip r:embed="rId5">
            <a:alphaModFix/>
          </a:blip>
          <a:srcRect/>
          <a:stretch/>
        </p:blipFill>
        <p:spPr>
          <a:xfrm>
            <a:off x="8745676" y="1376925"/>
            <a:ext cx="1069148" cy="1069148"/>
          </a:xfrm>
          <a:prstGeom prst="rect">
            <a:avLst/>
          </a:prstGeom>
          <a:noFill/>
          <a:ln>
            <a:noFill/>
          </a:ln>
        </p:spPr>
      </p:pic>
      <p:sp>
        <p:nvSpPr>
          <p:cNvPr id="35" name="Google Shape;35;p6"/>
          <p:cNvSpPr txBox="1">
            <a:spLocks noGrp="1"/>
          </p:cNvSpPr>
          <p:nvPr>
            <p:ph type="subTitle" idx="1"/>
          </p:nvPr>
        </p:nvSpPr>
        <p:spPr>
          <a:xfrm>
            <a:off x="1020650" y="6338662"/>
            <a:ext cx="5129400" cy="487800"/>
          </a:xfrm>
          <a:prstGeom prst="rect">
            <a:avLst/>
          </a:prstGeom>
          <a:noFill/>
          <a:ln>
            <a:noFill/>
          </a:ln>
        </p:spPr>
        <p:txBody>
          <a:bodyPr spcFirstLastPara="1" wrap="square" lIns="116050" tIns="116050" rIns="116050" bIns="116050" anchor="t" anchorCtr="0">
            <a:normAutofit/>
          </a:bodyPr>
          <a:lstStyle>
            <a:lvl1pPr lvl="0" algn="l">
              <a:lnSpc>
                <a:spcPct val="115000"/>
              </a:lnSpc>
              <a:spcBef>
                <a:spcPts val="0"/>
              </a:spcBef>
              <a:spcAft>
                <a:spcPts val="0"/>
              </a:spcAft>
              <a:buClr>
                <a:schemeClr val="lt1"/>
              </a:buClr>
              <a:buSzPts val="1400"/>
              <a:buNone/>
              <a:defRPr sz="1400">
                <a:solidFill>
                  <a:schemeClr val="lt1"/>
                </a:solidFill>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36" name="Google Shape;36;p6"/>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rogression KSV - Cover Mixedage">
  <p:cSld name="CUSTOM_4_1_1">
    <p:spTree>
      <p:nvGrpSpPr>
        <p:cNvPr id="1" name="Shape 37"/>
        <p:cNvGrpSpPr/>
        <p:nvPr/>
      </p:nvGrpSpPr>
      <p:grpSpPr>
        <a:xfrm>
          <a:off x="0" y="0"/>
          <a:ext cx="0" cy="0"/>
          <a:chOff x="0" y="0"/>
          <a:chExt cx="0" cy="0"/>
        </a:xfrm>
      </p:grpSpPr>
      <p:sp>
        <p:nvSpPr>
          <p:cNvPr id="38" name="Google Shape;38;p7"/>
          <p:cNvSpPr/>
          <p:nvPr/>
        </p:nvSpPr>
        <p:spPr>
          <a:xfrm>
            <a:off x="841500" y="476700"/>
            <a:ext cx="9009000" cy="6606600"/>
          </a:xfrm>
          <a:prstGeom prst="rect">
            <a:avLst/>
          </a:prstGeom>
          <a:solidFill>
            <a:srgbClr val="0A9FA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7"/>
          <p:cNvSpPr/>
          <p:nvPr/>
        </p:nvSpPr>
        <p:spPr>
          <a:xfrm flipH="1">
            <a:off x="8553850" y="1106150"/>
            <a:ext cx="1275600" cy="1610700"/>
          </a:xfrm>
          <a:prstGeom prst="homePlate">
            <a:avLst>
              <a:gd name="adj" fmla="val 30720"/>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7"/>
          <p:cNvSpPr/>
          <p:nvPr/>
        </p:nvSpPr>
        <p:spPr>
          <a:xfrm flipH="1">
            <a:off x="8553850" y="2974650"/>
            <a:ext cx="1275600" cy="1610700"/>
          </a:xfrm>
          <a:prstGeom prst="homePlate">
            <a:avLst>
              <a:gd name="adj" fmla="val 30720"/>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7"/>
          <p:cNvSpPr/>
          <p:nvPr/>
        </p:nvSpPr>
        <p:spPr>
          <a:xfrm flipH="1">
            <a:off x="8553850" y="4843150"/>
            <a:ext cx="1275600" cy="1610700"/>
          </a:xfrm>
          <a:prstGeom prst="homePlate">
            <a:avLst>
              <a:gd name="adj" fmla="val 30720"/>
            </a:avLst>
          </a:prstGeom>
          <a:solidFill>
            <a:srgbClr val="4EB5C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 name="Google Shape;42;p7"/>
          <p:cNvSpPr txBox="1"/>
          <p:nvPr/>
        </p:nvSpPr>
        <p:spPr>
          <a:xfrm>
            <a:off x="998525" y="4867500"/>
            <a:ext cx="7435200" cy="1413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6000"/>
              <a:buFont typeface="Arial"/>
              <a:buNone/>
            </a:pPr>
            <a:r>
              <a:rPr lang="en-GB" sz="6000" b="1" i="0" u="none" strike="noStrike" cap="none">
                <a:solidFill>
                  <a:srgbClr val="FFFFFF"/>
                </a:solidFill>
                <a:latin typeface="Caveat"/>
                <a:ea typeface="Caveat"/>
                <a:cs typeface="Caveat"/>
                <a:sym typeface="Caveat"/>
              </a:rPr>
              <a:t>Geography</a:t>
            </a:r>
            <a:endParaRPr sz="6000" b="1" i="0" u="none" strike="noStrike" cap="none">
              <a:solidFill>
                <a:srgbClr val="FFFFFF"/>
              </a:solidFill>
              <a:latin typeface="Caveat"/>
              <a:ea typeface="Caveat"/>
              <a:cs typeface="Caveat"/>
              <a:sym typeface="Caveat"/>
            </a:endParaRPr>
          </a:p>
        </p:txBody>
      </p:sp>
      <p:pic>
        <p:nvPicPr>
          <p:cNvPr id="43" name="Google Shape;43;p7"/>
          <p:cNvPicPr preferRelativeResize="0"/>
          <p:nvPr/>
        </p:nvPicPr>
        <p:blipFill rotWithShape="1">
          <a:blip r:embed="rId2">
            <a:alphaModFix/>
          </a:blip>
          <a:srcRect/>
          <a:stretch/>
        </p:blipFill>
        <p:spPr>
          <a:xfrm>
            <a:off x="8769526" y="5429974"/>
            <a:ext cx="973400" cy="487925"/>
          </a:xfrm>
          <a:prstGeom prst="rect">
            <a:avLst/>
          </a:prstGeom>
          <a:noFill/>
          <a:ln>
            <a:noFill/>
          </a:ln>
        </p:spPr>
      </p:pic>
      <p:pic>
        <p:nvPicPr>
          <p:cNvPr id="44" name="Google Shape;44;p7"/>
          <p:cNvPicPr preferRelativeResize="0"/>
          <p:nvPr/>
        </p:nvPicPr>
        <p:blipFill rotWithShape="1">
          <a:blip r:embed="rId3">
            <a:alphaModFix/>
          </a:blip>
          <a:srcRect l="10944" t="15895"/>
          <a:stretch/>
        </p:blipFill>
        <p:spPr>
          <a:xfrm>
            <a:off x="841500" y="476700"/>
            <a:ext cx="4436027" cy="4953275"/>
          </a:xfrm>
          <a:prstGeom prst="rect">
            <a:avLst/>
          </a:prstGeom>
          <a:noFill/>
          <a:ln>
            <a:noFill/>
          </a:ln>
        </p:spPr>
      </p:pic>
      <p:pic>
        <p:nvPicPr>
          <p:cNvPr id="45" name="Google Shape;45;p7"/>
          <p:cNvPicPr preferRelativeResize="0"/>
          <p:nvPr/>
        </p:nvPicPr>
        <p:blipFill rotWithShape="1">
          <a:blip r:embed="rId4">
            <a:alphaModFix/>
          </a:blip>
          <a:srcRect/>
          <a:stretch/>
        </p:blipFill>
        <p:spPr>
          <a:xfrm>
            <a:off x="8803760" y="3285475"/>
            <a:ext cx="944228" cy="989050"/>
          </a:xfrm>
          <a:prstGeom prst="rect">
            <a:avLst/>
          </a:prstGeom>
          <a:noFill/>
          <a:ln>
            <a:noFill/>
          </a:ln>
        </p:spPr>
      </p:pic>
      <p:pic>
        <p:nvPicPr>
          <p:cNvPr id="46" name="Google Shape;46;p7"/>
          <p:cNvPicPr preferRelativeResize="0"/>
          <p:nvPr/>
        </p:nvPicPr>
        <p:blipFill rotWithShape="1">
          <a:blip r:embed="rId5">
            <a:alphaModFix/>
          </a:blip>
          <a:srcRect/>
          <a:stretch/>
        </p:blipFill>
        <p:spPr>
          <a:xfrm>
            <a:off x="8745676" y="1376925"/>
            <a:ext cx="1069148" cy="1069148"/>
          </a:xfrm>
          <a:prstGeom prst="rect">
            <a:avLst/>
          </a:prstGeom>
          <a:noFill/>
          <a:ln>
            <a:noFill/>
          </a:ln>
        </p:spPr>
      </p:pic>
      <p:sp>
        <p:nvSpPr>
          <p:cNvPr id="47" name="Google Shape;47;p7"/>
          <p:cNvSpPr txBox="1">
            <a:spLocks noGrp="1"/>
          </p:cNvSpPr>
          <p:nvPr>
            <p:ph type="subTitle" idx="1"/>
          </p:nvPr>
        </p:nvSpPr>
        <p:spPr>
          <a:xfrm>
            <a:off x="1020650" y="6338662"/>
            <a:ext cx="5129400" cy="487800"/>
          </a:xfrm>
          <a:prstGeom prst="rect">
            <a:avLst/>
          </a:prstGeom>
          <a:noFill/>
          <a:ln>
            <a:noFill/>
          </a:ln>
        </p:spPr>
        <p:txBody>
          <a:bodyPr spcFirstLastPara="1" wrap="square" lIns="116050" tIns="116050" rIns="116050" bIns="116050" anchor="t" anchorCtr="0">
            <a:normAutofit/>
          </a:bodyPr>
          <a:lstStyle>
            <a:lvl1pPr lvl="0" algn="l">
              <a:lnSpc>
                <a:spcPct val="115000"/>
              </a:lnSpc>
              <a:spcBef>
                <a:spcPts val="0"/>
              </a:spcBef>
              <a:spcAft>
                <a:spcPts val="0"/>
              </a:spcAft>
              <a:buClr>
                <a:schemeClr val="lt1"/>
              </a:buClr>
              <a:buSzPts val="1400"/>
              <a:buNone/>
              <a:defRPr sz="1400">
                <a:solidFill>
                  <a:schemeClr val="lt1"/>
                </a:solidFill>
              </a:defRPr>
            </a:lvl1pPr>
            <a:lvl2pPr lvl="1" algn="l">
              <a:lnSpc>
                <a:spcPct val="115000"/>
              </a:lnSpc>
              <a:spcBef>
                <a:spcPts val="0"/>
              </a:spcBef>
              <a:spcAft>
                <a:spcPts val="0"/>
              </a:spcAft>
              <a:buSzPts val="1800"/>
              <a:buNone/>
              <a:defRPr/>
            </a:lvl2pPr>
            <a:lvl3pPr lvl="2" algn="l">
              <a:lnSpc>
                <a:spcPct val="115000"/>
              </a:lnSpc>
              <a:spcBef>
                <a:spcPts val="0"/>
              </a:spcBef>
              <a:spcAft>
                <a:spcPts val="0"/>
              </a:spcAft>
              <a:buSzPts val="1800"/>
              <a:buNone/>
              <a:defRPr/>
            </a:lvl3pPr>
            <a:lvl4pPr lvl="3" algn="l">
              <a:lnSpc>
                <a:spcPct val="115000"/>
              </a:lnSpc>
              <a:spcBef>
                <a:spcPts val="0"/>
              </a:spcBef>
              <a:spcAft>
                <a:spcPts val="0"/>
              </a:spcAft>
              <a:buSzPts val="1800"/>
              <a:buNone/>
              <a:defRPr/>
            </a:lvl4pPr>
            <a:lvl5pPr lvl="4" algn="l">
              <a:lnSpc>
                <a:spcPct val="115000"/>
              </a:lnSpc>
              <a:spcBef>
                <a:spcPts val="0"/>
              </a:spcBef>
              <a:spcAft>
                <a:spcPts val="0"/>
              </a:spcAft>
              <a:buSzPts val="1800"/>
              <a:buNone/>
              <a:defRPr/>
            </a:lvl5pPr>
            <a:lvl6pPr lvl="5" algn="l">
              <a:lnSpc>
                <a:spcPct val="115000"/>
              </a:lnSpc>
              <a:spcBef>
                <a:spcPts val="0"/>
              </a:spcBef>
              <a:spcAft>
                <a:spcPts val="0"/>
              </a:spcAft>
              <a:buSzPts val="1800"/>
              <a:buNone/>
              <a:defRPr/>
            </a:lvl6pPr>
            <a:lvl7pPr lvl="6" algn="l">
              <a:lnSpc>
                <a:spcPct val="115000"/>
              </a:lnSpc>
              <a:spcBef>
                <a:spcPts val="0"/>
              </a:spcBef>
              <a:spcAft>
                <a:spcPts val="0"/>
              </a:spcAft>
              <a:buSzPts val="1800"/>
              <a:buNone/>
              <a:defRPr/>
            </a:lvl7pPr>
            <a:lvl8pPr lvl="7" algn="l">
              <a:lnSpc>
                <a:spcPct val="115000"/>
              </a:lnSpc>
              <a:spcBef>
                <a:spcPts val="0"/>
              </a:spcBef>
              <a:spcAft>
                <a:spcPts val="0"/>
              </a:spcAft>
              <a:buSzPts val="1800"/>
              <a:buNone/>
              <a:defRPr/>
            </a:lvl8pPr>
            <a:lvl9pPr lvl="8" algn="l">
              <a:lnSpc>
                <a:spcPct val="115000"/>
              </a:lnSpc>
              <a:spcBef>
                <a:spcPts val="0"/>
              </a:spcBef>
              <a:spcAft>
                <a:spcPts val="0"/>
              </a:spcAft>
              <a:buSzPts val="1800"/>
              <a:buNone/>
              <a:defRPr/>
            </a:lvl9pPr>
          </a:lstStyle>
          <a:p>
            <a:endParaRPr/>
          </a:p>
        </p:txBody>
      </p:sp>
      <p:sp>
        <p:nvSpPr>
          <p:cNvPr id="48" name="Google Shape;48;p7"/>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kills -Unit">
  <p:cSld name="CUSTOM_3">
    <p:spTree>
      <p:nvGrpSpPr>
        <p:cNvPr id="1" name="Shape 49"/>
        <p:cNvGrpSpPr/>
        <p:nvPr/>
      </p:nvGrpSpPr>
      <p:grpSpPr>
        <a:xfrm>
          <a:off x="0" y="0"/>
          <a:ext cx="0" cy="0"/>
          <a:chOff x="0" y="0"/>
          <a:chExt cx="0" cy="0"/>
        </a:xfrm>
      </p:grpSpPr>
      <p:graphicFrame>
        <p:nvGraphicFramePr>
          <p:cNvPr id="50" name="Google Shape;50;p8"/>
          <p:cNvGraphicFramePr/>
          <p:nvPr/>
        </p:nvGraphicFramePr>
        <p:xfrm>
          <a:off x="0" y="4"/>
          <a:ext cx="3000000" cy="3000000"/>
        </p:xfrm>
        <a:graphic>
          <a:graphicData uri="http://schemas.openxmlformats.org/drawingml/2006/table">
            <a:tbl>
              <a:tblPr>
                <a:noFill/>
                <a:tableStyleId>{EE0DF4A6-6B9F-42DC-AB2B-0FB376A512C7}</a:tableStyleId>
              </a:tblPr>
              <a:tblGrid>
                <a:gridCol w="5287725">
                  <a:extLst>
                    <a:ext uri="{9D8B030D-6E8A-4147-A177-3AD203B41FA5}">
                      <a16:colId xmlns:a16="http://schemas.microsoft.com/office/drawing/2014/main" val="20000"/>
                    </a:ext>
                  </a:extLst>
                </a:gridCol>
                <a:gridCol w="1840275">
                  <a:extLst>
                    <a:ext uri="{9D8B030D-6E8A-4147-A177-3AD203B41FA5}">
                      <a16:colId xmlns:a16="http://schemas.microsoft.com/office/drawing/2014/main" val="20001"/>
                    </a:ext>
                  </a:extLst>
                </a:gridCol>
                <a:gridCol w="3564000">
                  <a:extLst>
                    <a:ext uri="{9D8B030D-6E8A-4147-A177-3AD203B41FA5}">
                      <a16:colId xmlns:a16="http://schemas.microsoft.com/office/drawing/2014/main" val="20002"/>
                    </a:ext>
                  </a:extLst>
                </a:gridCol>
              </a:tblGrid>
              <a:tr h="489800">
                <a:tc>
                  <a:txBody>
                    <a:bodyPr/>
                    <a:lstStyle/>
                    <a:p>
                      <a:pPr marL="0" marR="0" lvl="0" indent="0" algn="ctr" rtl="0">
                        <a:lnSpc>
                          <a:spcPct val="100000"/>
                        </a:lnSpc>
                        <a:spcBef>
                          <a:spcPts val="0"/>
                        </a:spcBef>
                        <a:spcAft>
                          <a:spcPts val="0"/>
                        </a:spcAft>
                        <a:buClr>
                          <a:srgbClr val="000000"/>
                        </a:buClr>
                        <a:buSzPts val="2300"/>
                        <a:buFont typeface="Arial"/>
                        <a:buNone/>
                      </a:pPr>
                      <a:r>
                        <a:rPr lang="en-GB" sz="2300" b="1" u="none" strike="noStrike" cap="none">
                          <a:solidFill>
                            <a:srgbClr val="000000"/>
                          </a:solidFill>
                          <a:latin typeface="Caveat"/>
                          <a:ea typeface="Caveat"/>
                          <a:cs typeface="Caveat"/>
                          <a:sym typeface="Caveat"/>
                        </a:rPr>
                        <a:t>Progression of skills and knowledge</a:t>
                      </a:r>
                      <a:endParaRPr sz="1600" b="1" u="none" strike="noStrike" cap="none"/>
                    </a:p>
                  </a:txBody>
                  <a:tcPr marL="106900" marR="106900" marT="61200" marB="61200" anchor="ctr">
                    <a:lnL w="9525" cap="flat" cmpd="sng">
                      <a:solidFill>
                        <a:srgbClr val="009BAF"/>
                      </a:solidFill>
                      <a:prstDash val="solid"/>
                      <a:round/>
                      <a:headEnd type="none" w="sm" len="sm"/>
                      <a:tailEnd type="none" w="sm" len="sm"/>
                    </a:lnL>
                    <a:lnR w="9525" cap="flat" cmpd="sng">
                      <a:solidFill>
                        <a:srgbClr val="D50C4C">
                          <a:alpha val="0"/>
                        </a:srgbClr>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tcPr>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GB" sz="2000" b="1" u="none" strike="noStrike" cap="none">
                          <a:solidFill>
                            <a:schemeClr val="lt1"/>
                          </a:solidFill>
                          <a:latin typeface="Lato"/>
                          <a:ea typeface="Lato"/>
                          <a:cs typeface="Lato"/>
                          <a:sym typeface="Lato"/>
                        </a:rPr>
                        <a:t>Unit X</a:t>
                      </a:r>
                      <a:endParaRPr sz="2000" b="1" u="none" strike="noStrike" cap="none">
                        <a:solidFill>
                          <a:srgbClr val="FFFFFF"/>
                        </a:solidFill>
                        <a:latin typeface="Lato"/>
                        <a:ea typeface="Lato"/>
                        <a:cs typeface="Lato"/>
                        <a:sym typeface="Lato"/>
                      </a:endParaRPr>
                    </a:p>
                  </a:txBody>
                  <a:tcPr marL="106900" marR="106900" marT="61200" marB="61200" anchor="ctr">
                    <a:lnL w="9525" cap="flat" cmpd="sng">
                      <a:solidFill>
                        <a:srgbClr val="D50C4C">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9BAF"/>
                    </a:solidFill>
                  </a:tcPr>
                </a:tc>
                <a:tc hMerge="1">
                  <a:txBody>
                    <a:bodyPr/>
                    <a:lstStyle/>
                    <a:p>
                      <a:endParaRPr lang="en-US"/>
                    </a:p>
                  </a:txBody>
                  <a:tcPr/>
                </a:tc>
                <a:extLst>
                  <a:ext uri="{0D108BD9-81ED-4DB2-BD59-A6C34878D82A}">
                    <a16:rowId xmlns:a16="http://schemas.microsoft.com/office/drawing/2014/main" val="10000"/>
                  </a:ext>
                </a:extLst>
              </a:tr>
            </a:tbl>
          </a:graphicData>
        </a:graphic>
      </p:graphicFrame>
      <p:sp>
        <p:nvSpPr>
          <p:cNvPr id="51" name="Google Shape;51;p8"/>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kills -Unit 1">
  <p:cSld name="CUSTOM_3_1">
    <p:spTree>
      <p:nvGrpSpPr>
        <p:cNvPr id="1" name="Shape 52"/>
        <p:cNvGrpSpPr/>
        <p:nvPr/>
      </p:nvGrpSpPr>
      <p:grpSpPr>
        <a:xfrm>
          <a:off x="0" y="0"/>
          <a:ext cx="0" cy="0"/>
          <a:chOff x="0" y="0"/>
          <a:chExt cx="0" cy="0"/>
        </a:xfrm>
      </p:grpSpPr>
      <p:graphicFrame>
        <p:nvGraphicFramePr>
          <p:cNvPr id="53" name="Google Shape;53;p9"/>
          <p:cNvGraphicFramePr/>
          <p:nvPr/>
        </p:nvGraphicFramePr>
        <p:xfrm>
          <a:off x="0" y="4"/>
          <a:ext cx="3000000" cy="3000000"/>
        </p:xfrm>
        <a:graphic>
          <a:graphicData uri="http://schemas.openxmlformats.org/drawingml/2006/table">
            <a:tbl>
              <a:tblPr>
                <a:noFill/>
                <a:tableStyleId>{EE0DF4A6-6B9F-42DC-AB2B-0FB376A512C7}</a:tableStyleId>
              </a:tblPr>
              <a:tblGrid>
                <a:gridCol w="5287725">
                  <a:extLst>
                    <a:ext uri="{9D8B030D-6E8A-4147-A177-3AD203B41FA5}">
                      <a16:colId xmlns:a16="http://schemas.microsoft.com/office/drawing/2014/main" val="20000"/>
                    </a:ext>
                  </a:extLst>
                </a:gridCol>
                <a:gridCol w="1840275">
                  <a:extLst>
                    <a:ext uri="{9D8B030D-6E8A-4147-A177-3AD203B41FA5}">
                      <a16:colId xmlns:a16="http://schemas.microsoft.com/office/drawing/2014/main" val="20001"/>
                    </a:ext>
                  </a:extLst>
                </a:gridCol>
                <a:gridCol w="3564000">
                  <a:extLst>
                    <a:ext uri="{9D8B030D-6E8A-4147-A177-3AD203B41FA5}">
                      <a16:colId xmlns:a16="http://schemas.microsoft.com/office/drawing/2014/main" val="20002"/>
                    </a:ext>
                  </a:extLst>
                </a:gridCol>
              </a:tblGrid>
              <a:tr h="489800">
                <a:tc>
                  <a:txBody>
                    <a:bodyPr/>
                    <a:lstStyle/>
                    <a:p>
                      <a:pPr marL="0" marR="0" lvl="0" indent="0" algn="ctr" rtl="0">
                        <a:lnSpc>
                          <a:spcPct val="100000"/>
                        </a:lnSpc>
                        <a:spcBef>
                          <a:spcPts val="0"/>
                        </a:spcBef>
                        <a:spcAft>
                          <a:spcPts val="0"/>
                        </a:spcAft>
                        <a:buClr>
                          <a:srgbClr val="000000"/>
                        </a:buClr>
                        <a:buSzPts val="2300"/>
                        <a:buFont typeface="Arial"/>
                        <a:buNone/>
                      </a:pPr>
                      <a:r>
                        <a:rPr lang="en-GB" sz="2300" b="1" u="none" strike="noStrike" cap="none">
                          <a:solidFill>
                            <a:srgbClr val="000000"/>
                          </a:solidFill>
                          <a:latin typeface="Caveat"/>
                          <a:ea typeface="Caveat"/>
                          <a:cs typeface="Caveat"/>
                          <a:sym typeface="Caveat"/>
                        </a:rPr>
                        <a:t>Progression of skills</a:t>
                      </a:r>
                      <a:endParaRPr sz="1600" b="1" u="none" strike="noStrike" cap="none"/>
                    </a:p>
                  </a:txBody>
                  <a:tcPr marL="106900" marR="106900" marT="61200" marB="61200" anchor="ctr">
                    <a:lnL w="9525" cap="flat" cmpd="sng">
                      <a:solidFill>
                        <a:srgbClr val="009BAF"/>
                      </a:solidFill>
                      <a:prstDash val="solid"/>
                      <a:round/>
                      <a:headEnd type="none" w="sm" len="sm"/>
                      <a:tailEnd type="none" w="sm" len="sm"/>
                    </a:lnL>
                    <a:lnR w="9525" cap="flat" cmpd="sng">
                      <a:solidFill>
                        <a:srgbClr val="D50C4C">
                          <a:alpha val="0"/>
                        </a:srgbClr>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tcPr>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GB" sz="2000" b="1" u="none" strike="noStrike" cap="none">
                          <a:solidFill>
                            <a:schemeClr val="lt1"/>
                          </a:solidFill>
                          <a:latin typeface="Lato"/>
                          <a:ea typeface="Lato"/>
                          <a:cs typeface="Lato"/>
                          <a:sym typeface="Lato"/>
                        </a:rPr>
                        <a:t>Unit X</a:t>
                      </a:r>
                      <a:endParaRPr sz="2000" b="1" u="none" strike="noStrike" cap="none">
                        <a:solidFill>
                          <a:srgbClr val="FFFFFF"/>
                        </a:solidFill>
                        <a:latin typeface="Lato"/>
                        <a:ea typeface="Lato"/>
                        <a:cs typeface="Lato"/>
                        <a:sym typeface="Lato"/>
                      </a:endParaRPr>
                    </a:p>
                  </a:txBody>
                  <a:tcPr marL="106900" marR="106900" marT="61200" marB="61200" anchor="ctr">
                    <a:lnL w="9525" cap="flat" cmpd="sng">
                      <a:solidFill>
                        <a:srgbClr val="D50C4C">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9BAF"/>
                    </a:solidFill>
                  </a:tcPr>
                </a:tc>
                <a:tc hMerge="1">
                  <a:txBody>
                    <a:bodyPr/>
                    <a:lstStyle/>
                    <a:p>
                      <a:endParaRPr lang="en-US"/>
                    </a:p>
                  </a:txBody>
                  <a:tcPr/>
                </a:tc>
                <a:extLst>
                  <a:ext uri="{0D108BD9-81ED-4DB2-BD59-A6C34878D82A}">
                    <a16:rowId xmlns:a16="http://schemas.microsoft.com/office/drawing/2014/main" val="10000"/>
                  </a:ext>
                </a:extLst>
              </a:tr>
            </a:tbl>
          </a:graphicData>
        </a:graphic>
      </p:graphicFrame>
      <p:sp>
        <p:nvSpPr>
          <p:cNvPr id="54" name="Google Shape;54;p9"/>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kills -Unit 1 1">
  <p:cSld name="CUSTOM_3_1_1">
    <p:spTree>
      <p:nvGrpSpPr>
        <p:cNvPr id="1" name="Shape 55"/>
        <p:cNvGrpSpPr/>
        <p:nvPr/>
      </p:nvGrpSpPr>
      <p:grpSpPr>
        <a:xfrm>
          <a:off x="0" y="0"/>
          <a:ext cx="0" cy="0"/>
          <a:chOff x="0" y="0"/>
          <a:chExt cx="0" cy="0"/>
        </a:xfrm>
      </p:grpSpPr>
      <p:graphicFrame>
        <p:nvGraphicFramePr>
          <p:cNvPr id="56" name="Google Shape;56;p10"/>
          <p:cNvGraphicFramePr/>
          <p:nvPr/>
        </p:nvGraphicFramePr>
        <p:xfrm>
          <a:off x="0" y="4"/>
          <a:ext cx="3000000" cy="3000000"/>
        </p:xfrm>
        <a:graphic>
          <a:graphicData uri="http://schemas.openxmlformats.org/drawingml/2006/table">
            <a:tbl>
              <a:tblPr>
                <a:noFill/>
                <a:tableStyleId>{EE0DF4A6-6B9F-42DC-AB2B-0FB376A512C7}</a:tableStyleId>
              </a:tblPr>
              <a:tblGrid>
                <a:gridCol w="5287725">
                  <a:extLst>
                    <a:ext uri="{9D8B030D-6E8A-4147-A177-3AD203B41FA5}">
                      <a16:colId xmlns:a16="http://schemas.microsoft.com/office/drawing/2014/main" val="20000"/>
                    </a:ext>
                  </a:extLst>
                </a:gridCol>
                <a:gridCol w="1840275">
                  <a:extLst>
                    <a:ext uri="{9D8B030D-6E8A-4147-A177-3AD203B41FA5}">
                      <a16:colId xmlns:a16="http://schemas.microsoft.com/office/drawing/2014/main" val="20001"/>
                    </a:ext>
                  </a:extLst>
                </a:gridCol>
                <a:gridCol w="3564000">
                  <a:extLst>
                    <a:ext uri="{9D8B030D-6E8A-4147-A177-3AD203B41FA5}">
                      <a16:colId xmlns:a16="http://schemas.microsoft.com/office/drawing/2014/main" val="20002"/>
                    </a:ext>
                  </a:extLst>
                </a:gridCol>
              </a:tblGrid>
              <a:tr h="489800">
                <a:tc>
                  <a:txBody>
                    <a:bodyPr/>
                    <a:lstStyle/>
                    <a:p>
                      <a:pPr marL="0" marR="0" lvl="0" indent="0" algn="ctr" rtl="0">
                        <a:lnSpc>
                          <a:spcPct val="100000"/>
                        </a:lnSpc>
                        <a:spcBef>
                          <a:spcPts val="0"/>
                        </a:spcBef>
                        <a:spcAft>
                          <a:spcPts val="0"/>
                        </a:spcAft>
                        <a:buClr>
                          <a:srgbClr val="000000"/>
                        </a:buClr>
                        <a:buSzPts val="2300"/>
                        <a:buFont typeface="Arial"/>
                        <a:buNone/>
                      </a:pPr>
                      <a:r>
                        <a:rPr lang="en-GB" sz="2300" b="1" u="none" strike="noStrike" cap="none">
                          <a:solidFill>
                            <a:srgbClr val="000000"/>
                          </a:solidFill>
                          <a:latin typeface="Caveat"/>
                          <a:ea typeface="Caveat"/>
                          <a:cs typeface="Caveat"/>
                          <a:sym typeface="Caveat"/>
                        </a:rPr>
                        <a:t>Progression of </a:t>
                      </a:r>
                      <a:r>
                        <a:rPr lang="en-GB" sz="2300" b="1" u="none" strike="noStrike" cap="none">
                          <a:latin typeface="Caveat"/>
                          <a:ea typeface="Caveat"/>
                          <a:cs typeface="Caveat"/>
                          <a:sym typeface="Caveat"/>
                        </a:rPr>
                        <a:t>knowledge</a:t>
                      </a:r>
                      <a:endParaRPr sz="1600" b="1" u="none" strike="noStrike" cap="none"/>
                    </a:p>
                  </a:txBody>
                  <a:tcPr marL="106900" marR="106900" marT="61200" marB="61200" anchor="ctr">
                    <a:lnL w="9525" cap="flat" cmpd="sng">
                      <a:solidFill>
                        <a:srgbClr val="009BAF"/>
                      </a:solidFill>
                      <a:prstDash val="solid"/>
                      <a:round/>
                      <a:headEnd type="none" w="sm" len="sm"/>
                      <a:tailEnd type="none" w="sm" len="sm"/>
                    </a:lnL>
                    <a:lnR w="9525" cap="flat" cmpd="sng">
                      <a:solidFill>
                        <a:srgbClr val="D50C4C">
                          <a:alpha val="0"/>
                        </a:srgbClr>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tcPr>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GB" sz="2000" b="1" u="none" strike="noStrike" cap="none">
                          <a:solidFill>
                            <a:schemeClr val="lt1"/>
                          </a:solidFill>
                          <a:latin typeface="Lato"/>
                          <a:ea typeface="Lato"/>
                          <a:cs typeface="Lato"/>
                          <a:sym typeface="Lato"/>
                        </a:rPr>
                        <a:t>Unit X</a:t>
                      </a:r>
                      <a:endParaRPr sz="2000" b="1" u="none" strike="noStrike" cap="none">
                        <a:solidFill>
                          <a:srgbClr val="FFFFFF"/>
                        </a:solidFill>
                        <a:latin typeface="Lato"/>
                        <a:ea typeface="Lato"/>
                        <a:cs typeface="Lato"/>
                        <a:sym typeface="Lato"/>
                      </a:endParaRPr>
                    </a:p>
                  </a:txBody>
                  <a:tcPr marL="106900" marR="106900" marT="61200" marB="61200" anchor="ctr">
                    <a:lnL w="9525" cap="flat" cmpd="sng">
                      <a:solidFill>
                        <a:srgbClr val="D50C4C">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9BAF"/>
                    </a:solidFill>
                  </a:tcPr>
                </a:tc>
                <a:tc hMerge="1">
                  <a:txBody>
                    <a:bodyPr/>
                    <a:lstStyle/>
                    <a:p>
                      <a:endParaRPr lang="en-US"/>
                    </a:p>
                  </a:txBody>
                  <a:tcPr/>
                </a:tc>
                <a:extLst>
                  <a:ext uri="{0D108BD9-81ED-4DB2-BD59-A6C34878D82A}">
                    <a16:rowId xmlns:a16="http://schemas.microsoft.com/office/drawing/2014/main" val="10000"/>
                  </a:ext>
                </a:extLst>
              </a:tr>
            </a:tbl>
          </a:graphicData>
        </a:graphic>
      </p:graphicFrame>
      <p:sp>
        <p:nvSpPr>
          <p:cNvPr id="57" name="Google Shape;57;p10"/>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kills -Unit 1 1 1">
  <p:cSld name="CUSTOM_3_1_1_1">
    <p:spTree>
      <p:nvGrpSpPr>
        <p:cNvPr id="1" name="Shape 58"/>
        <p:cNvGrpSpPr/>
        <p:nvPr/>
      </p:nvGrpSpPr>
      <p:grpSpPr>
        <a:xfrm>
          <a:off x="0" y="0"/>
          <a:ext cx="0" cy="0"/>
          <a:chOff x="0" y="0"/>
          <a:chExt cx="0" cy="0"/>
        </a:xfrm>
      </p:grpSpPr>
      <p:graphicFrame>
        <p:nvGraphicFramePr>
          <p:cNvPr id="59" name="Google Shape;59;p11"/>
          <p:cNvGraphicFramePr/>
          <p:nvPr/>
        </p:nvGraphicFramePr>
        <p:xfrm>
          <a:off x="0" y="4"/>
          <a:ext cx="3000000" cy="3000000"/>
        </p:xfrm>
        <a:graphic>
          <a:graphicData uri="http://schemas.openxmlformats.org/drawingml/2006/table">
            <a:tbl>
              <a:tblPr>
                <a:noFill/>
                <a:tableStyleId>{EE0DF4A6-6B9F-42DC-AB2B-0FB376A512C7}</a:tableStyleId>
              </a:tblPr>
              <a:tblGrid>
                <a:gridCol w="5287725">
                  <a:extLst>
                    <a:ext uri="{9D8B030D-6E8A-4147-A177-3AD203B41FA5}">
                      <a16:colId xmlns:a16="http://schemas.microsoft.com/office/drawing/2014/main" val="20000"/>
                    </a:ext>
                  </a:extLst>
                </a:gridCol>
                <a:gridCol w="1840275">
                  <a:extLst>
                    <a:ext uri="{9D8B030D-6E8A-4147-A177-3AD203B41FA5}">
                      <a16:colId xmlns:a16="http://schemas.microsoft.com/office/drawing/2014/main" val="20001"/>
                    </a:ext>
                  </a:extLst>
                </a:gridCol>
                <a:gridCol w="3564000">
                  <a:extLst>
                    <a:ext uri="{9D8B030D-6E8A-4147-A177-3AD203B41FA5}">
                      <a16:colId xmlns:a16="http://schemas.microsoft.com/office/drawing/2014/main" val="20002"/>
                    </a:ext>
                  </a:extLst>
                </a:gridCol>
              </a:tblGrid>
              <a:tr h="489800">
                <a:tc>
                  <a:txBody>
                    <a:bodyPr/>
                    <a:lstStyle/>
                    <a:p>
                      <a:pPr marL="0" marR="0" lvl="0" indent="0" algn="ctr" rtl="0">
                        <a:lnSpc>
                          <a:spcPct val="100000"/>
                        </a:lnSpc>
                        <a:spcBef>
                          <a:spcPts val="0"/>
                        </a:spcBef>
                        <a:spcAft>
                          <a:spcPts val="0"/>
                        </a:spcAft>
                        <a:buClr>
                          <a:srgbClr val="000000"/>
                        </a:buClr>
                        <a:buSzPts val="2300"/>
                        <a:buFont typeface="Arial"/>
                        <a:buNone/>
                      </a:pPr>
                      <a:r>
                        <a:rPr lang="en-GB" sz="2300" b="1" u="none" strike="noStrike" cap="none">
                          <a:solidFill>
                            <a:srgbClr val="000000"/>
                          </a:solidFill>
                          <a:latin typeface="Caveat"/>
                          <a:ea typeface="Caveat"/>
                          <a:cs typeface="Caveat"/>
                          <a:sym typeface="Caveat"/>
                        </a:rPr>
                        <a:t>Progression of </a:t>
                      </a:r>
                      <a:r>
                        <a:rPr lang="en-GB" sz="2300" b="1" u="none" strike="noStrike" cap="none">
                          <a:latin typeface="Caveat"/>
                          <a:ea typeface="Caveat"/>
                          <a:cs typeface="Caveat"/>
                          <a:sym typeface="Caveat"/>
                        </a:rPr>
                        <a:t>vocabulary</a:t>
                      </a:r>
                      <a:endParaRPr sz="1600" b="1" u="none" strike="noStrike" cap="none"/>
                    </a:p>
                  </a:txBody>
                  <a:tcPr marL="106900" marR="106900" marT="61200" marB="61200" anchor="ctr">
                    <a:lnL w="9525" cap="flat" cmpd="sng">
                      <a:solidFill>
                        <a:srgbClr val="009BAF"/>
                      </a:solidFill>
                      <a:prstDash val="solid"/>
                      <a:round/>
                      <a:headEnd type="none" w="sm" len="sm"/>
                      <a:tailEnd type="none" w="sm" len="sm"/>
                    </a:lnL>
                    <a:lnR w="9525" cap="flat" cmpd="sng">
                      <a:solidFill>
                        <a:srgbClr val="D50C4C">
                          <a:alpha val="0"/>
                        </a:srgbClr>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tcPr>
                </a:tc>
                <a:tc gridSpan="2">
                  <a:txBody>
                    <a:bodyPr/>
                    <a:lstStyle/>
                    <a:p>
                      <a:pPr marL="0" marR="0" lvl="0" indent="0" algn="ctr" rtl="0">
                        <a:lnSpc>
                          <a:spcPct val="100000"/>
                        </a:lnSpc>
                        <a:spcBef>
                          <a:spcPts val="0"/>
                        </a:spcBef>
                        <a:spcAft>
                          <a:spcPts val="0"/>
                        </a:spcAft>
                        <a:buClr>
                          <a:srgbClr val="000000"/>
                        </a:buClr>
                        <a:buSzPts val="2000"/>
                        <a:buFont typeface="Arial"/>
                        <a:buNone/>
                      </a:pPr>
                      <a:r>
                        <a:rPr lang="en-GB" sz="2000" b="1" u="none" strike="noStrike" cap="none">
                          <a:solidFill>
                            <a:schemeClr val="lt1"/>
                          </a:solidFill>
                          <a:latin typeface="Lato"/>
                          <a:ea typeface="Lato"/>
                          <a:cs typeface="Lato"/>
                          <a:sym typeface="Lato"/>
                        </a:rPr>
                        <a:t>Unit X</a:t>
                      </a:r>
                      <a:endParaRPr sz="2000" b="1" u="none" strike="noStrike" cap="none">
                        <a:solidFill>
                          <a:srgbClr val="FFFFFF"/>
                        </a:solidFill>
                        <a:latin typeface="Lato"/>
                        <a:ea typeface="Lato"/>
                        <a:cs typeface="Lato"/>
                        <a:sym typeface="Lato"/>
                      </a:endParaRPr>
                    </a:p>
                  </a:txBody>
                  <a:tcPr marL="106900" marR="106900" marT="61200" marB="61200" anchor="ctr">
                    <a:lnL w="9525" cap="flat" cmpd="sng">
                      <a:solidFill>
                        <a:srgbClr val="D50C4C">
                          <a:alpha val="0"/>
                        </a:srgbClr>
                      </a:solidFill>
                      <a:prstDash val="solid"/>
                      <a:round/>
                      <a:headEnd type="none" w="sm" len="sm"/>
                      <a:tailEnd type="none" w="sm" len="sm"/>
                    </a:lnL>
                    <a:lnR w="9525" cap="flat" cmpd="sng">
                      <a:solidFill>
                        <a:srgbClr val="009BAF"/>
                      </a:solidFill>
                      <a:prstDash val="solid"/>
                      <a:round/>
                      <a:headEnd type="none" w="sm" len="sm"/>
                      <a:tailEnd type="none" w="sm" len="sm"/>
                    </a:lnR>
                    <a:lnT w="9525" cap="flat" cmpd="sng">
                      <a:solidFill>
                        <a:srgbClr val="009BAF"/>
                      </a:solidFill>
                      <a:prstDash val="solid"/>
                      <a:round/>
                      <a:headEnd type="none" w="sm" len="sm"/>
                      <a:tailEnd type="none" w="sm" len="sm"/>
                    </a:lnT>
                    <a:lnB w="9525" cap="flat" cmpd="sng">
                      <a:solidFill>
                        <a:srgbClr val="009BAF"/>
                      </a:solidFill>
                      <a:prstDash val="solid"/>
                      <a:round/>
                      <a:headEnd type="none" w="sm" len="sm"/>
                      <a:tailEnd type="none" w="sm" len="sm"/>
                    </a:lnB>
                    <a:solidFill>
                      <a:srgbClr val="009BAF"/>
                    </a:solidFill>
                  </a:tcPr>
                </a:tc>
                <a:tc hMerge="1">
                  <a:txBody>
                    <a:bodyPr/>
                    <a:lstStyle/>
                    <a:p>
                      <a:endParaRPr lang="en-US"/>
                    </a:p>
                  </a:txBody>
                  <a:tcPr/>
                </a:tc>
                <a:extLst>
                  <a:ext uri="{0D108BD9-81ED-4DB2-BD59-A6C34878D82A}">
                    <a16:rowId xmlns:a16="http://schemas.microsoft.com/office/drawing/2014/main" val="10000"/>
                  </a:ext>
                </a:extLst>
              </a:tr>
            </a:tbl>
          </a:graphicData>
        </a:graphic>
      </p:graphicFrame>
      <p:sp>
        <p:nvSpPr>
          <p:cNvPr id="60" name="Google Shape;60;p11"/>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1"/>
        <p:cNvGrpSpPr/>
        <p:nvPr/>
      </p:nvGrpSpPr>
      <p:grpSpPr>
        <a:xfrm>
          <a:off x="0" y="0"/>
          <a:ext cx="0" cy="0"/>
          <a:chOff x="0" y="0"/>
          <a:chExt cx="0" cy="0"/>
        </a:xfrm>
      </p:grpSpPr>
      <p:sp>
        <p:nvSpPr>
          <p:cNvPr id="62" name="Google Shape;62;p12"/>
          <p:cNvSpPr txBox="1">
            <a:spLocks noGrp="1"/>
          </p:cNvSpPr>
          <p:nvPr>
            <p:ph type="title"/>
          </p:nvPr>
        </p:nvSpPr>
        <p:spPr>
          <a:xfrm>
            <a:off x="364468" y="3161354"/>
            <a:ext cx="9963000" cy="1237200"/>
          </a:xfrm>
          <a:prstGeom prst="rect">
            <a:avLst/>
          </a:prstGeom>
          <a:noFill/>
          <a:ln>
            <a:noFill/>
          </a:ln>
        </p:spPr>
        <p:txBody>
          <a:bodyPr spcFirstLastPara="1" wrap="square" lIns="116050" tIns="116050" rIns="116050" bIns="116050" anchor="ctr" anchorCtr="0">
            <a:normAutofit/>
          </a:bodyPr>
          <a:lstStyle>
            <a:lvl1pPr lvl="0" algn="ctr">
              <a:lnSpc>
                <a:spcPct val="100000"/>
              </a:lnSpc>
              <a:spcBef>
                <a:spcPts val="0"/>
              </a:spcBef>
              <a:spcAft>
                <a:spcPts val="0"/>
              </a:spcAft>
              <a:buSzPts val="4600"/>
              <a:buNone/>
              <a:defRPr sz="4600"/>
            </a:lvl1pPr>
            <a:lvl2pPr lvl="1" algn="ctr">
              <a:lnSpc>
                <a:spcPct val="100000"/>
              </a:lnSpc>
              <a:spcBef>
                <a:spcPts val="0"/>
              </a:spcBef>
              <a:spcAft>
                <a:spcPts val="0"/>
              </a:spcAft>
              <a:buSzPts val="4600"/>
              <a:buNone/>
              <a:defRPr sz="4600"/>
            </a:lvl2pPr>
            <a:lvl3pPr lvl="2" algn="ctr">
              <a:lnSpc>
                <a:spcPct val="100000"/>
              </a:lnSpc>
              <a:spcBef>
                <a:spcPts val="0"/>
              </a:spcBef>
              <a:spcAft>
                <a:spcPts val="0"/>
              </a:spcAft>
              <a:buSzPts val="4600"/>
              <a:buNone/>
              <a:defRPr sz="4600"/>
            </a:lvl3pPr>
            <a:lvl4pPr lvl="3" algn="ctr">
              <a:lnSpc>
                <a:spcPct val="100000"/>
              </a:lnSpc>
              <a:spcBef>
                <a:spcPts val="0"/>
              </a:spcBef>
              <a:spcAft>
                <a:spcPts val="0"/>
              </a:spcAft>
              <a:buSzPts val="4600"/>
              <a:buNone/>
              <a:defRPr sz="4600"/>
            </a:lvl4pPr>
            <a:lvl5pPr lvl="4" algn="ctr">
              <a:lnSpc>
                <a:spcPct val="100000"/>
              </a:lnSpc>
              <a:spcBef>
                <a:spcPts val="0"/>
              </a:spcBef>
              <a:spcAft>
                <a:spcPts val="0"/>
              </a:spcAft>
              <a:buSzPts val="4600"/>
              <a:buNone/>
              <a:defRPr sz="4600"/>
            </a:lvl5pPr>
            <a:lvl6pPr lvl="5" algn="ctr">
              <a:lnSpc>
                <a:spcPct val="100000"/>
              </a:lnSpc>
              <a:spcBef>
                <a:spcPts val="0"/>
              </a:spcBef>
              <a:spcAft>
                <a:spcPts val="0"/>
              </a:spcAft>
              <a:buSzPts val="4600"/>
              <a:buNone/>
              <a:defRPr sz="4600"/>
            </a:lvl6pPr>
            <a:lvl7pPr lvl="6" algn="ctr">
              <a:lnSpc>
                <a:spcPct val="100000"/>
              </a:lnSpc>
              <a:spcBef>
                <a:spcPts val="0"/>
              </a:spcBef>
              <a:spcAft>
                <a:spcPts val="0"/>
              </a:spcAft>
              <a:buSzPts val="4600"/>
              <a:buNone/>
              <a:defRPr sz="4600"/>
            </a:lvl7pPr>
            <a:lvl8pPr lvl="7" algn="ctr">
              <a:lnSpc>
                <a:spcPct val="100000"/>
              </a:lnSpc>
              <a:spcBef>
                <a:spcPts val="0"/>
              </a:spcBef>
              <a:spcAft>
                <a:spcPts val="0"/>
              </a:spcAft>
              <a:buSzPts val="4600"/>
              <a:buNone/>
              <a:defRPr sz="4600"/>
            </a:lvl8pPr>
            <a:lvl9pPr lvl="8" algn="ctr">
              <a:lnSpc>
                <a:spcPct val="100000"/>
              </a:lnSpc>
              <a:spcBef>
                <a:spcPts val="0"/>
              </a:spcBef>
              <a:spcAft>
                <a:spcPts val="0"/>
              </a:spcAft>
              <a:buSzPts val="4600"/>
              <a:buNone/>
              <a:defRPr sz="4600"/>
            </a:lvl9pPr>
          </a:lstStyle>
          <a:p>
            <a:endParaRPr/>
          </a:p>
        </p:txBody>
      </p:sp>
      <p:sp>
        <p:nvSpPr>
          <p:cNvPr id="63" name="Google Shape;63;p12"/>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4"/>
        <p:cNvGrpSpPr/>
        <p:nvPr/>
      </p:nvGrpSpPr>
      <p:grpSpPr>
        <a:xfrm>
          <a:off x="0" y="0"/>
          <a:ext cx="0" cy="0"/>
          <a:chOff x="0" y="0"/>
          <a:chExt cx="0" cy="0"/>
        </a:xfrm>
      </p:grpSpPr>
      <p:sp>
        <p:nvSpPr>
          <p:cNvPr id="65" name="Google Shape;65;p13"/>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lgn="l">
              <a:lnSpc>
                <a:spcPct val="100000"/>
              </a:lnSpc>
              <a:spcBef>
                <a:spcPts val="0"/>
              </a:spcBef>
              <a:spcAft>
                <a:spcPts val="0"/>
              </a:spcAft>
              <a:buSzPts val="3600"/>
              <a:buNone/>
              <a:defRPr/>
            </a:lvl1pPr>
            <a:lvl2pPr lvl="1" algn="l">
              <a:lnSpc>
                <a:spcPct val="100000"/>
              </a:lnSpc>
              <a:spcBef>
                <a:spcPts val="0"/>
              </a:spcBef>
              <a:spcAft>
                <a:spcPts val="0"/>
              </a:spcAft>
              <a:buSzPts val="3600"/>
              <a:buNone/>
              <a:defRPr/>
            </a:lvl2pPr>
            <a:lvl3pPr lvl="2" algn="l">
              <a:lnSpc>
                <a:spcPct val="100000"/>
              </a:lnSpc>
              <a:spcBef>
                <a:spcPts val="0"/>
              </a:spcBef>
              <a:spcAft>
                <a:spcPts val="0"/>
              </a:spcAft>
              <a:buSzPts val="3600"/>
              <a:buNone/>
              <a:defRPr/>
            </a:lvl3pPr>
            <a:lvl4pPr lvl="3" algn="l">
              <a:lnSpc>
                <a:spcPct val="100000"/>
              </a:lnSpc>
              <a:spcBef>
                <a:spcPts val="0"/>
              </a:spcBef>
              <a:spcAft>
                <a:spcPts val="0"/>
              </a:spcAft>
              <a:buSzPts val="3600"/>
              <a:buNone/>
              <a:defRPr/>
            </a:lvl4pPr>
            <a:lvl5pPr lvl="4" algn="l">
              <a:lnSpc>
                <a:spcPct val="100000"/>
              </a:lnSpc>
              <a:spcBef>
                <a:spcPts val="0"/>
              </a:spcBef>
              <a:spcAft>
                <a:spcPts val="0"/>
              </a:spcAft>
              <a:buSzPts val="3600"/>
              <a:buNone/>
              <a:defRPr/>
            </a:lvl5pPr>
            <a:lvl6pPr lvl="5" algn="l">
              <a:lnSpc>
                <a:spcPct val="100000"/>
              </a:lnSpc>
              <a:spcBef>
                <a:spcPts val="0"/>
              </a:spcBef>
              <a:spcAft>
                <a:spcPts val="0"/>
              </a:spcAft>
              <a:buSzPts val="3600"/>
              <a:buNone/>
              <a:defRPr/>
            </a:lvl6pPr>
            <a:lvl7pPr lvl="6" algn="l">
              <a:lnSpc>
                <a:spcPct val="100000"/>
              </a:lnSpc>
              <a:spcBef>
                <a:spcPts val="0"/>
              </a:spcBef>
              <a:spcAft>
                <a:spcPts val="0"/>
              </a:spcAft>
              <a:buSzPts val="3600"/>
              <a:buNone/>
              <a:defRPr/>
            </a:lvl7pPr>
            <a:lvl8pPr lvl="7" algn="l">
              <a:lnSpc>
                <a:spcPct val="100000"/>
              </a:lnSpc>
              <a:spcBef>
                <a:spcPts val="0"/>
              </a:spcBef>
              <a:spcAft>
                <a:spcPts val="0"/>
              </a:spcAft>
              <a:buSzPts val="3600"/>
              <a:buNone/>
              <a:defRPr/>
            </a:lvl8pPr>
            <a:lvl9pPr lvl="8" algn="l">
              <a:lnSpc>
                <a:spcPct val="100000"/>
              </a:lnSpc>
              <a:spcBef>
                <a:spcPts val="0"/>
              </a:spcBef>
              <a:spcAft>
                <a:spcPts val="0"/>
              </a:spcAft>
              <a:buSzPts val="3600"/>
              <a:buNone/>
              <a:defRPr/>
            </a:lvl9pPr>
          </a:lstStyle>
          <a:p>
            <a:endParaRPr/>
          </a:p>
        </p:txBody>
      </p:sp>
      <p:sp>
        <p:nvSpPr>
          <p:cNvPr id="66" name="Google Shape;66;p13"/>
          <p:cNvSpPr txBox="1">
            <a:spLocks noGrp="1"/>
          </p:cNvSpPr>
          <p:nvPr>
            <p:ph type="body" idx="1"/>
          </p:nvPr>
        </p:nvSpPr>
        <p:spPr>
          <a:xfrm>
            <a:off x="364468" y="1693927"/>
            <a:ext cx="4677000" cy="5021400"/>
          </a:xfrm>
          <a:prstGeom prst="rect">
            <a:avLst/>
          </a:prstGeom>
          <a:noFill/>
          <a:ln>
            <a:noFill/>
          </a:ln>
        </p:spPr>
        <p:txBody>
          <a:bodyPr spcFirstLastPara="1" wrap="square" lIns="116050" tIns="116050" rIns="116050" bIns="116050" anchor="t" anchorCtr="0">
            <a:normAutofit/>
          </a:bodyPr>
          <a:lstStyle>
            <a:lvl1pPr marL="457200" lvl="0" indent="-342900" algn="l">
              <a:lnSpc>
                <a:spcPct val="115000"/>
              </a:lnSpc>
              <a:spcBef>
                <a:spcPts val="0"/>
              </a:spcBef>
              <a:spcAft>
                <a:spcPts val="0"/>
              </a:spcAft>
              <a:buSzPts val="1800"/>
              <a:buChar char="●"/>
              <a:defRPr sz="1800"/>
            </a:lvl1pPr>
            <a:lvl2pPr marL="914400" lvl="1" indent="-323850" algn="l">
              <a:lnSpc>
                <a:spcPct val="115000"/>
              </a:lnSpc>
              <a:spcBef>
                <a:spcPts val="0"/>
              </a:spcBef>
              <a:spcAft>
                <a:spcPts val="0"/>
              </a:spcAft>
              <a:buSzPts val="1500"/>
              <a:buChar char="○"/>
              <a:defRPr sz="1500"/>
            </a:lvl2pPr>
            <a:lvl3pPr marL="1371600" lvl="2" indent="-323850" algn="l">
              <a:lnSpc>
                <a:spcPct val="115000"/>
              </a:lnSpc>
              <a:spcBef>
                <a:spcPts val="0"/>
              </a:spcBef>
              <a:spcAft>
                <a:spcPts val="0"/>
              </a:spcAft>
              <a:buSzPts val="1500"/>
              <a:buChar char="■"/>
              <a:defRPr sz="1500"/>
            </a:lvl3pPr>
            <a:lvl4pPr marL="1828800" lvl="3" indent="-323850" algn="l">
              <a:lnSpc>
                <a:spcPct val="115000"/>
              </a:lnSpc>
              <a:spcBef>
                <a:spcPts val="0"/>
              </a:spcBef>
              <a:spcAft>
                <a:spcPts val="0"/>
              </a:spcAft>
              <a:buSzPts val="1500"/>
              <a:buChar char="●"/>
              <a:defRPr sz="1500"/>
            </a:lvl4pPr>
            <a:lvl5pPr marL="2286000" lvl="4" indent="-323850" algn="l">
              <a:lnSpc>
                <a:spcPct val="115000"/>
              </a:lnSpc>
              <a:spcBef>
                <a:spcPts val="0"/>
              </a:spcBef>
              <a:spcAft>
                <a:spcPts val="0"/>
              </a:spcAft>
              <a:buSzPts val="1500"/>
              <a:buChar char="○"/>
              <a:defRPr sz="1500"/>
            </a:lvl5pPr>
            <a:lvl6pPr marL="2743200" lvl="5" indent="-323850" algn="l">
              <a:lnSpc>
                <a:spcPct val="115000"/>
              </a:lnSpc>
              <a:spcBef>
                <a:spcPts val="0"/>
              </a:spcBef>
              <a:spcAft>
                <a:spcPts val="0"/>
              </a:spcAft>
              <a:buSzPts val="1500"/>
              <a:buChar char="■"/>
              <a:defRPr sz="1500"/>
            </a:lvl6pPr>
            <a:lvl7pPr marL="3200400" lvl="6" indent="-323850" algn="l">
              <a:lnSpc>
                <a:spcPct val="115000"/>
              </a:lnSpc>
              <a:spcBef>
                <a:spcPts val="0"/>
              </a:spcBef>
              <a:spcAft>
                <a:spcPts val="0"/>
              </a:spcAft>
              <a:buSzPts val="1500"/>
              <a:buChar char="●"/>
              <a:defRPr sz="1500"/>
            </a:lvl7pPr>
            <a:lvl8pPr marL="3657600" lvl="7" indent="-323850" algn="l">
              <a:lnSpc>
                <a:spcPct val="115000"/>
              </a:lnSpc>
              <a:spcBef>
                <a:spcPts val="0"/>
              </a:spcBef>
              <a:spcAft>
                <a:spcPts val="0"/>
              </a:spcAft>
              <a:buSzPts val="1500"/>
              <a:buChar char="○"/>
              <a:defRPr sz="1500"/>
            </a:lvl8pPr>
            <a:lvl9pPr marL="4114800" lvl="8" indent="-323850" algn="l">
              <a:lnSpc>
                <a:spcPct val="115000"/>
              </a:lnSpc>
              <a:spcBef>
                <a:spcPts val="0"/>
              </a:spcBef>
              <a:spcAft>
                <a:spcPts val="0"/>
              </a:spcAft>
              <a:buSzPts val="1500"/>
              <a:buChar char="■"/>
              <a:defRPr sz="1500"/>
            </a:lvl9pPr>
          </a:lstStyle>
          <a:p>
            <a:endParaRPr/>
          </a:p>
        </p:txBody>
      </p:sp>
      <p:sp>
        <p:nvSpPr>
          <p:cNvPr id="67" name="Google Shape;67;p13"/>
          <p:cNvSpPr txBox="1">
            <a:spLocks noGrp="1"/>
          </p:cNvSpPr>
          <p:nvPr>
            <p:ph type="body" idx="2"/>
          </p:nvPr>
        </p:nvSpPr>
        <p:spPr>
          <a:xfrm>
            <a:off x="5650483" y="1693927"/>
            <a:ext cx="4677000" cy="5021400"/>
          </a:xfrm>
          <a:prstGeom prst="rect">
            <a:avLst/>
          </a:prstGeom>
          <a:noFill/>
          <a:ln>
            <a:noFill/>
          </a:ln>
        </p:spPr>
        <p:txBody>
          <a:bodyPr spcFirstLastPara="1" wrap="square" lIns="116050" tIns="116050" rIns="116050" bIns="116050" anchor="t" anchorCtr="0">
            <a:normAutofit/>
          </a:bodyPr>
          <a:lstStyle>
            <a:lvl1pPr marL="457200" lvl="0" indent="-342900" algn="l">
              <a:lnSpc>
                <a:spcPct val="115000"/>
              </a:lnSpc>
              <a:spcBef>
                <a:spcPts val="0"/>
              </a:spcBef>
              <a:spcAft>
                <a:spcPts val="0"/>
              </a:spcAft>
              <a:buSzPts val="1800"/>
              <a:buChar char="●"/>
              <a:defRPr sz="1800"/>
            </a:lvl1pPr>
            <a:lvl2pPr marL="914400" lvl="1" indent="-323850" algn="l">
              <a:lnSpc>
                <a:spcPct val="115000"/>
              </a:lnSpc>
              <a:spcBef>
                <a:spcPts val="0"/>
              </a:spcBef>
              <a:spcAft>
                <a:spcPts val="0"/>
              </a:spcAft>
              <a:buSzPts val="1500"/>
              <a:buChar char="○"/>
              <a:defRPr sz="1500"/>
            </a:lvl2pPr>
            <a:lvl3pPr marL="1371600" lvl="2" indent="-323850" algn="l">
              <a:lnSpc>
                <a:spcPct val="115000"/>
              </a:lnSpc>
              <a:spcBef>
                <a:spcPts val="0"/>
              </a:spcBef>
              <a:spcAft>
                <a:spcPts val="0"/>
              </a:spcAft>
              <a:buSzPts val="1500"/>
              <a:buChar char="■"/>
              <a:defRPr sz="1500"/>
            </a:lvl3pPr>
            <a:lvl4pPr marL="1828800" lvl="3" indent="-323850" algn="l">
              <a:lnSpc>
                <a:spcPct val="115000"/>
              </a:lnSpc>
              <a:spcBef>
                <a:spcPts val="0"/>
              </a:spcBef>
              <a:spcAft>
                <a:spcPts val="0"/>
              </a:spcAft>
              <a:buSzPts val="1500"/>
              <a:buChar char="●"/>
              <a:defRPr sz="1500"/>
            </a:lvl4pPr>
            <a:lvl5pPr marL="2286000" lvl="4" indent="-323850" algn="l">
              <a:lnSpc>
                <a:spcPct val="115000"/>
              </a:lnSpc>
              <a:spcBef>
                <a:spcPts val="0"/>
              </a:spcBef>
              <a:spcAft>
                <a:spcPts val="0"/>
              </a:spcAft>
              <a:buSzPts val="1500"/>
              <a:buChar char="○"/>
              <a:defRPr sz="1500"/>
            </a:lvl5pPr>
            <a:lvl6pPr marL="2743200" lvl="5" indent="-323850" algn="l">
              <a:lnSpc>
                <a:spcPct val="115000"/>
              </a:lnSpc>
              <a:spcBef>
                <a:spcPts val="0"/>
              </a:spcBef>
              <a:spcAft>
                <a:spcPts val="0"/>
              </a:spcAft>
              <a:buSzPts val="1500"/>
              <a:buChar char="■"/>
              <a:defRPr sz="1500"/>
            </a:lvl6pPr>
            <a:lvl7pPr marL="3200400" lvl="6" indent="-323850" algn="l">
              <a:lnSpc>
                <a:spcPct val="115000"/>
              </a:lnSpc>
              <a:spcBef>
                <a:spcPts val="0"/>
              </a:spcBef>
              <a:spcAft>
                <a:spcPts val="0"/>
              </a:spcAft>
              <a:buSzPts val="1500"/>
              <a:buChar char="●"/>
              <a:defRPr sz="1500"/>
            </a:lvl7pPr>
            <a:lvl8pPr marL="3657600" lvl="7" indent="-323850" algn="l">
              <a:lnSpc>
                <a:spcPct val="115000"/>
              </a:lnSpc>
              <a:spcBef>
                <a:spcPts val="0"/>
              </a:spcBef>
              <a:spcAft>
                <a:spcPts val="0"/>
              </a:spcAft>
              <a:buSzPts val="1500"/>
              <a:buChar char="○"/>
              <a:defRPr sz="1500"/>
            </a:lvl8pPr>
            <a:lvl9pPr marL="4114800" lvl="8" indent="-323850" algn="l">
              <a:lnSpc>
                <a:spcPct val="115000"/>
              </a:lnSpc>
              <a:spcBef>
                <a:spcPts val="0"/>
              </a:spcBef>
              <a:spcAft>
                <a:spcPts val="0"/>
              </a:spcAft>
              <a:buSzPts val="1500"/>
              <a:buChar char="■"/>
              <a:defRPr sz="1500"/>
            </a:lvl9pPr>
          </a:lstStyle>
          <a:p>
            <a:endParaRPr/>
          </a:p>
        </p:txBody>
      </p:sp>
      <p:sp>
        <p:nvSpPr>
          <p:cNvPr id="68" name="Google Shape;68;p13"/>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9"/>
        <p:cNvGrpSpPr/>
        <p:nvPr/>
      </p:nvGrpSpPr>
      <p:grpSpPr>
        <a:xfrm>
          <a:off x="0" y="0"/>
          <a:ext cx="0" cy="0"/>
          <a:chOff x="0" y="0"/>
          <a:chExt cx="0" cy="0"/>
        </a:xfrm>
      </p:grpSpPr>
      <p:sp>
        <p:nvSpPr>
          <p:cNvPr id="70" name="Google Shape;70;p14"/>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lgn="l">
              <a:lnSpc>
                <a:spcPct val="100000"/>
              </a:lnSpc>
              <a:spcBef>
                <a:spcPts val="0"/>
              </a:spcBef>
              <a:spcAft>
                <a:spcPts val="0"/>
              </a:spcAft>
              <a:buSzPts val="3600"/>
              <a:buNone/>
              <a:defRPr/>
            </a:lvl1pPr>
            <a:lvl2pPr lvl="1" algn="l">
              <a:lnSpc>
                <a:spcPct val="100000"/>
              </a:lnSpc>
              <a:spcBef>
                <a:spcPts val="0"/>
              </a:spcBef>
              <a:spcAft>
                <a:spcPts val="0"/>
              </a:spcAft>
              <a:buSzPts val="3600"/>
              <a:buNone/>
              <a:defRPr/>
            </a:lvl2pPr>
            <a:lvl3pPr lvl="2" algn="l">
              <a:lnSpc>
                <a:spcPct val="100000"/>
              </a:lnSpc>
              <a:spcBef>
                <a:spcPts val="0"/>
              </a:spcBef>
              <a:spcAft>
                <a:spcPts val="0"/>
              </a:spcAft>
              <a:buSzPts val="3600"/>
              <a:buNone/>
              <a:defRPr/>
            </a:lvl3pPr>
            <a:lvl4pPr lvl="3" algn="l">
              <a:lnSpc>
                <a:spcPct val="100000"/>
              </a:lnSpc>
              <a:spcBef>
                <a:spcPts val="0"/>
              </a:spcBef>
              <a:spcAft>
                <a:spcPts val="0"/>
              </a:spcAft>
              <a:buSzPts val="3600"/>
              <a:buNone/>
              <a:defRPr/>
            </a:lvl4pPr>
            <a:lvl5pPr lvl="4" algn="l">
              <a:lnSpc>
                <a:spcPct val="100000"/>
              </a:lnSpc>
              <a:spcBef>
                <a:spcPts val="0"/>
              </a:spcBef>
              <a:spcAft>
                <a:spcPts val="0"/>
              </a:spcAft>
              <a:buSzPts val="3600"/>
              <a:buNone/>
              <a:defRPr/>
            </a:lvl5pPr>
            <a:lvl6pPr lvl="5" algn="l">
              <a:lnSpc>
                <a:spcPct val="100000"/>
              </a:lnSpc>
              <a:spcBef>
                <a:spcPts val="0"/>
              </a:spcBef>
              <a:spcAft>
                <a:spcPts val="0"/>
              </a:spcAft>
              <a:buSzPts val="3600"/>
              <a:buNone/>
              <a:defRPr/>
            </a:lvl6pPr>
            <a:lvl7pPr lvl="6" algn="l">
              <a:lnSpc>
                <a:spcPct val="100000"/>
              </a:lnSpc>
              <a:spcBef>
                <a:spcPts val="0"/>
              </a:spcBef>
              <a:spcAft>
                <a:spcPts val="0"/>
              </a:spcAft>
              <a:buSzPts val="3600"/>
              <a:buNone/>
              <a:defRPr/>
            </a:lvl7pPr>
            <a:lvl8pPr lvl="7" algn="l">
              <a:lnSpc>
                <a:spcPct val="100000"/>
              </a:lnSpc>
              <a:spcBef>
                <a:spcPts val="0"/>
              </a:spcBef>
              <a:spcAft>
                <a:spcPts val="0"/>
              </a:spcAft>
              <a:buSzPts val="3600"/>
              <a:buNone/>
              <a:defRPr/>
            </a:lvl8pPr>
            <a:lvl9pPr lvl="8" algn="l">
              <a:lnSpc>
                <a:spcPct val="100000"/>
              </a:lnSpc>
              <a:spcBef>
                <a:spcPts val="0"/>
              </a:spcBef>
              <a:spcAft>
                <a:spcPts val="0"/>
              </a:spcAft>
              <a:buSzPts val="3600"/>
              <a:buNone/>
              <a:defRPr/>
            </a:lvl9pPr>
          </a:lstStyle>
          <a:p>
            <a:endParaRPr/>
          </a:p>
        </p:txBody>
      </p:sp>
      <p:sp>
        <p:nvSpPr>
          <p:cNvPr id="71" name="Google Shape;71;p14"/>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2"/>
        <p:cNvGrpSpPr/>
        <p:nvPr/>
      </p:nvGrpSpPr>
      <p:grpSpPr>
        <a:xfrm>
          <a:off x="0" y="0"/>
          <a:ext cx="0" cy="0"/>
          <a:chOff x="0" y="0"/>
          <a:chExt cx="0" cy="0"/>
        </a:xfrm>
      </p:grpSpPr>
      <p:sp>
        <p:nvSpPr>
          <p:cNvPr id="73" name="Google Shape;73;p15"/>
          <p:cNvSpPr txBox="1">
            <a:spLocks noGrp="1"/>
          </p:cNvSpPr>
          <p:nvPr>
            <p:ph type="title"/>
          </p:nvPr>
        </p:nvSpPr>
        <p:spPr>
          <a:xfrm>
            <a:off x="364468" y="816630"/>
            <a:ext cx="3283500" cy="1110600"/>
          </a:xfrm>
          <a:prstGeom prst="rect">
            <a:avLst/>
          </a:prstGeom>
          <a:noFill/>
          <a:ln>
            <a:noFill/>
          </a:ln>
        </p:spPr>
        <p:txBody>
          <a:bodyPr spcFirstLastPara="1" wrap="square" lIns="116050" tIns="116050" rIns="116050" bIns="116050" anchor="b" anchorCtr="0">
            <a:norm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74" name="Google Shape;74;p15"/>
          <p:cNvSpPr txBox="1">
            <a:spLocks noGrp="1"/>
          </p:cNvSpPr>
          <p:nvPr>
            <p:ph type="body" idx="1"/>
          </p:nvPr>
        </p:nvSpPr>
        <p:spPr>
          <a:xfrm>
            <a:off x="364468" y="2042457"/>
            <a:ext cx="3283500" cy="4673100"/>
          </a:xfrm>
          <a:prstGeom prst="rect">
            <a:avLst/>
          </a:prstGeom>
          <a:noFill/>
          <a:ln>
            <a:noFill/>
          </a:ln>
        </p:spPr>
        <p:txBody>
          <a:bodyPr spcFirstLastPara="1" wrap="square" lIns="116050" tIns="116050" rIns="116050" bIns="116050" anchor="t" anchorCtr="0">
            <a:normAutofit/>
          </a:bodyPr>
          <a:lstStyle>
            <a:lvl1pPr marL="457200" lvl="0" indent="-323850" algn="l">
              <a:lnSpc>
                <a:spcPct val="115000"/>
              </a:lnSpc>
              <a:spcBef>
                <a:spcPts val="0"/>
              </a:spcBef>
              <a:spcAft>
                <a:spcPts val="0"/>
              </a:spcAft>
              <a:buSzPts val="1500"/>
              <a:buChar char="●"/>
              <a:defRPr sz="1500"/>
            </a:lvl1pPr>
            <a:lvl2pPr marL="914400" lvl="1" indent="-323850" algn="l">
              <a:lnSpc>
                <a:spcPct val="115000"/>
              </a:lnSpc>
              <a:spcBef>
                <a:spcPts val="0"/>
              </a:spcBef>
              <a:spcAft>
                <a:spcPts val="0"/>
              </a:spcAft>
              <a:buSzPts val="1500"/>
              <a:buChar char="○"/>
              <a:defRPr sz="1500"/>
            </a:lvl2pPr>
            <a:lvl3pPr marL="1371600" lvl="2" indent="-323850" algn="l">
              <a:lnSpc>
                <a:spcPct val="115000"/>
              </a:lnSpc>
              <a:spcBef>
                <a:spcPts val="0"/>
              </a:spcBef>
              <a:spcAft>
                <a:spcPts val="0"/>
              </a:spcAft>
              <a:buSzPts val="1500"/>
              <a:buChar char="■"/>
              <a:defRPr sz="1500"/>
            </a:lvl3pPr>
            <a:lvl4pPr marL="1828800" lvl="3" indent="-323850" algn="l">
              <a:lnSpc>
                <a:spcPct val="115000"/>
              </a:lnSpc>
              <a:spcBef>
                <a:spcPts val="0"/>
              </a:spcBef>
              <a:spcAft>
                <a:spcPts val="0"/>
              </a:spcAft>
              <a:buSzPts val="1500"/>
              <a:buChar char="●"/>
              <a:defRPr sz="1500"/>
            </a:lvl4pPr>
            <a:lvl5pPr marL="2286000" lvl="4" indent="-323850" algn="l">
              <a:lnSpc>
                <a:spcPct val="115000"/>
              </a:lnSpc>
              <a:spcBef>
                <a:spcPts val="0"/>
              </a:spcBef>
              <a:spcAft>
                <a:spcPts val="0"/>
              </a:spcAft>
              <a:buSzPts val="1500"/>
              <a:buChar char="○"/>
              <a:defRPr sz="1500"/>
            </a:lvl5pPr>
            <a:lvl6pPr marL="2743200" lvl="5" indent="-323850" algn="l">
              <a:lnSpc>
                <a:spcPct val="115000"/>
              </a:lnSpc>
              <a:spcBef>
                <a:spcPts val="0"/>
              </a:spcBef>
              <a:spcAft>
                <a:spcPts val="0"/>
              </a:spcAft>
              <a:buSzPts val="1500"/>
              <a:buChar char="■"/>
              <a:defRPr sz="1500"/>
            </a:lvl6pPr>
            <a:lvl7pPr marL="3200400" lvl="6" indent="-323850" algn="l">
              <a:lnSpc>
                <a:spcPct val="115000"/>
              </a:lnSpc>
              <a:spcBef>
                <a:spcPts val="0"/>
              </a:spcBef>
              <a:spcAft>
                <a:spcPts val="0"/>
              </a:spcAft>
              <a:buSzPts val="1500"/>
              <a:buChar char="●"/>
              <a:defRPr sz="1500"/>
            </a:lvl7pPr>
            <a:lvl8pPr marL="3657600" lvl="7" indent="-323850" algn="l">
              <a:lnSpc>
                <a:spcPct val="115000"/>
              </a:lnSpc>
              <a:spcBef>
                <a:spcPts val="0"/>
              </a:spcBef>
              <a:spcAft>
                <a:spcPts val="0"/>
              </a:spcAft>
              <a:buSzPts val="1500"/>
              <a:buChar char="○"/>
              <a:defRPr sz="1500"/>
            </a:lvl8pPr>
            <a:lvl9pPr marL="4114800" lvl="8" indent="-323850" algn="l">
              <a:lnSpc>
                <a:spcPct val="115000"/>
              </a:lnSpc>
              <a:spcBef>
                <a:spcPts val="0"/>
              </a:spcBef>
              <a:spcAft>
                <a:spcPts val="0"/>
              </a:spcAft>
              <a:buSzPts val="1500"/>
              <a:buChar char="■"/>
              <a:defRPr sz="1500"/>
            </a:lvl9pPr>
          </a:lstStyle>
          <a:p>
            <a:endParaRPr/>
          </a:p>
        </p:txBody>
      </p:sp>
      <p:sp>
        <p:nvSpPr>
          <p:cNvPr id="75" name="Google Shape;75;p15"/>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6"/>
        <p:cNvGrpSpPr/>
        <p:nvPr/>
      </p:nvGrpSpPr>
      <p:grpSpPr>
        <a:xfrm>
          <a:off x="0" y="0"/>
          <a:ext cx="0" cy="0"/>
          <a:chOff x="0" y="0"/>
          <a:chExt cx="0" cy="0"/>
        </a:xfrm>
      </p:grpSpPr>
      <p:sp>
        <p:nvSpPr>
          <p:cNvPr id="77" name="Google Shape;77;p16"/>
          <p:cNvSpPr txBox="1">
            <a:spLocks noGrp="1"/>
          </p:cNvSpPr>
          <p:nvPr>
            <p:ph type="title"/>
          </p:nvPr>
        </p:nvSpPr>
        <p:spPr>
          <a:xfrm>
            <a:off x="573245" y="661638"/>
            <a:ext cx="7445700" cy="6012600"/>
          </a:xfrm>
          <a:prstGeom prst="rect">
            <a:avLst/>
          </a:prstGeom>
          <a:noFill/>
          <a:ln>
            <a:noFill/>
          </a:ln>
        </p:spPr>
        <p:txBody>
          <a:bodyPr spcFirstLastPara="1" wrap="square" lIns="116050" tIns="116050" rIns="116050" bIns="116050" anchor="ctr" anchorCtr="0">
            <a:normAutofit/>
          </a:bodyPr>
          <a:lstStyle>
            <a:lvl1pPr lvl="0" algn="l">
              <a:lnSpc>
                <a:spcPct val="100000"/>
              </a:lnSpc>
              <a:spcBef>
                <a:spcPts val="0"/>
              </a:spcBef>
              <a:spcAft>
                <a:spcPts val="0"/>
              </a:spcAft>
              <a:buSzPts val="6100"/>
              <a:buNone/>
              <a:defRPr sz="6100"/>
            </a:lvl1pPr>
            <a:lvl2pPr lvl="1" algn="l">
              <a:lnSpc>
                <a:spcPct val="100000"/>
              </a:lnSpc>
              <a:spcBef>
                <a:spcPts val="0"/>
              </a:spcBef>
              <a:spcAft>
                <a:spcPts val="0"/>
              </a:spcAft>
              <a:buSzPts val="6100"/>
              <a:buNone/>
              <a:defRPr sz="6100"/>
            </a:lvl2pPr>
            <a:lvl3pPr lvl="2" algn="l">
              <a:lnSpc>
                <a:spcPct val="100000"/>
              </a:lnSpc>
              <a:spcBef>
                <a:spcPts val="0"/>
              </a:spcBef>
              <a:spcAft>
                <a:spcPts val="0"/>
              </a:spcAft>
              <a:buSzPts val="6100"/>
              <a:buNone/>
              <a:defRPr sz="6100"/>
            </a:lvl3pPr>
            <a:lvl4pPr lvl="3" algn="l">
              <a:lnSpc>
                <a:spcPct val="100000"/>
              </a:lnSpc>
              <a:spcBef>
                <a:spcPts val="0"/>
              </a:spcBef>
              <a:spcAft>
                <a:spcPts val="0"/>
              </a:spcAft>
              <a:buSzPts val="6100"/>
              <a:buNone/>
              <a:defRPr sz="6100"/>
            </a:lvl4pPr>
            <a:lvl5pPr lvl="4" algn="l">
              <a:lnSpc>
                <a:spcPct val="100000"/>
              </a:lnSpc>
              <a:spcBef>
                <a:spcPts val="0"/>
              </a:spcBef>
              <a:spcAft>
                <a:spcPts val="0"/>
              </a:spcAft>
              <a:buSzPts val="6100"/>
              <a:buNone/>
              <a:defRPr sz="6100"/>
            </a:lvl5pPr>
            <a:lvl6pPr lvl="5" algn="l">
              <a:lnSpc>
                <a:spcPct val="100000"/>
              </a:lnSpc>
              <a:spcBef>
                <a:spcPts val="0"/>
              </a:spcBef>
              <a:spcAft>
                <a:spcPts val="0"/>
              </a:spcAft>
              <a:buSzPts val="6100"/>
              <a:buNone/>
              <a:defRPr sz="6100"/>
            </a:lvl6pPr>
            <a:lvl7pPr lvl="6" algn="l">
              <a:lnSpc>
                <a:spcPct val="100000"/>
              </a:lnSpc>
              <a:spcBef>
                <a:spcPts val="0"/>
              </a:spcBef>
              <a:spcAft>
                <a:spcPts val="0"/>
              </a:spcAft>
              <a:buSzPts val="6100"/>
              <a:buNone/>
              <a:defRPr sz="6100"/>
            </a:lvl7pPr>
            <a:lvl8pPr lvl="7" algn="l">
              <a:lnSpc>
                <a:spcPct val="100000"/>
              </a:lnSpc>
              <a:spcBef>
                <a:spcPts val="0"/>
              </a:spcBef>
              <a:spcAft>
                <a:spcPts val="0"/>
              </a:spcAft>
              <a:buSzPts val="6100"/>
              <a:buNone/>
              <a:defRPr sz="6100"/>
            </a:lvl8pPr>
            <a:lvl9pPr lvl="8" algn="l">
              <a:lnSpc>
                <a:spcPct val="100000"/>
              </a:lnSpc>
              <a:spcBef>
                <a:spcPts val="0"/>
              </a:spcBef>
              <a:spcAft>
                <a:spcPts val="0"/>
              </a:spcAft>
              <a:buSzPts val="6100"/>
              <a:buNone/>
              <a:defRPr sz="6100"/>
            </a:lvl9pPr>
          </a:lstStyle>
          <a:p>
            <a:endParaRPr/>
          </a:p>
        </p:txBody>
      </p:sp>
      <p:sp>
        <p:nvSpPr>
          <p:cNvPr id="78" name="Google Shape;78;p16"/>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79"/>
        <p:cNvGrpSpPr/>
        <p:nvPr/>
      </p:nvGrpSpPr>
      <p:grpSpPr>
        <a:xfrm>
          <a:off x="0" y="0"/>
          <a:ext cx="0" cy="0"/>
          <a:chOff x="0" y="0"/>
          <a:chExt cx="0" cy="0"/>
        </a:xfrm>
      </p:grpSpPr>
      <p:sp>
        <p:nvSpPr>
          <p:cNvPr id="80" name="Google Shape;80;p17"/>
          <p:cNvSpPr/>
          <p:nvPr/>
        </p:nvSpPr>
        <p:spPr>
          <a:xfrm>
            <a:off x="5346000" y="-184"/>
            <a:ext cx="5346000" cy="7560000"/>
          </a:xfrm>
          <a:prstGeom prst="rect">
            <a:avLst/>
          </a:prstGeom>
          <a:solidFill>
            <a:schemeClr val="lt2"/>
          </a:solidFill>
          <a:ln>
            <a:noFill/>
          </a:ln>
        </p:spPr>
        <p:txBody>
          <a:bodyPr spcFirstLastPara="1" wrap="square" lIns="116050" tIns="116050" rIns="116050" bIns="11605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 name="Google Shape;81;p17"/>
          <p:cNvSpPr txBox="1">
            <a:spLocks noGrp="1"/>
          </p:cNvSpPr>
          <p:nvPr>
            <p:ph type="title"/>
          </p:nvPr>
        </p:nvSpPr>
        <p:spPr>
          <a:xfrm>
            <a:off x="310447" y="1812541"/>
            <a:ext cx="4730100" cy="2178600"/>
          </a:xfrm>
          <a:prstGeom prst="rect">
            <a:avLst/>
          </a:prstGeom>
          <a:noFill/>
          <a:ln>
            <a:noFill/>
          </a:ln>
        </p:spPr>
        <p:txBody>
          <a:bodyPr spcFirstLastPara="1" wrap="square" lIns="116050" tIns="116050" rIns="116050" bIns="116050" anchor="b" anchorCtr="0">
            <a:normAutofit/>
          </a:bodyPr>
          <a:lstStyle>
            <a:lvl1pPr lvl="0" algn="ctr">
              <a:lnSpc>
                <a:spcPct val="100000"/>
              </a:lnSpc>
              <a:spcBef>
                <a:spcPts val="0"/>
              </a:spcBef>
              <a:spcAft>
                <a:spcPts val="0"/>
              </a:spcAft>
              <a:buSzPts val="5300"/>
              <a:buNone/>
              <a:defRPr sz="5300"/>
            </a:lvl1pPr>
            <a:lvl2pPr lvl="1" algn="ctr">
              <a:lnSpc>
                <a:spcPct val="100000"/>
              </a:lnSpc>
              <a:spcBef>
                <a:spcPts val="0"/>
              </a:spcBef>
              <a:spcAft>
                <a:spcPts val="0"/>
              </a:spcAft>
              <a:buSzPts val="5300"/>
              <a:buNone/>
              <a:defRPr sz="5300"/>
            </a:lvl2pPr>
            <a:lvl3pPr lvl="2" algn="ctr">
              <a:lnSpc>
                <a:spcPct val="100000"/>
              </a:lnSpc>
              <a:spcBef>
                <a:spcPts val="0"/>
              </a:spcBef>
              <a:spcAft>
                <a:spcPts val="0"/>
              </a:spcAft>
              <a:buSzPts val="5300"/>
              <a:buNone/>
              <a:defRPr sz="5300"/>
            </a:lvl3pPr>
            <a:lvl4pPr lvl="3" algn="ctr">
              <a:lnSpc>
                <a:spcPct val="100000"/>
              </a:lnSpc>
              <a:spcBef>
                <a:spcPts val="0"/>
              </a:spcBef>
              <a:spcAft>
                <a:spcPts val="0"/>
              </a:spcAft>
              <a:buSzPts val="5300"/>
              <a:buNone/>
              <a:defRPr sz="5300"/>
            </a:lvl4pPr>
            <a:lvl5pPr lvl="4" algn="ctr">
              <a:lnSpc>
                <a:spcPct val="100000"/>
              </a:lnSpc>
              <a:spcBef>
                <a:spcPts val="0"/>
              </a:spcBef>
              <a:spcAft>
                <a:spcPts val="0"/>
              </a:spcAft>
              <a:buSzPts val="5300"/>
              <a:buNone/>
              <a:defRPr sz="5300"/>
            </a:lvl5pPr>
            <a:lvl6pPr lvl="5" algn="ctr">
              <a:lnSpc>
                <a:spcPct val="100000"/>
              </a:lnSpc>
              <a:spcBef>
                <a:spcPts val="0"/>
              </a:spcBef>
              <a:spcAft>
                <a:spcPts val="0"/>
              </a:spcAft>
              <a:buSzPts val="5300"/>
              <a:buNone/>
              <a:defRPr sz="5300"/>
            </a:lvl6pPr>
            <a:lvl7pPr lvl="6" algn="ctr">
              <a:lnSpc>
                <a:spcPct val="100000"/>
              </a:lnSpc>
              <a:spcBef>
                <a:spcPts val="0"/>
              </a:spcBef>
              <a:spcAft>
                <a:spcPts val="0"/>
              </a:spcAft>
              <a:buSzPts val="5300"/>
              <a:buNone/>
              <a:defRPr sz="5300"/>
            </a:lvl7pPr>
            <a:lvl8pPr lvl="7" algn="ctr">
              <a:lnSpc>
                <a:spcPct val="100000"/>
              </a:lnSpc>
              <a:spcBef>
                <a:spcPts val="0"/>
              </a:spcBef>
              <a:spcAft>
                <a:spcPts val="0"/>
              </a:spcAft>
              <a:buSzPts val="5300"/>
              <a:buNone/>
              <a:defRPr sz="5300"/>
            </a:lvl8pPr>
            <a:lvl9pPr lvl="8" algn="ctr">
              <a:lnSpc>
                <a:spcPct val="100000"/>
              </a:lnSpc>
              <a:spcBef>
                <a:spcPts val="0"/>
              </a:spcBef>
              <a:spcAft>
                <a:spcPts val="0"/>
              </a:spcAft>
              <a:buSzPts val="5300"/>
              <a:buNone/>
              <a:defRPr sz="5300"/>
            </a:lvl9pPr>
          </a:lstStyle>
          <a:p>
            <a:endParaRPr/>
          </a:p>
        </p:txBody>
      </p:sp>
      <p:sp>
        <p:nvSpPr>
          <p:cNvPr id="82" name="Google Shape;82;p17"/>
          <p:cNvSpPr txBox="1">
            <a:spLocks noGrp="1"/>
          </p:cNvSpPr>
          <p:nvPr>
            <p:ph type="subTitle" idx="1"/>
          </p:nvPr>
        </p:nvSpPr>
        <p:spPr>
          <a:xfrm>
            <a:off x="310447" y="4120005"/>
            <a:ext cx="4730100" cy="1815300"/>
          </a:xfrm>
          <a:prstGeom prst="rect">
            <a:avLst/>
          </a:prstGeom>
          <a:noFill/>
          <a:ln>
            <a:noFill/>
          </a:ln>
        </p:spPr>
        <p:txBody>
          <a:bodyPr spcFirstLastPara="1" wrap="square" lIns="116050" tIns="116050" rIns="116050" bIns="116050" anchor="t" anchorCtr="0">
            <a:norm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83" name="Google Shape;83;p17"/>
          <p:cNvSpPr txBox="1">
            <a:spLocks noGrp="1"/>
          </p:cNvSpPr>
          <p:nvPr>
            <p:ph type="body" idx="2"/>
          </p:nvPr>
        </p:nvSpPr>
        <p:spPr>
          <a:xfrm>
            <a:off x="5775715" y="1064257"/>
            <a:ext cx="4486500" cy="5431200"/>
          </a:xfrm>
          <a:prstGeom prst="rect">
            <a:avLst/>
          </a:prstGeom>
          <a:noFill/>
          <a:ln>
            <a:noFill/>
          </a:ln>
        </p:spPr>
        <p:txBody>
          <a:bodyPr spcFirstLastPara="1" wrap="square" lIns="116050" tIns="116050" rIns="116050" bIns="116050" anchor="ctr" anchorCtr="0">
            <a:normAutofit/>
          </a:bodyPr>
          <a:lstStyle>
            <a:lvl1pPr marL="457200" lvl="0" indent="-374650" algn="l">
              <a:lnSpc>
                <a:spcPct val="115000"/>
              </a:lnSpc>
              <a:spcBef>
                <a:spcPts val="0"/>
              </a:spcBef>
              <a:spcAft>
                <a:spcPts val="0"/>
              </a:spcAft>
              <a:buSzPts val="2300"/>
              <a:buChar char="●"/>
              <a:defRPr/>
            </a:lvl1pPr>
            <a:lvl2pPr marL="914400" lvl="1" indent="-342900" algn="l">
              <a:lnSpc>
                <a:spcPct val="115000"/>
              </a:lnSpc>
              <a:spcBef>
                <a:spcPts val="0"/>
              </a:spcBef>
              <a:spcAft>
                <a:spcPts val="0"/>
              </a:spcAft>
              <a:buSzPts val="1800"/>
              <a:buChar char="○"/>
              <a:defRPr/>
            </a:lvl2pPr>
            <a:lvl3pPr marL="1371600" lvl="2" indent="-342900" algn="l">
              <a:lnSpc>
                <a:spcPct val="115000"/>
              </a:lnSpc>
              <a:spcBef>
                <a:spcPts val="0"/>
              </a:spcBef>
              <a:spcAft>
                <a:spcPts val="0"/>
              </a:spcAft>
              <a:buSzPts val="1800"/>
              <a:buChar char="■"/>
              <a:defRPr/>
            </a:lvl3pPr>
            <a:lvl4pPr marL="1828800" lvl="3" indent="-342900" algn="l">
              <a:lnSpc>
                <a:spcPct val="115000"/>
              </a:lnSpc>
              <a:spcBef>
                <a:spcPts val="0"/>
              </a:spcBef>
              <a:spcAft>
                <a:spcPts val="0"/>
              </a:spcAft>
              <a:buSzPts val="1800"/>
              <a:buChar char="●"/>
              <a:defRPr/>
            </a:lvl4pPr>
            <a:lvl5pPr marL="2286000" lvl="4" indent="-342900" algn="l">
              <a:lnSpc>
                <a:spcPct val="115000"/>
              </a:lnSpc>
              <a:spcBef>
                <a:spcPts val="0"/>
              </a:spcBef>
              <a:spcAft>
                <a:spcPts val="0"/>
              </a:spcAft>
              <a:buSzPts val="1800"/>
              <a:buChar char="○"/>
              <a:defRPr/>
            </a:lvl5pPr>
            <a:lvl6pPr marL="2743200" lvl="5" indent="-342900" algn="l">
              <a:lnSpc>
                <a:spcPct val="115000"/>
              </a:lnSpc>
              <a:spcBef>
                <a:spcPts val="0"/>
              </a:spcBef>
              <a:spcAft>
                <a:spcPts val="0"/>
              </a:spcAft>
              <a:buSzPts val="1800"/>
              <a:buChar char="■"/>
              <a:defRPr/>
            </a:lvl6pPr>
            <a:lvl7pPr marL="3200400" lvl="6" indent="-342900" algn="l">
              <a:lnSpc>
                <a:spcPct val="115000"/>
              </a:lnSpc>
              <a:spcBef>
                <a:spcPts val="0"/>
              </a:spcBef>
              <a:spcAft>
                <a:spcPts val="0"/>
              </a:spcAft>
              <a:buSzPts val="1800"/>
              <a:buChar char="●"/>
              <a:defRPr/>
            </a:lvl7pPr>
            <a:lvl8pPr marL="3657600" lvl="7" indent="-342900" algn="l">
              <a:lnSpc>
                <a:spcPct val="115000"/>
              </a:lnSpc>
              <a:spcBef>
                <a:spcPts val="0"/>
              </a:spcBef>
              <a:spcAft>
                <a:spcPts val="0"/>
              </a:spcAft>
              <a:buSzPts val="1800"/>
              <a:buChar char="○"/>
              <a:defRPr/>
            </a:lvl8pPr>
            <a:lvl9pPr marL="4114800" lvl="8" indent="-342900" algn="l">
              <a:lnSpc>
                <a:spcPct val="115000"/>
              </a:lnSpc>
              <a:spcBef>
                <a:spcPts val="0"/>
              </a:spcBef>
              <a:spcAft>
                <a:spcPts val="0"/>
              </a:spcAft>
              <a:buSzPts val="1800"/>
              <a:buChar char="■"/>
              <a:defRPr/>
            </a:lvl9pPr>
          </a:lstStyle>
          <a:p>
            <a:endParaRPr/>
          </a:p>
        </p:txBody>
      </p:sp>
      <p:sp>
        <p:nvSpPr>
          <p:cNvPr id="84" name="Google Shape;84;p17"/>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marR="0" lvl="0" algn="l" rtl="0">
              <a:lnSpc>
                <a:spcPct val="100000"/>
              </a:lnSpc>
              <a:spcBef>
                <a:spcPts val="0"/>
              </a:spcBef>
              <a:spcAft>
                <a:spcPts val="0"/>
              </a:spcAft>
              <a:buClr>
                <a:schemeClr val="dk1"/>
              </a:buClr>
              <a:buSzPts val="3600"/>
              <a:buFont typeface="Caveat"/>
              <a:buNone/>
              <a:defRPr sz="3600" b="1" i="0" u="none" strike="noStrike" cap="none">
                <a:solidFill>
                  <a:schemeClr val="dk1"/>
                </a:solidFill>
                <a:latin typeface="Caveat"/>
                <a:ea typeface="Caveat"/>
                <a:cs typeface="Caveat"/>
                <a:sym typeface="Caveat"/>
              </a:defRPr>
            </a:lvl1pPr>
            <a:lvl2pPr marR="0" lvl="1"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2pPr>
            <a:lvl3pPr marR="0" lvl="2"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3pPr>
            <a:lvl4pPr marR="0" lvl="3"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4pPr>
            <a:lvl5pPr marR="0" lvl="4"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5pPr>
            <a:lvl6pPr marR="0" lvl="5"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6pPr>
            <a:lvl7pPr marR="0" lvl="6"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7pPr>
            <a:lvl8pPr marR="0" lvl="7"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8pPr>
            <a:lvl9pPr marR="0" lvl="8" algn="l" rtl="0">
              <a:lnSpc>
                <a:spcPct val="100000"/>
              </a:lnSpc>
              <a:spcBef>
                <a:spcPts val="0"/>
              </a:spcBef>
              <a:spcAft>
                <a:spcPts val="0"/>
              </a:spcAft>
              <a:buClr>
                <a:schemeClr val="dk1"/>
              </a:buClr>
              <a:buSzPts val="3600"/>
              <a:buFont typeface="Lato"/>
              <a:buNone/>
              <a:defRPr sz="3600" b="1" i="0" u="none" strike="noStrike" cap="none">
                <a:solidFill>
                  <a:schemeClr val="dk1"/>
                </a:solidFill>
                <a:latin typeface="Lato"/>
                <a:ea typeface="Lato"/>
                <a:cs typeface="Lato"/>
                <a:sym typeface="Lato"/>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marR="0" lvl="0" indent="-374650" algn="l" rtl="0">
              <a:lnSpc>
                <a:spcPct val="115000"/>
              </a:lnSpc>
              <a:spcBef>
                <a:spcPts val="0"/>
              </a:spcBef>
              <a:spcAft>
                <a:spcPts val="0"/>
              </a:spcAft>
              <a:buClr>
                <a:schemeClr val="dk2"/>
              </a:buClr>
              <a:buSzPts val="2300"/>
              <a:buFont typeface="Lato"/>
              <a:buChar char="●"/>
              <a:defRPr sz="2300" b="0" i="0" u="none" strike="noStrike" cap="none">
                <a:solidFill>
                  <a:schemeClr val="dk2"/>
                </a:solidFill>
                <a:latin typeface="Lato"/>
                <a:ea typeface="Lato"/>
                <a:cs typeface="Lato"/>
                <a:sym typeface="Lato"/>
              </a:defRPr>
            </a:lvl1pPr>
            <a:lvl2pPr marL="914400" marR="0" lvl="1"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2pPr>
            <a:lvl3pPr marL="1371600" marR="0" lvl="2"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3pPr>
            <a:lvl4pPr marL="1828800" marR="0" lvl="3"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4pPr>
            <a:lvl5pPr marL="2286000" marR="0" lvl="4"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5pPr>
            <a:lvl6pPr marL="2743200" marR="0" lvl="5"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6pPr>
            <a:lvl7pPr marL="3200400" marR="0" lvl="6"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7pPr>
            <a:lvl8pPr marL="3657600" marR="0" lvl="7"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8pPr>
            <a:lvl9pPr marL="4114800" marR="0" lvl="8" indent="-342900" algn="l" rtl="0">
              <a:lnSpc>
                <a:spcPct val="115000"/>
              </a:lnSpc>
              <a:spcBef>
                <a:spcPts val="0"/>
              </a:spcBef>
              <a:spcAft>
                <a:spcPts val="0"/>
              </a:spcAft>
              <a:buClr>
                <a:schemeClr val="dk2"/>
              </a:buClr>
              <a:buSzPts val="1800"/>
              <a:buFont typeface="Lato"/>
              <a:buChar char="■"/>
              <a:defRPr sz="1800" b="0" i="0" u="none" strike="noStrike" cap="none">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lvl1pPr marL="0" marR="0" lvl="0" indent="0" algn="r" rtl="0">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000"/>
              <a:buFont typeface="Arial"/>
              <a:buNone/>
              <a:defRPr sz="1000" b="1" i="0" u="none" strike="noStrike" cap="none">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kapowprimary.com/featured_documents/geography-progression-of-skills-and-knowledge/"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kapowprimary.com/featured_documents/geography-progression-of-geographical-concepts/"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8"/>
          <p:cNvSpPr txBox="1">
            <a:spLocks noGrp="1"/>
          </p:cNvSpPr>
          <p:nvPr>
            <p:ph type="subTitle" idx="1"/>
          </p:nvPr>
        </p:nvSpPr>
        <p:spPr>
          <a:xfrm>
            <a:off x="1020650" y="6338662"/>
            <a:ext cx="5129400" cy="487800"/>
          </a:xfrm>
          <a:prstGeom prst="rect">
            <a:avLst/>
          </a:prstGeom>
          <a:noFill/>
          <a:ln>
            <a:noFill/>
          </a:ln>
        </p:spPr>
        <p:txBody>
          <a:bodyPr spcFirstLastPara="1" wrap="square" lIns="116050" tIns="116050" rIns="116050" bIns="116050" anchor="t" anchorCtr="0">
            <a:normAutofit/>
          </a:bodyPr>
          <a:lstStyle/>
          <a:p>
            <a:pPr marL="0" lvl="0" indent="0" algn="l" rtl="0">
              <a:lnSpc>
                <a:spcPct val="115000"/>
              </a:lnSpc>
              <a:spcBef>
                <a:spcPts val="0"/>
              </a:spcBef>
              <a:spcAft>
                <a:spcPts val="1500"/>
              </a:spcAft>
              <a:buSzPts val="1400"/>
              <a:buNone/>
            </a:pPr>
            <a:r>
              <a:rPr lang="en-GB"/>
              <a:t>Progression of knowledge and skills</a:t>
            </a:r>
            <a:endParaRPr/>
          </a:p>
        </p:txBody>
      </p:sp>
      <p:sp>
        <p:nvSpPr>
          <p:cNvPr id="90" name="Google Shape;90;p18"/>
          <p:cNvSpPr txBox="1">
            <a:spLocks noGrp="1"/>
          </p:cNvSpPr>
          <p:nvPr>
            <p:ph type="sldNum" idx="12"/>
          </p:nvPr>
        </p:nvSpPr>
        <p:spPr>
          <a:xfrm>
            <a:off x="9979327" y="7085593"/>
            <a:ext cx="641700" cy="578700"/>
          </a:xfrm>
          <a:prstGeom prst="rect">
            <a:avLst/>
          </a:prstGeom>
        </p:spPr>
        <p:txBody>
          <a:bodyPr spcFirstLastPara="1" wrap="square" lIns="104875" tIns="104875" rIns="104875" bIns="104875" anchor="t"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9"/>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p>
            <a:pPr marL="0" lvl="0" indent="0" algn="l" rtl="0">
              <a:lnSpc>
                <a:spcPct val="100000"/>
              </a:lnSpc>
              <a:spcBef>
                <a:spcPts val="0"/>
              </a:spcBef>
              <a:spcAft>
                <a:spcPts val="0"/>
              </a:spcAft>
              <a:buSzPts val="3600"/>
              <a:buNone/>
            </a:pPr>
            <a:r>
              <a:rPr lang="en-GB"/>
              <a:t>Introduction</a:t>
            </a:r>
            <a:endParaRPr/>
          </a:p>
        </p:txBody>
      </p:sp>
      <p:sp>
        <p:nvSpPr>
          <p:cNvPr id="96" name="Google Shape;96;p19"/>
          <p:cNvSpPr txBox="1">
            <a:spLocks noGrp="1"/>
          </p:cNvSpPr>
          <p:nvPr>
            <p:ph type="body" idx="1"/>
          </p:nvPr>
        </p:nvSpPr>
        <p:spPr>
          <a:xfrm>
            <a:off x="623875" y="1428725"/>
            <a:ext cx="9560100" cy="2516700"/>
          </a:xfrm>
          <a:prstGeom prst="rect">
            <a:avLst/>
          </a:prstGeom>
          <a:noFill/>
          <a:ln>
            <a:noFill/>
          </a:ln>
        </p:spPr>
        <p:txBody>
          <a:bodyPr spcFirstLastPara="1" wrap="square" lIns="116050" tIns="116050" rIns="116050" bIns="116050" anchor="t" anchorCtr="0">
            <a:normAutofit fontScale="85000" lnSpcReduction="20000"/>
          </a:bodyPr>
          <a:lstStyle/>
          <a:p>
            <a:pPr marL="0" lvl="0" indent="0" algn="l" rtl="0">
              <a:lnSpc>
                <a:spcPct val="115000"/>
              </a:lnSpc>
              <a:spcBef>
                <a:spcPts val="0"/>
              </a:spcBef>
              <a:spcAft>
                <a:spcPts val="0"/>
              </a:spcAft>
              <a:buSzPct val="225490"/>
              <a:buNone/>
            </a:pPr>
            <a:r>
              <a:rPr lang="en-GB" sz="1200">
                <a:solidFill>
                  <a:schemeClr val="dk1"/>
                </a:solidFill>
              </a:rPr>
              <a:t>The Geography Progression of skills and knowledge gives an overview of the </a:t>
            </a:r>
            <a:r>
              <a:rPr lang="en-GB" sz="1200" b="1">
                <a:solidFill>
                  <a:schemeClr val="dk1"/>
                </a:solidFill>
              </a:rPr>
              <a:t>skills</a:t>
            </a:r>
            <a:r>
              <a:rPr lang="en-GB" sz="1200">
                <a:solidFill>
                  <a:schemeClr val="dk1"/>
                </a:solidFill>
              </a:rPr>
              <a:t> </a:t>
            </a:r>
            <a:r>
              <a:rPr lang="en-GB" sz="1200" b="1">
                <a:solidFill>
                  <a:schemeClr val="dk1"/>
                </a:solidFill>
              </a:rPr>
              <a:t>and knowledge </a:t>
            </a:r>
            <a:r>
              <a:rPr lang="en-GB" sz="1200">
                <a:solidFill>
                  <a:schemeClr val="dk1"/>
                </a:solidFill>
              </a:rPr>
              <a:t>covered in each phase and strand and how these skills are developed in order to enable pupils to reach the end of key stage outcomes outlined in the National curriculum. Within each key stage, knowledge is often introduced at the start of the key stage so that there is time for that knowledge to be revisited and applied in later years which is why knowledge accumulation may look heavier in some year groups than others.</a:t>
            </a:r>
            <a:endParaRPr sz="1200">
              <a:solidFill>
                <a:schemeClr val="dk1"/>
              </a:solidFill>
            </a:endParaRPr>
          </a:p>
          <a:p>
            <a:pPr marL="0" lvl="0" indent="0" algn="l" rtl="0">
              <a:lnSpc>
                <a:spcPct val="115000"/>
              </a:lnSpc>
              <a:spcBef>
                <a:spcPts val="0"/>
              </a:spcBef>
              <a:spcAft>
                <a:spcPts val="0"/>
              </a:spcAft>
              <a:buSzPct val="225490"/>
              <a:buNone/>
            </a:pPr>
            <a:endParaRPr sz="1200">
              <a:solidFill>
                <a:schemeClr val="dk1"/>
              </a:solidFill>
            </a:endParaRPr>
          </a:p>
          <a:p>
            <a:pPr marL="0" lvl="0" indent="0" algn="l" rtl="0">
              <a:lnSpc>
                <a:spcPct val="115000"/>
              </a:lnSpc>
              <a:spcBef>
                <a:spcPts val="0"/>
              </a:spcBef>
              <a:spcAft>
                <a:spcPts val="0"/>
              </a:spcAft>
              <a:buSzPct val="225490"/>
              <a:buNone/>
            </a:pPr>
            <a:r>
              <a:rPr lang="en-GB" sz="1200">
                <a:solidFill>
                  <a:schemeClr val="dk1"/>
                </a:solidFill>
              </a:rPr>
              <a:t>As there are only three units per year group, progression statements in Key stage 2 are shown for lower key stage 2 and upper key stage 2 only and not for individual year groups. Key concepts and knowledge are revisited in different contexts to ensure that pupils have a secure understanding by the end of each phase.</a:t>
            </a:r>
            <a:endParaRPr sz="1200">
              <a:solidFill>
                <a:schemeClr val="dk1"/>
              </a:solidFill>
            </a:endParaRPr>
          </a:p>
          <a:p>
            <a:pPr marL="0" lvl="0" indent="0" algn="l" rtl="0">
              <a:lnSpc>
                <a:spcPct val="115000"/>
              </a:lnSpc>
              <a:spcBef>
                <a:spcPts val="0"/>
              </a:spcBef>
              <a:spcAft>
                <a:spcPts val="0"/>
              </a:spcAft>
              <a:buSzPct val="225490"/>
              <a:buNone/>
            </a:pPr>
            <a:endParaRPr sz="1200">
              <a:solidFill>
                <a:schemeClr val="dk1"/>
              </a:solidFill>
            </a:endParaRPr>
          </a:p>
          <a:p>
            <a:pPr marL="0" lvl="0" indent="0" algn="l" rtl="0">
              <a:lnSpc>
                <a:spcPct val="115000"/>
              </a:lnSpc>
              <a:spcBef>
                <a:spcPts val="0"/>
              </a:spcBef>
              <a:spcAft>
                <a:spcPts val="0"/>
              </a:spcAft>
              <a:buSzPct val="225490"/>
              <a:buNone/>
            </a:pPr>
            <a:r>
              <a:rPr lang="en-GB" sz="1200">
                <a:solidFill>
                  <a:schemeClr val="dk1"/>
                </a:solidFill>
              </a:rPr>
              <a:t>This version was created on 05.10.23 and the most recent version can always be found </a:t>
            </a:r>
            <a:r>
              <a:rPr lang="en-GB" sz="1200" u="sng">
                <a:solidFill>
                  <a:schemeClr val="hlink"/>
                </a:solidFill>
                <a:hlinkClick r:id="rId3"/>
              </a:rPr>
              <a:t>here.</a:t>
            </a:r>
            <a:endParaRPr sz="1200">
              <a:solidFill>
                <a:schemeClr val="dk1"/>
              </a:solidFill>
            </a:endParaRPr>
          </a:p>
          <a:p>
            <a:pPr marL="0" lvl="0" indent="0" algn="l" rtl="0">
              <a:lnSpc>
                <a:spcPct val="115000"/>
              </a:lnSpc>
              <a:spcBef>
                <a:spcPts val="0"/>
              </a:spcBef>
              <a:spcAft>
                <a:spcPts val="0"/>
              </a:spcAft>
              <a:buSzPct val="225490"/>
              <a:buNone/>
            </a:pPr>
            <a:endParaRPr sz="1200">
              <a:solidFill>
                <a:schemeClr val="dk1"/>
              </a:solidFill>
            </a:endParaRPr>
          </a:p>
          <a:p>
            <a:pPr marL="0" lvl="0" indent="0" algn="l" rtl="0">
              <a:lnSpc>
                <a:spcPct val="115000"/>
              </a:lnSpc>
              <a:spcBef>
                <a:spcPts val="0"/>
              </a:spcBef>
              <a:spcAft>
                <a:spcPts val="0"/>
              </a:spcAft>
              <a:buSzPct val="235293"/>
              <a:buNone/>
            </a:pPr>
            <a:r>
              <a:rPr lang="en-GB" sz="1150" b="1">
                <a:solidFill>
                  <a:srgbClr val="1D1C1D"/>
                </a:solidFill>
                <a:highlight>
                  <a:srgbClr val="FFFFFF"/>
                </a:highlight>
                <a:latin typeface="Arial"/>
                <a:ea typeface="Arial"/>
                <a:cs typeface="Arial"/>
                <a:sym typeface="Arial"/>
              </a:rPr>
              <a:t>We have created an additional progression document showing how our Geography curriculum builds pupils understanding of the concepts of: Place, Space, Scale, Interdependence, Physical and human processes, Environmental impact, Sustainable development, Cultural awareness and diversity. This can be found on our ‘Progression of geographical concepts’ document, found </a:t>
            </a:r>
            <a:r>
              <a:rPr lang="en-GB" sz="1150" b="1" u="sng">
                <a:solidFill>
                  <a:schemeClr val="hlink"/>
                </a:solidFill>
                <a:highlight>
                  <a:srgbClr val="FFFFFF"/>
                </a:highlight>
                <a:latin typeface="Arial"/>
                <a:ea typeface="Arial"/>
                <a:cs typeface="Arial"/>
                <a:sym typeface="Arial"/>
                <a:hlinkClick r:id="rId4"/>
              </a:rPr>
              <a:t>here.</a:t>
            </a:r>
            <a:endParaRPr sz="1200" b="1">
              <a:solidFill>
                <a:schemeClr val="dk1"/>
              </a:solidFill>
            </a:endParaRPr>
          </a:p>
          <a:p>
            <a:pPr marL="0" lvl="0" indent="0" algn="l" rtl="0">
              <a:lnSpc>
                <a:spcPct val="115000"/>
              </a:lnSpc>
              <a:spcBef>
                <a:spcPts val="0"/>
              </a:spcBef>
              <a:spcAft>
                <a:spcPts val="0"/>
              </a:spcAft>
              <a:buSzPct val="225490"/>
              <a:buNone/>
            </a:pPr>
            <a:endParaRPr sz="1200">
              <a:solidFill>
                <a:schemeClr val="dk1"/>
              </a:solidFill>
            </a:endParaRPr>
          </a:p>
          <a:p>
            <a:pPr marL="0" lvl="0" indent="0" algn="l" rtl="0">
              <a:lnSpc>
                <a:spcPct val="115000"/>
              </a:lnSpc>
              <a:spcBef>
                <a:spcPts val="0"/>
              </a:spcBef>
              <a:spcAft>
                <a:spcPts val="0"/>
              </a:spcAft>
              <a:buSzPct val="270588"/>
              <a:buNone/>
            </a:pPr>
            <a:r>
              <a:rPr lang="en-GB" sz="1000" b="1">
                <a:solidFill>
                  <a:schemeClr val="dk1"/>
                </a:solidFill>
              </a:rPr>
              <a:t>Copyright: While we encourage you to share this document within your school community, please ensure that it is only uploaded to your school website if it is password protected.</a:t>
            </a:r>
            <a:endParaRPr sz="1200">
              <a:solidFill>
                <a:schemeClr val="dk1"/>
              </a:solidFill>
            </a:endParaRPr>
          </a:p>
        </p:txBody>
      </p:sp>
      <p:graphicFrame>
        <p:nvGraphicFramePr>
          <p:cNvPr id="97" name="Google Shape;97;p19"/>
          <p:cNvGraphicFramePr/>
          <p:nvPr/>
        </p:nvGraphicFramePr>
        <p:xfrm>
          <a:off x="922713" y="4106400"/>
          <a:ext cx="3000000" cy="3000000"/>
        </p:xfrm>
        <a:graphic>
          <a:graphicData uri="http://schemas.openxmlformats.org/drawingml/2006/table">
            <a:tbl>
              <a:tblPr>
                <a:noFill/>
                <a:tableStyleId>{EE0DF4A6-6B9F-42DC-AB2B-0FB376A512C7}</a:tableStyleId>
              </a:tblPr>
              <a:tblGrid>
                <a:gridCol w="3489800">
                  <a:extLst>
                    <a:ext uri="{9D8B030D-6E8A-4147-A177-3AD203B41FA5}">
                      <a16:colId xmlns:a16="http://schemas.microsoft.com/office/drawing/2014/main" val="20000"/>
                    </a:ext>
                  </a:extLst>
                </a:gridCol>
                <a:gridCol w="3297825">
                  <a:extLst>
                    <a:ext uri="{9D8B030D-6E8A-4147-A177-3AD203B41FA5}">
                      <a16:colId xmlns:a16="http://schemas.microsoft.com/office/drawing/2014/main" val="20001"/>
                    </a:ext>
                  </a:extLst>
                </a:gridCol>
                <a:gridCol w="2058925">
                  <a:extLst>
                    <a:ext uri="{9D8B030D-6E8A-4147-A177-3AD203B41FA5}">
                      <a16:colId xmlns:a16="http://schemas.microsoft.com/office/drawing/2014/main" val="20002"/>
                    </a:ext>
                  </a:extLst>
                </a:gridCol>
              </a:tblGrid>
              <a:tr h="317025">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Year 1 </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Year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National curriculum - end of KS1</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latin typeface="Lato"/>
                          <a:ea typeface="Lato"/>
                          <a:cs typeface="Lato"/>
                          <a:sym typeface="Lato"/>
                        </a:rPr>
                        <a:t>Pupils should be able to:</a:t>
                      </a:r>
                      <a:endParaRPr sz="1000" b="1" u="none" strike="noStrike" cap="none">
                        <a:solidFill>
                          <a:schemeClr val="lt1"/>
                        </a:solidFill>
                        <a:latin typeface="Lato"/>
                        <a:ea typeface="Lato"/>
                        <a:cs typeface="Lato"/>
                        <a:sym typeface="Lato"/>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extLst>
                  <a:ext uri="{0D108BD9-81ED-4DB2-BD59-A6C34878D82A}">
                    <a16:rowId xmlns:a16="http://schemas.microsoft.com/office/drawing/2014/main" val="10000"/>
                  </a:ext>
                </a:extLst>
              </a:tr>
              <a:tr h="653850">
                <a:tc>
                  <a:txBody>
                    <a:bodyPr/>
                    <a:lstStyle/>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Locating two of the world’s seven continents on a world map.</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Locating two of the world’s oceans (Atlantic Ocean and Pacific Ocean) on a world map.</a:t>
                      </a:r>
                      <a:endParaRPr sz="850" u="none" strike="noStrike" cap="none">
                        <a:solidFill>
                          <a:schemeClr val="dk1"/>
                        </a:solidFill>
                        <a:highlight>
                          <a:srgbClr val="FFEA28"/>
                        </a:highlight>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endParaRPr sz="850" u="none" strike="noStrike" cap="none">
                        <a:solidFill>
                          <a:schemeClr val="dk1"/>
                        </a:solidFill>
                        <a:highlight>
                          <a:srgbClr val="FFEA28"/>
                        </a:highlight>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Showing on a map which continent they live in.</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Locating all the world’s seven continents on a world map.</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Locating the world’s five oceans on a world map.</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Showing on a map the oceans nearest the continent they live in.</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E9E9E"/>
                      </a:solidFill>
                      <a:prstDash val="solid"/>
                      <a:round/>
                      <a:headEnd type="none" w="sm" len="sm"/>
                      <a:tailEnd type="none" w="sm" len="sm"/>
                    </a:lnB>
                  </a:tcPr>
                </a:tc>
                <a:tc row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Name and locate the world’s seven continents and five oceans</a:t>
                      </a:r>
                      <a:r>
                        <a:rPr lang="en-GB" sz="900" b="1" u="none" strike="noStrike" cap="none">
                          <a:solidFill>
                            <a:schemeClr val="dk1"/>
                          </a:solidFill>
                          <a:latin typeface="Lato"/>
                          <a:ea typeface="Lato"/>
                          <a:cs typeface="Lato"/>
                          <a:sym typeface="Lato"/>
                        </a:rPr>
                        <a:t> </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1"/>
                  </a:ext>
                </a:extLst>
              </a:tr>
              <a:tr h="1010525">
                <a:tc>
                  <a:txBody>
                    <a:bodyPr/>
                    <a:lstStyle/>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To know the name of the two continents (Europe, Asia, Africa and Antarctica)</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To know that a continent is a group of countries.</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To know that they live in the continent of Europe.</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To know that an ocean is a large body of water.</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To know that two of the world’s oceans are the Atlantic Ocean and the Pacific Ocean</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To be able to name the seven continents of the world (Asia, Africa, North and South America, Antarctica, Europe and Oceania)</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be able to name the five oceans of the world (Pacific Ocean, Atlantic Ocean, Indian Ocean, Southern Ocean and Arctic Ocean) </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vMerge="1">
                  <a:txBody>
                    <a:bodyPr/>
                    <a:lstStyle/>
                    <a:p>
                      <a:endParaRPr lang="en-US"/>
                    </a:p>
                  </a:txBody>
                  <a:tcPr/>
                </a:tc>
                <a:extLst>
                  <a:ext uri="{0D108BD9-81ED-4DB2-BD59-A6C34878D82A}">
                    <a16:rowId xmlns:a16="http://schemas.microsoft.com/office/drawing/2014/main" val="10002"/>
                  </a:ext>
                </a:extLst>
              </a:tr>
            </a:tbl>
          </a:graphicData>
        </a:graphic>
      </p:graphicFrame>
      <p:sp>
        <p:nvSpPr>
          <p:cNvPr id="98" name="Google Shape;98;p19"/>
          <p:cNvSpPr/>
          <p:nvPr/>
        </p:nvSpPr>
        <p:spPr>
          <a:xfrm>
            <a:off x="226125" y="4799525"/>
            <a:ext cx="696600" cy="1015800"/>
          </a:xfrm>
          <a:prstGeom prst="homePlate">
            <a:avLst>
              <a:gd name="adj" fmla="val 50000"/>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Lato"/>
                <a:ea typeface="Lato"/>
                <a:cs typeface="Lato"/>
                <a:sym typeface="Lato"/>
              </a:rPr>
              <a:t>Skills</a:t>
            </a:r>
            <a:endParaRPr sz="1100" b="1" i="0" u="none" strike="noStrike" cap="none">
              <a:solidFill>
                <a:srgbClr val="000000"/>
              </a:solidFill>
              <a:latin typeface="Lato"/>
              <a:ea typeface="Lato"/>
              <a:cs typeface="Lato"/>
              <a:sym typeface="Lato"/>
            </a:endParaRPr>
          </a:p>
        </p:txBody>
      </p:sp>
      <p:sp>
        <p:nvSpPr>
          <p:cNvPr id="99" name="Google Shape;99;p19"/>
          <p:cNvSpPr/>
          <p:nvPr/>
        </p:nvSpPr>
        <p:spPr>
          <a:xfrm>
            <a:off x="226125" y="5876950"/>
            <a:ext cx="696600" cy="1015800"/>
          </a:xfrm>
          <a:prstGeom prst="homePlate">
            <a:avLst>
              <a:gd name="adj" fmla="val 50000"/>
            </a:avLst>
          </a:prstGeom>
          <a:solidFill>
            <a:srgbClr val="EFEFEF"/>
          </a:solidFill>
          <a:ln w="952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950"/>
              <a:buFont typeface="Arial"/>
              <a:buNone/>
            </a:pPr>
            <a:r>
              <a:rPr lang="en-GB" sz="950" b="1" i="0" u="none" strike="noStrike" cap="none">
                <a:solidFill>
                  <a:srgbClr val="000000"/>
                </a:solidFill>
                <a:latin typeface="Lato"/>
                <a:ea typeface="Lato"/>
                <a:cs typeface="Lato"/>
                <a:sym typeface="Lato"/>
              </a:rPr>
              <a:t>Know-ledge</a:t>
            </a:r>
            <a:endParaRPr sz="950" b="1" i="0" u="none" strike="noStrike" cap="none">
              <a:solidFill>
                <a:srgbClr val="000000"/>
              </a:solidFill>
              <a:latin typeface="Lato"/>
              <a:ea typeface="Lato"/>
              <a:cs typeface="Lato"/>
              <a:sym typeface="Lato"/>
            </a:endParaRPr>
          </a:p>
        </p:txBody>
      </p:sp>
      <p:sp>
        <p:nvSpPr>
          <p:cNvPr id="100" name="Google Shape;100;p19"/>
          <p:cNvSpPr/>
          <p:nvPr/>
        </p:nvSpPr>
        <p:spPr>
          <a:xfrm flipH="1">
            <a:off x="9769275" y="5035375"/>
            <a:ext cx="696600" cy="1015800"/>
          </a:xfrm>
          <a:prstGeom prst="homePlate">
            <a:avLst>
              <a:gd name="adj" fmla="val 50000"/>
            </a:avLst>
          </a:prstGeom>
          <a:noFill/>
          <a:ln w="9525" cap="flat" cmpd="sng">
            <a:solidFill>
              <a:srgbClr val="D0EAF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900"/>
              <a:buFont typeface="Arial"/>
              <a:buNone/>
            </a:pPr>
            <a:r>
              <a:rPr lang="en-GB" sz="900" b="1" i="0" u="none" strike="noStrike" cap="none">
                <a:solidFill>
                  <a:srgbClr val="000000"/>
                </a:solidFill>
                <a:latin typeface="Lato"/>
                <a:ea typeface="Lato"/>
                <a:cs typeface="Lato"/>
                <a:sym typeface="Lato"/>
              </a:rPr>
              <a:t>NC attain-ment target</a:t>
            </a:r>
            <a:endParaRPr sz="900" b="1" i="0" u="none" strike="noStrike" cap="none">
              <a:solidFill>
                <a:srgbClr val="000000"/>
              </a:solidFill>
              <a:latin typeface="Lato"/>
              <a:ea typeface="Lato"/>
              <a:cs typeface="Lato"/>
              <a:sym typeface="Lato"/>
            </a:endParaRPr>
          </a:p>
        </p:txBody>
      </p:sp>
      <p:sp>
        <p:nvSpPr>
          <p:cNvPr id="101" name="Google Shape;101;p19"/>
          <p:cNvSpPr/>
          <p:nvPr/>
        </p:nvSpPr>
        <p:spPr>
          <a:xfrm>
            <a:off x="226125" y="3722100"/>
            <a:ext cx="696600" cy="1015800"/>
          </a:xfrm>
          <a:prstGeom prst="homePlate">
            <a:avLst>
              <a:gd name="adj" fmla="val 50000"/>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lt1"/>
                </a:solidFill>
                <a:latin typeface="Lato"/>
                <a:ea typeface="Lato"/>
                <a:cs typeface="Lato"/>
                <a:sym typeface="Lato"/>
              </a:rPr>
              <a:t>Year group</a:t>
            </a:r>
            <a:endParaRPr sz="1000" b="1" i="0" u="none" strike="noStrike" cap="none">
              <a:solidFill>
                <a:schemeClr val="lt1"/>
              </a:solidFill>
              <a:latin typeface="Lato"/>
              <a:ea typeface="Lato"/>
              <a:cs typeface="Lato"/>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graphicFrame>
        <p:nvGraphicFramePr>
          <p:cNvPr id="106" name="Google Shape;106;p20"/>
          <p:cNvGraphicFramePr/>
          <p:nvPr/>
        </p:nvGraphicFramePr>
        <p:xfrm>
          <a:off x="2185063" y="3706050"/>
          <a:ext cx="3000000" cy="3000000"/>
        </p:xfrm>
        <a:graphic>
          <a:graphicData uri="http://schemas.openxmlformats.org/drawingml/2006/table">
            <a:tbl>
              <a:tblPr>
                <a:noFill/>
                <a:tableStyleId>{EE0DF4A6-6B9F-42DC-AB2B-0FB376A512C7}</a:tableStyleId>
              </a:tblPr>
              <a:tblGrid>
                <a:gridCol w="2080400">
                  <a:extLst>
                    <a:ext uri="{9D8B030D-6E8A-4147-A177-3AD203B41FA5}">
                      <a16:colId xmlns:a16="http://schemas.microsoft.com/office/drawing/2014/main" val="20000"/>
                    </a:ext>
                  </a:extLst>
                </a:gridCol>
                <a:gridCol w="1941750">
                  <a:extLst>
                    <a:ext uri="{9D8B030D-6E8A-4147-A177-3AD203B41FA5}">
                      <a16:colId xmlns:a16="http://schemas.microsoft.com/office/drawing/2014/main" val="20001"/>
                    </a:ext>
                  </a:extLst>
                </a:gridCol>
                <a:gridCol w="2083525">
                  <a:extLst>
                    <a:ext uri="{9D8B030D-6E8A-4147-A177-3AD203B41FA5}">
                      <a16:colId xmlns:a16="http://schemas.microsoft.com/office/drawing/2014/main" val="20002"/>
                    </a:ext>
                  </a:extLst>
                </a:gridCol>
              </a:tblGrid>
              <a:tr h="306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28575" cap="flat" cmpd="sng">
                      <a:solidFill>
                        <a:srgbClr val="9E9E9E"/>
                      </a:solidFill>
                      <a:prstDash val="solid"/>
                      <a:round/>
                      <a:headEnd type="none" w="sm" len="sm"/>
                      <a:tailEnd type="none" w="sm" len="sm"/>
                    </a:lnL>
                    <a:lnR w="28575" cap="flat" cmpd="sng">
                      <a:solidFill>
                        <a:srgbClr val="9E9E9E"/>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28575" cap="flat" cmpd="sng">
                      <a:solidFill>
                        <a:srgbClr val="9E9E9E"/>
                      </a:solidFill>
                      <a:prstDash val="solid"/>
                      <a:round/>
                      <a:headEnd type="none" w="sm" len="sm"/>
                      <a:tailEnd type="none" w="sm" len="sm"/>
                    </a:lnL>
                    <a:lnR w="28575" cap="flat" cmpd="sng">
                      <a:solidFill>
                        <a:srgbClr val="9E9E9E"/>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rgbClr val="9E9E9E"/>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28575" cap="flat" cmpd="sng">
                      <a:solidFill>
                        <a:srgbClr val="9E9E9E"/>
                      </a:solidFill>
                      <a:prstDash val="solid"/>
                      <a:round/>
                      <a:headEnd type="none" w="sm" len="sm"/>
                      <a:tailEnd type="none" w="sm" len="sm"/>
                    </a:lnL>
                    <a:lnR w="28575" cap="flat" cmpd="sng">
                      <a:solidFill>
                        <a:srgbClr val="9E9E9E"/>
                      </a:solidFill>
                      <a:prstDash val="solid"/>
                      <a:round/>
                      <a:headEnd type="none" w="sm" len="sm"/>
                      <a:tailEnd type="none" w="sm" len="sm"/>
                    </a:lnR>
                    <a:lnT w="28575" cap="flat" cmpd="sng">
                      <a:solidFill>
                        <a:schemeClr val="lt1"/>
                      </a:solidFill>
                      <a:prstDash val="solid"/>
                      <a:round/>
                      <a:headEnd type="none" w="sm" len="sm"/>
                      <a:tailEnd type="none" w="sm" len="sm"/>
                    </a:lnT>
                    <a:lnB w="28575" cap="flat" cmpd="sng">
                      <a:solidFill>
                        <a:srgbClr val="9E9E9E"/>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sp>
        <p:nvSpPr>
          <p:cNvPr id="107" name="Google Shape;107;p20"/>
          <p:cNvSpPr txBox="1"/>
          <p:nvPr/>
        </p:nvSpPr>
        <p:spPr>
          <a:xfrm>
            <a:off x="373250" y="347775"/>
            <a:ext cx="99135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7916"/>
              </a:lnSpc>
              <a:spcBef>
                <a:spcPts val="0"/>
              </a:spcBef>
              <a:spcAft>
                <a:spcPts val="1000"/>
              </a:spcAft>
              <a:buClr>
                <a:srgbClr val="000000"/>
              </a:buClr>
              <a:buSzPts val="2000"/>
              <a:buFont typeface="Arial"/>
              <a:buNone/>
            </a:pPr>
            <a:r>
              <a:rPr lang="en-GB" sz="2000" b="1" i="0" u="none" strike="noStrike" cap="none">
                <a:solidFill>
                  <a:srgbClr val="000000"/>
                </a:solidFill>
                <a:latin typeface="Lato"/>
                <a:ea typeface="Lato"/>
                <a:cs typeface="Lato"/>
                <a:sym typeface="Lato"/>
              </a:rPr>
              <a:t>How is the Geography scheme of work organised?</a:t>
            </a:r>
            <a:endParaRPr sz="2000" b="1" i="0" u="none" strike="noStrike" cap="none">
              <a:solidFill>
                <a:srgbClr val="000000"/>
              </a:solidFill>
              <a:latin typeface="Lato"/>
              <a:ea typeface="Lato"/>
              <a:cs typeface="Lato"/>
              <a:sym typeface="Lato"/>
            </a:endParaRPr>
          </a:p>
        </p:txBody>
      </p:sp>
      <p:sp>
        <p:nvSpPr>
          <p:cNvPr id="108" name="Google Shape;108;p20"/>
          <p:cNvSpPr txBox="1"/>
          <p:nvPr/>
        </p:nvSpPr>
        <p:spPr>
          <a:xfrm>
            <a:off x="2485650" y="2379010"/>
            <a:ext cx="5720700" cy="295500"/>
          </a:xfrm>
          <a:prstGeom prst="rect">
            <a:avLst/>
          </a:prstGeom>
          <a:noFill/>
          <a:ln>
            <a:noFill/>
          </a:ln>
        </p:spPr>
        <p:txBody>
          <a:bodyPr spcFirstLastPara="1" wrap="square" lIns="116050" tIns="116050" rIns="116050" bIns="116050" anchor="t" anchorCtr="0">
            <a:noAutofit/>
          </a:bodyPr>
          <a:lstStyle/>
          <a:p>
            <a:pPr marL="0" marR="0" lvl="0" indent="0" algn="ctr" rtl="0">
              <a:lnSpc>
                <a:spcPct val="150000"/>
              </a:lnSpc>
              <a:spcBef>
                <a:spcPts val="0"/>
              </a:spcBef>
              <a:spcAft>
                <a:spcPts val="2500"/>
              </a:spcAft>
              <a:buClr>
                <a:srgbClr val="000000"/>
              </a:buClr>
              <a:buSzPts val="1200"/>
              <a:buFont typeface="Arial"/>
              <a:buNone/>
            </a:pPr>
            <a:r>
              <a:rPr lang="en-GB" sz="1200" b="0" i="0" u="none" strike="noStrike" cap="none">
                <a:solidFill>
                  <a:srgbClr val="595959"/>
                </a:solidFill>
                <a:latin typeface="Lato"/>
                <a:ea typeface="Lato"/>
                <a:cs typeface="Lato"/>
                <a:sym typeface="Lato"/>
              </a:rPr>
              <a:t>National Curriculum guidance </a:t>
            </a:r>
            <a:endParaRPr sz="1200" b="0" i="0" u="none" strike="noStrike" cap="none">
              <a:solidFill>
                <a:srgbClr val="595959"/>
              </a:solidFill>
              <a:latin typeface="Lato"/>
              <a:ea typeface="Lato"/>
              <a:cs typeface="Lato"/>
              <a:sym typeface="Lato"/>
            </a:endParaRPr>
          </a:p>
        </p:txBody>
      </p:sp>
      <p:cxnSp>
        <p:nvCxnSpPr>
          <p:cNvPr id="109" name="Google Shape;109;p20"/>
          <p:cNvCxnSpPr/>
          <p:nvPr/>
        </p:nvCxnSpPr>
        <p:spPr>
          <a:xfrm flipH="1">
            <a:off x="5217225" y="4229988"/>
            <a:ext cx="9300" cy="676800"/>
          </a:xfrm>
          <a:prstGeom prst="straightConnector1">
            <a:avLst/>
          </a:prstGeom>
          <a:noFill/>
          <a:ln w="19050" cap="flat" cmpd="sng">
            <a:solidFill>
              <a:srgbClr val="9E9E9E"/>
            </a:solidFill>
            <a:prstDash val="solid"/>
            <a:round/>
            <a:headEnd type="none" w="sm" len="sm"/>
            <a:tailEnd type="triangle" w="med" len="med"/>
          </a:ln>
        </p:spPr>
      </p:cxnSp>
      <p:sp>
        <p:nvSpPr>
          <p:cNvPr id="110" name="Google Shape;110;p20"/>
          <p:cNvSpPr/>
          <p:nvPr/>
        </p:nvSpPr>
        <p:spPr>
          <a:xfrm>
            <a:off x="3305790" y="3030358"/>
            <a:ext cx="1798500" cy="517500"/>
          </a:xfrm>
          <a:prstGeom prst="roundRect">
            <a:avLst>
              <a:gd name="adj" fmla="val 50000"/>
            </a:avLst>
          </a:prstGeom>
          <a:noFill/>
          <a:ln w="28575"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Lato"/>
                <a:ea typeface="Lato"/>
                <a:cs typeface="Lato"/>
                <a:sym typeface="Lato"/>
              </a:rPr>
              <a:t>Place knowledge</a:t>
            </a:r>
            <a:endParaRPr sz="1200" b="1" i="0" u="none" strike="noStrike" cap="none">
              <a:solidFill>
                <a:schemeClr val="dk1"/>
              </a:solidFill>
              <a:latin typeface="Lato"/>
              <a:ea typeface="Lato"/>
              <a:cs typeface="Lato"/>
              <a:sym typeface="Lato"/>
            </a:endParaRPr>
          </a:p>
        </p:txBody>
      </p:sp>
      <p:sp>
        <p:nvSpPr>
          <p:cNvPr id="111" name="Google Shape;111;p20"/>
          <p:cNvSpPr/>
          <p:nvPr/>
        </p:nvSpPr>
        <p:spPr>
          <a:xfrm>
            <a:off x="3435815" y="5034550"/>
            <a:ext cx="3572100" cy="517500"/>
          </a:xfrm>
          <a:prstGeom prst="roundRect">
            <a:avLst>
              <a:gd name="adj" fmla="val 50000"/>
            </a:avLst>
          </a:prstGeom>
          <a:noFill/>
          <a:ln w="9525"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Lato"/>
                <a:ea typeface="Lato"/>
                <a:cs typeface="Lato"/>
                <a:sym typeface="Lato"/>
              </a:rPr>
              <a:t> scheme of work</a:t>
            </a:r>
            <a:endParaRPr sz="1200" b="1" i="0" u="none" strike="noStrike" cap="none">
              <a:solidFill>
                <a:schemeClr val="dk1"/>
              </a:solidFill>
              <a:latin typeface="Lato"/>
              <a:ea typeface="Lato"/>
              <a:cs typeface="Lato"/>
              <a:sym typeface="Lato"/>
            </a:endParaRPr>
          </a:p>
        </p:txBody>
      </p:sp>
      <p:sp>
        <p:nvSpPr>
          <p:cNvPr id="112" name="Google Shape;112;p20"/>
          <p:cNvSpPr/>
          <p:nvPr/>
        </p:nvSpPr>
        <p:spPr>
          <a:xfrm>
            <a:off x="1282640" y="3030371"/>
            <a:ext cx="1798500" cy="517500"/>
          </a:xfrm>
          <a:prstGeom prst="roundRect">
            <a:avLst>
              <a:gd name="adj" fmla="val 50000"/>
            </a:avLst>
          </a:prstGeom>
          <a:noFill/>
          <a:ln w="28575"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Lato"/>
                <a:ea typeface="Lato"/>
                <a:cs typeface="Lato"/>
                <a:sym typeface="Lato"/>
              </a:rPr>
              <a:t>Locational knowledge</a:t>
            </a:r>
            <a:endParaRPr sz="1200" b="1" i="0" u="none" strike="noStrike" cap="none">
              <a:solidFill>
                <a:schemeClr val="dk1"/>
              </a:solidFill>
              <a:latin typeface="Lato"/>
              <a:ea typeface="Lato"/>
              <a:cs typeface="Lato"/>
              <a:sym typeface="Lato"/>
            </a:endParaRPr>
          </a:p>
        </p:txBody>
      </p:sp>
      <p:sp>
        <p:nvSpPr>
          <p:cNvPr id="113" name="Google Shape;113;p20"/>
          <p:cNvSpPr/>
          <p:nvPr/>
        </p:nvSpPr>
        <p:spPr>
          <a:xfrm>
            <a:off x="5328940" y="3030358"/>
            <a:ext cx="1798500" cy="517500"/>
          </a:xfrm>
          <a:prstGeom prst="roundRect">
            <a:avLst>
              <a:gd name="adj" fmla="val 50000"/>
            </a:avLst>
          </a:prstGeom>
          <a:noFill/>
          <a:ln w="28575"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chemeClr val="dk1"/>
              </a:buClr>
              <a:buSzPts val="1100"/>
              <a:buFont typeface="Arial"/>
              <a:buNone/>
            </a:pPr>
            <a:r>
              <a:rPr lang="en-GB" sz="1200" b="1" i="0" u="none" strike="noStrike" cap="none">
                <a:solidFill>
                  <a:schemeClr val="dk1"/>
                </a:solidFill>
                <a:latin typeface="Lato"/>
                <a:ea typeface="Lato"/>
                <a:cs typeface="Lato"/>
                <a:sym typeface="Lato"/>
              </a:rPr>
              <a:t>Human and physical geography</a:t>
            </a:r>
            <a:endParaRPr sz="1200" b="1" i="0" u="none" strike="noStrike" cap="none">
              <a:solidFill>
                <a:schemeClr val="dk1"/>
              </a:solidFill>
              <a:latin typeface="Lato"/>
              <a:ea typeface="Lato"/>
              <a:cs typeface="Lato"/>
              <a:sym typeface="Lato"/>
            </a:endParaRPr>
          </a:p>
        </p:txBody>
      </p:sp>
      <p:sp>
        <p:nvSpPr>
          <p:cNvPr id="114" name="Google Shape;114;p20"/>
          <p:cNvSpPr txBox="1"/>
          <p:nvPr/>
        </p:nvSpPr>
        <p:spPr>
          <a:xfrm>
            <a:off x="1282638" y="4589875"/>
            <a:ext cx="8126700" cy="295500"/>
          </a:xfrm>
          <a:prstGeom prst="rect">
            <a:avLst/>
          </a:prstGeom>
          <a:noFill/>
          <a:ln>
            <a:noFill/>
          </a:ln>
        </p:spPr>
        <p:txBody>
          <a:bodyPr spcFirstLastPara="1" wrap="square" lIns="116050" tIns="116050" rIns="116050" bIns="116050" anchor="t" anchorCtr="0">
            <a:noAutofit/>
          </a:bodyPr>
          <a:lstStyle/>
          <a:p>
            <a:pPr marL="0" marR="0" lvl="0" indent="0" algn="ctr" rtl="0">
              <a:lnSpc>
                <a:spcPct val="150000"/>
              </a:lnSpc>
              <a:spcBef>
                <a:spcPts val="0"/>
              </a:spcBef>
              <a:spcAft>
                <a:spcPts val="2500"/>
              </a:spcAft>
              <a:buClr>
                <a:srgbClr val="000000"/>
              </a:buClr>
              <a:buSzPts val="1200"/>
              <a:buFont typeface="Arial"/>
              <a:buNone/>
            </a:pPr>
            <a:endParaRPr sz="1200" b="0" i="0" u="none" strike="noStrike" cap="none">
              <a:solidFill>
                <a:srgbClr val="595959"/>
              </a:solidFill>
              <a:latin typeface="Lato"/>
              <a:ea typeface="Lato"/>
              <a:cs typeface="Lato"/>
              <a:sym typeface="Lato"/>
            </a:endParaRPr>
          </a:p>
        </p:txBody>
      </p:sp>
      <p:sp>
        <p:nvSpPr>
          <p:cNvPr id="115" name="Google Shape;115;p20"/>
          <p:cNvSpPr/>
          <p:nvPr/>
        </p:nvSpPr>
        <p:spPr>
          <a:xfrm>
            <a:off x="7352090" y="3030371"/>
            <a:ext cx="1798500" cy="517500"/>
          </a:xfrm>
          <a:prstGeom prst="roundRect">
            <a:avLst>
              <a:gd name="adj" fmla="val 50000"/>
            </a:avLst>
          </a:prstGeom>
          <a:noFill/>
          <a:ln w="28575" cap="flat" cmpd="sng">
            <a:solidFill>
              <a:schemeClr val="dk1"/>
            </a:solidFill>
            <a:prstDash val="solid"/>
            <a:round/>
            <a:headEnd type="none" w="sm" len="sm"/>
            <a:tailEnd type="none" w="sm" len="sm"/>
          </a:ln>
        </p:spPr>
        <p:txBody>
          <a:bodyPr spcFirstLastPara="1" wrap="square" lIns="106900" tIns="106900" rIns="106900" bIns="106900" anchor="ctr" anchorCtr="0">
            <a:noAutofit/>
          </a:bodyPr>
          <a:lstStyle/>
          <a:p>
            <a:pPr marL="0" marR="0" lvl="0" indent="0" algn="ctr" rtl="0">
              <a:lnSpc>
                <a:spcPct val="100000"/>
              </a:lnSpc>
              <a:spcBef>
                <a:spcPts val="0"/>
              </a:spcBef>
              <a:spcAft>
                <a:spcPts val="0"/>
              </a:spcAft>
              <a:buClr>
                <a:schemeClr val="dk1"/>
              </a:buClr>
              <a:buSzPts val="1100"/>
              <a:buFont typeface="Arial"/>
              <a:buNone/>
            </a:pPr>
            <a:r>
              <a:rPr lang="en-GB" sz="1200" b="1" i="0" u="none" strike="noStrike" cap="none">
                <a:solidFill>
                  <a:schemeClr val="dk1"/>
                </a:solidFill>
                <a:latin typeface="Lato"/>
                <a:ea typeface="Lato"/>
                <a:cs typeface="Lato"/>
                <a:sym typeface="Lato"/>
              </a:rPr>
              <a:t>Geographical skills and fieldwork</a:t>
            </a:r>
            <a:endParaRPr sz="1200" b="1" i="0" u="none" strike="noStrike" cap="none">
              <a:solidFill>
                <a:schemeClr val="dk1"/>
              </a:solidFill>
              <a:latin typeface="Lato"/>
              <a:ea typeface="Lato"/>
              <a:cs typeface="Lato"/>
              <a:sym typeface="Lato"/>
            </a:endParaRPr>
          </a:p>
        </p:txBody>
      </p:sp>
      <p:sp>
        <p:nvSpPr>
          <p:cNvPr id="116" name="Google Shape;116;p20"/>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a:p>
        </p:txBody>
      </p:sp>
      <p:sp>
        <p:nvSpPr>
          <p:cNvPr id="117" name="Google Shape;117;p20"/>
          <p:cNvSpPr txBox="1"/>
          <p:nvPr/>
        </p:nvSpPr>
        <p:spPr>
          <a:xfrm>
            <a:off x="2985875" y="6416475"/>
            <a:ext cx="4605900" cy="581700"/>
          </a:xfrm>
          <a:prstGeom prst="rect">
            <a:avLst/>
          </a:prstGeom>
          <a:solidFill>
            <a:schemeClr val="lt2"/>
          </a:solid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chemeClr val="dk1"/>
              </a:buClr>
              <a:buSzPts val="1100"/>
              <a:buFont typeface="Arial"/>
              <a:buNone/>
            </a:pPr>
            <a:r>
              <a:rPr lang="en-GB" sz="1200" b="0" i="0" u="none" strike="noStrike" cap="none">
                <a:solidFill>
                  <a:schemeClr val="dk1"/>
                </a:solidFill>
                <a:latin typeface="Lato"/>
                <a:ea typeface="Lato"/>
                <a:cs typeface="Lato"/>
                <a:sym typeface="Lato"/>
              </a:rPr>
              <a:t>NB. Statements marked with an asterisk * are those which appear under more than one strand.</a:t>
            </a:r>
            <a:endParaRPr sz="1400" b="0" i="0" u="none" strike="noStrike" cap="none">
              <a:solidFill>
                <a:srgbClr val="000000"/>
              </a:solidFill>
              <a:latin typeface="Lato"/>
              <a:ea typeface="Lato"/>
              <a:cs typeface="Lato"/>
              <a:sym typeface="Lat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1"/>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 and skills</a:t>
            </a:r>
            <a:endParaRPr/>
          </a:p>
        </p:txBody>
      </p:sp>
      <p:sp>
        <p:nvSpPr>
          <p:cNvPr id="123" name="Google Shape;123;p21"/>
          <p:cNvSpPr txBox="1">
            <a:spLocks noGrp="1"/>
          </p:cNvSpPr>
          <p:nvPr>
            <p:ph type="subTitle" idx="2"/>
          </p:nvPr>
        </p:nvSpPr>
        <p:spPr>
          <a:xfrm>
            <a:off x="5433850" y="-12650"/>
            <a:ext cx="52494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Locational knowledge</a:t>
            </a:r>
            <a:endParaRPr/>
          </a:p>
        </p:txBody>
      </p:sp>
      <p:sp>
        <p:nvSpPr>
          <p:cNvPr id="124" name="Google Shape;124;p21"/>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4</a:t>
            </a:fld>
            <a:endParaRPr/>
          </a:p>
        </p:txBody>
      </p:sp>
      <p:graphicFrame>
        <p:nvGraphicFramePr>
          <p:cNvPr id="125" name="Google Shape;125;p21"/>
          <p:cNvGraphicFramePr/>
          <p:nvPr/>
        </p:nvGraphicFramePr>
        <p:xfrm>
          <a:off x="270738" y="670013"/>
          <a:ext cx="3000000" cy="3000000"/>
        </p:xfrm>
        <a:graphic>
          <a:graphicData uri="http://schemas.openxmlformats.org/drawingml/2006/table">
            <a:tbl>
              <a:tblPr>
                <a:noFill/>
                <a:tableStyleId>{EE0DF4A6-6B9F-42DC-AB2B-0FB376A512C7}</a:tableStyleId>
              </a:tblPr>
              <a:tblGrid>
                <a:gridCol w="7486275">
                  <a:extLst>
                    <a:ext uri="{9D8B030D-6E8A-4147-A177-3AD203B41FA5}">
                      <a16:colId xmlns:a16="http://schemas.microsoft.com/office/drawing/2014/main" val="20000"/>
                    </a:ext>
                  </a:extLst>
                </a:gridCol>
                <a:gridCol w="2400275">
                  <a:extLst>
                    <a:ext uri="{9D8B030D-6E8A-4147-A177-3AD203B41FA5}">
                      <a16:colId xmlns:a16="http://schemas.microsoft.com/office/drawing/2014/main" val="20001"/>
                    </a:ext>
                  </a:extLst>
                </a:gridCol>
              </a:tblGrid>
              <a:tr h="333400">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lt1"/>
                          </a:solidFill>
                          <a:latin typeface="Lato"/>
                          <a:ea typeface="Lato"/>
                          <a:cs typeface="Lato"/>
                          <a:sym typeface="Lato"/>
                        </a:rPr>
                        <a:t>EYFS: Reception</a:t>
                      </a:r>
                      <a:endParaRPr sz="1600" b="1" u="none" strike="noStrike" cap="none">
                        <a:solidFill>
                          <a:schemeClr val="lt1"/>
                        </a:solidFill>
                        <a:latin typeface="Lato"/>
                        <a:ea typeface="Lato"/>
                        <a:cs typeface="Lato"/>
                        <a:sym typeface="Lato"/>
                      </a:endParaRPr>
                    </a:p>
                  </a:txBody>
                  <a:tcPr marL="91425" marR="91425" marT="91425" marB="9142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2"/>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200" b="1" u="none" strike="noStrike" cap="none">
                          <a:solidFill>
                            <a:srgbClr val="1D1C1D"/>
                          </a:solidFill>
                          <a:latin typeface="Lato"/>
                          <a:ea typeface="Lato"/>
                          <a:cs typeface="Lato"/>
                          <a:sym typeface="Lato"/>
                        </a:rPr>
                        <a:t>Understanding the world; Development matters and Early Learning Goals</a:t>
                      </a:r>
                      <a:endParaRPr sz="1600" b="1" u="none" strike="noStrike" cap="none">
                        <a:solidFill>
                          <a:srgbClr val="1D1C1D"/>
                        </a:solidFill>
                        <a:latin typeface="Lato"/>
                        <a:ea typeface="Lato"/>
                        <a:cs typeface="Lato"/>
                        <a:sym typeface="Lato"/>
                      </a:endParaRPr>
                    </a:p>
                  </a:txBody>
                  <a:tcPr marL="91425" marR="91425" marT="91425" marB="9142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D9D9D9"/>
                    </a:solidFill>
                  </a:tcPr>
                </a:tc>
                <a:extLst>
                  <a:ext uri="{0D108BD9-81ED-4DB2-BD59-A6C34878D82A}">
                    <a16:rowId xmlns:a16="http://schemas.microsoft.com/office/drawing/2014/main" val="10000"/>
                  </a:ext>
                </a:extLst>
              </a:tr>
              <a:tr h="1742100">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Identifying land and water on a map or globe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Making observations about the characteristics of places (in stories, photographs or in the school grounds/local area).*</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txBody>
                  <a:tcPr marL="91425" marR="91425" marT="91425" marB="91425">
                    <a:lnL w="9525" cap="flat" cmpd="sng">
                      <a:solidFill>
                        <a:srgbClr val="999999"/>
                      </a:solidFill>
                      <a:prstDash val="solid"/>
                      <a:round/>
                      <a:headEnd type="none" w="sm" len="sm"/>
                      <a:tailEnd type="none" w="sm" len="sm"/>
                    </a:lnL>
                    <a:lnR w="9525" cap="flat" cmpd="sng">
                      <a:solidFill>
                        <a:srgbClr val="999999"/>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99999"/>
                      </a:solidFill>
                      <a:prstDash val="solid"/>
                      <a:round/>
                      <a:headEnd type="none" w="sm" len="sm"/>
                      <a:tailEnd type="none" w="sm" len="sm"/>
                    </a:lnB>
                  </a:tcPr>
                </a:tc>
                <a:tc rowSpan="2">
                  <a:txBody>
                    <a:bodyPr/>
                    <a:lstStyle/>
                    <a:p>
                      <a:pPr marL="0" marR="0" lvl="0" indent="0" algn="ctr" rtl="0">
                        <a:lnSpc>
                          <a:spcPct val="100000"/>
                        </a:lnSpc>
                        <a:spcBef>
                          <a:spcPts val="0"/>
                        </a:spcBef>
                        <a:spcAft>
                          <a:spcPts val="0"/>
                        </a:spcAft>
                        <a:buClr>
                          <a:schemeClr val="dk1"/>
                        </a:buClr>
                        <a:buSzPts val="1100"/>
                        <a:buFont typeface="Arial"/>
                        <a:buNone/>
                      </a:pP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b="1" u="none" strike="noStrike" cap="none">
                          <a:solidFill>
                            <a:schemeClr val="dk1"/>
                          </a:solidFill>
                          <a:latin typeface="Lato"/>
                          <a:ea typeface="Lato"/>
                          <a:cs typeface="Lato"/>
                          <a:sym typeface="Lato"/>
                        </a:rPr>
                        <a:t>Development Matters</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Draw information from a simple map.</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Describe what they see, hear and feel whilst outside.</a:t>
                      </a:r>
                      <a:endParaRPr sz="1000"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Recognise some environments that are different from the one in which they live.</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 Understand that some places are special to members of their community.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i="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b="1" u="none" strike="noStrike" cap="none">
                          <a:solidFill>
                            <a:schemeClr val="dk1"/>
                          </a:solidFill>
                          <a:latin typeface="Lato"/>
                          <a:ea typeface="Lato"/>
                          <a:cs typeface="Lato"/>
                          <a:sym typeface="Lato"/>
                        </a:rPr>
                        <a:t>Early Learning Goals</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Describe their immediate environment using knowledge from observation, discussion, stories, non-fiction texts and maps</a:t>
                      </a:r>
                      <a:endParaRPr sz="1000"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endParaRPr sz="1000" b="1" u="none" strike="noStrike" cap="none">
                        <a:solidFill>
                          <a:srgbClr val="D50C4C"/>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endParaRPr sz="1000" b="1" u="none" strike="noStrike" cap="none">
                        <a:solidFill>
                          <a:srgbClr val="D50C4C"/>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endParaRPr sz="1000" b="1" u="none" strike="noStrike" cap="none">
                        <a:solidFill>
                          <a:srgbClr val="D50C4C"/>
                        </a:solidFill>
                        <a:latin typeface="Lato"/>
                        <a:ea typeface="Lato"/>
                        <a:cs typeface="Lato"/>
                        <a:sym typeface="Lato"/>
                      </a:endParaRPr>
                    </a:p>
                  </a:txBody>
                  <a:tcPr marL="91425" marR="91425" marT="91425" marB="91425">
                    <a:lnL w="9525" cap="flat" cmpd="sng">
                      <a:solidFill>
                        <a:srgbClr val="999999"/>
                      </a:solidFill>
                      <a:prstDash val="solid"/>
                      <a:round/>
                      <a:headEnd type="none" w="sm" len="sm"/>
                      <a:tailEnd type="none" w="sm" len="sm"/>
                    </a:lnL>
                    <a:lnR w="9525" cap="flat" cmpd="sng">
                      <a:solidFill>
                        <a:srgbClr val="999999"/>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E9E9E"/>
                      </a:solidFill>
                      <a:prstDash val="solid"/>
                      <a:round/>
                      <a:headEnd type="none" w="sm" len="sm"/>
                      <a:tailEnd type="none" w="sm" len="sm"/>
                    </a:lnB>
                    <a:solidFill>
                      <a:srgbClr val="D9D9D9"/>
                    </a:solidFill>
                  </a:tcPr>
                </a:tc>
                <a:extLst>
                  <a:ext uri="{0D108BD9-81ED-4DB2-BD59-A6C34878D82A}">
                    <a16:rowId xmlns:a16="http://schemas.microsoft.com/office/drawing/2014/main" val="10001"/>
                  </a:ext>
                </a:extLst>
              </a:tr>
              <a:tr h="1742100">
                <a:tc>
                  <a:txBody>
                    <a:bodyPr/>
                    <a:lstStyle/>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some vocabulary to describe different bodies of water, even if used inaccurately (sea/ocean, lake, river, pond)*</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that usually water is represented in blue on a map or globe.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the name of their school and the place where they live.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To know some vocabulary to describe the characteristics of different places, even if used inaccurately (hill, field, building, road, house, old).* </a:t>
                      </a:r>
                      <a:endParaRPr sz="1000" u="none" strike="noStrike" cap="none">
                        <a:solidFill>
                          <a:schemeClr val="dk1"/>
                        </a:solidFill>
                        <a:latin typeface="Lato"/>
                        <a:ea typeface="Lato"/>
                        <a:cs typeface="Lato"/>
                        <a:sym typeface="Lato"/>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99999"/>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tc vMerge="1">
                  <a:txBody>
                    <a:bodyPr/>
                    <a:lstStyle/>
                    <a:p>
                      <a:endParaRPr lang="en-US"/>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2"/>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 and skills</a:t>
            </a:r>
            <a:endParaRPr/>
          </a:p>
        </p:txBody>
      </p:sp>
      <p:sp>
        <p:nvSpPr>
          <p:cNvPr id="131" name="Google Shape;131;p22"/>
          <p:cNvSpPr txBox="1">
            <a:spLocks noGrp="1"/>
          </p:cNvSpPr>
          <p:nvPr>
            <p:ph type="subTitle" idx="2"/>
          </p:nvPr>
        </p:nvSpPr>
        <p:spPr>
          <a:xfrm>
            <a:off x="5298433" y="-2017"/>
            <a:ext cx="53955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Locational knowledge</a:t>
            </a:r>
            <a:endParaRPr/>
          </a:p>
        </p:txBody>
      </p:sp>
      <p:graphicFrame>
        <p:nvGraphicFramePr>
          <p:cNvPr id="132" name="Google Shape;132;p22"/>
          <p:cNvGraphicFramePr/>
          <p:nvPr/>
        </p:nvGraphicFramePr>
        <p:xfrm>
          <a:off x="222575" y="663125"/>
          <a:ext cx="3000000" cy="3000000"/>
        </p:xfrm>
        <a:graphic>
          <a:graphicData uri="http://schemas.openxmlformats.org/drawingml/2006/table">
            <a:tbl>
              <a:tblPr>
                <a:noFill/>
                <a:tableStyleId>{EE0DF4A6-6B9F-42DC-AB2B-0FB376A512C7}</a:tableStyleId>
              </a:tblPr>
              <a:tblGrid>
                <a:gridCol w="4042175">
                  <a:extLst>
                    <a:ext uri="{9D8B030D-6E8A-4147-A177-3AD203B41FA5}">
                      <a16:colId xmlns:a16="http://schemas.microsoft.com/office/drawing/2014/main" val="20000"/>
                    </a:ext>
                  </a:extLst>
                </a:gridCol>
                <a:gridCol w="3819825">
                  <a:extLst>
                    <a:ext uri="{9D8B030D-6E8A-4147-A177-3AD203B41FA5}">
                      <a16:colId xmlns:a16="http://schemas.microsoft.com/office/drawing/2014/main" val="20001"/>
                    </a:ext>
                  </a:extLst>
                </a:gridCol>
                <a:gridCol w="2384825">
                  <a:extLst>
                    <a:ext uri="{9D8B030D-6E8A-4147-A177-3AD203B41FA5}">
                      <a16:colId xmlns:a16="http://schemas.microsoft.com/office/drawing/2014/main" val="20002"/>
                    </a:ext>
                  </a:extLst>
                </a:gridCol>
              </a:tblGrid>
              <a:tr h="466250">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Year 1 </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D9D9D9"/>
                      </a:solidFill>
                      <a:prstDash val="solid"/>
                      <a:round/>
                      <a:headEnd type="none" w="sm" len="sm"/>
                      <a:tailEnd type="none" w="sm" len="sm"/>
                    </a:lnB>
                    <a:solidFill>
                      <a:srgbClr val="000000">
                        <a:alpha val="0"/>
                      </a:srgbClr>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Year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D9D9D9"/>
                      </a:solidFill>
                      <a:prstDash val="solid"/>
                      <a:round/>
                      <a:headEnd type="none" w="sm" len="sm"/>
                      <a:tailEnd type="none" w="sm" len="sm"/>
                    </a:lnB>
                    <a:solidFill>
                      <a:srgbClr val="000000">
                        <a:alpha val="0"/>
                      </a:srgbClr>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National curriculum - end of KS1</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latin typeface="Lato"/>
                          <a:ea typeface="Lato"/>
                          <a:cs typeface="Lato"/>
                          <a:sym typeface="Lato"/>
                        </a:rPr>
                        <a:t>Pupils should be able to:</a:t>
                      </a:r>
                      <a:endParaRPr sz="1000" b="1" u="none" strike="noStrike" cap="none">
                        <a:solidFill>
                          <a:schemeClr val="lt1"/>
                        </a:solidFill>
                        <a:latin typeface="Lato"/>
                        <a:ea typeface="Lato"/>
                        <a:cs typeface="Lato"/>
                        <a:sym typeface="Lato"/>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961650">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Locating two of the world’s seven continents on a world map.</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Locating two of the world’s oceans (Atlantic Ocean and Pacific Ocean) on a world map.</a:t>
                      </a:r>
                      <a:endParaRPr sz="900" u="none" strike="noStrike" cap="none">
                        <a:solidFill>
                          <a:schemeClr val="dk1"/>
                        </a:solidFill>
                        <a:highlight>
                          <a:srgbClr val="FFEA28"/>
                        </a:highlight>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highlight>
                          <a:srgbClr val="FFEA28"/>
                        </a:highlight>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Showing on a map which continent they live in.</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Locating all the world’s seven continents on a world map.</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Locating the world’s five oceans on a world map.</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Showing on a map the oceans nearest the continent they live in.</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tcPr>
                </a:tc>
                <a:tc row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Name and locate the world’s seven continents and five oceans</a:t>
                      </a:r>
                      <a:r>
                        <a:rPr lang="en-GB" sz="900" b="1" u="none" strike="noStrike" cap="none">
                          <a:solidFill>
                            <a:schemeClr val="dk1"/>
                          </a:solidFill>
                          <a:latin typeface="Lato"/>
                          <a:ea typeface="Lato"/>
                          <a:cs typeface="Lato"/>
                          <a:sym typeface="Lato"/>
                        </a:rPr>
                        <a:t> </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rgbClr val="D9D9D9"/>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1486225">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name of two continents (Europe and Asia).</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a continent is a group of countries.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they live in the continent of Europe.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an ocean is a large body of water.</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name of two of the world’s oceans (Atlantic Ocean and Pacific Ocean).</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solidFill>
                      <a:srgbClr val="F3F3F3"/>
                    </a:solidFill>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be able to name the seven continents of the world.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be able to name the five oceans of the world.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solidFill>
                      <a:srgbClr val="F3F3F3"/>
                    </a:solidFill>
                  </a:tcPr>
                </a:tc>
                <a:tc vMerge="1">
                  <a:txBody>
                    <a:bodyPr/>
                    <a:lstStyle/>
                    <a:p>
                      <a:endParaRPr lang="en-US"/>
                    </a:p>
                  </a:txBody>
                  <a:tcPr/>
                </a:tc>
                <a:extLst>
                  <a:ext uri="{0D108BD9-81ED-4DB2-BD59-A6C34878D82A}">
                    <a16:rowId xmlns:a16="http://schemas.microsoft.com/office/drawing/2014/main" val="10002"/>
                  </a:ext>
                </a:extLst>
              </a:tr>
              <a:tr h="1748475">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Locating the four countries of the United Kingdom (UK) on a map of this area.</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Showing on a map which country they live in and locating its capital city.</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Locating the surrounding seas and oceans  of the UK on a map of this area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Locating the capital cities of the four countries of the UK on a map of this area.</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characteristics (both human and physical) of the four capital cities of the UK.</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Showing on a map the city, town or village where they live in relation to their capital city.</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CCCCCC"/>
                      </a:solidFill>
                      <a:prstDash val="solid"/>
                      <a:round/>
                      <a:headEnd type="none" w="sm" len="sm"/>
                      <a:tailEnd type="none" w="sm" len="sm"/>
                    </a:lnB>
                  </a:tcPr>
                </a:tc>
                <a:tc row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Name, locate and identify characteristics of the four countries and capital cities of the United Kingdom and its surrounding seas</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2"/>
                    </a:solidFill>
                  </a:tcPr>
                </a:tc>
                <a:extLst>
                  <a:ext uri="{0D108BD9-81ED-4DB2-BD59-A6C34878D82A}">
                    <a16:rowId xmlns:a16="http://schemas.microsoft.com/office/drawing/2014/main" val="10003"/>
                  </a:ext>
                </a:extLst>
              </a:tr>
              <a:tr h="1617350">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latin typeface="Lato"/>
                          <a:ea typeface="Lato"/>
                          <a:cs typeface="Lato"/>
                          <a:sym typeface="Lato"/>
                        </a:rPr>
                        <a:t>To know that the UK is short for ‘United Kingdom’.</a:t>
                      </a: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latin typeface="Lato"/>
                          <a:ea typeface="Lato"/>
                          <a:cs typeface="Lato"/>
                          <a:sym typeface="Lato"/>
                        </a:rPr>
                        <a:t>To know that a country is </a:t>
                      </a:r>
                      <a:r>
                        <a:rPr lang="en-GB" sz="900" u="none" strike="noStrike" cap="none">
                          <a:solidFill>
                            <a:schemeClr val="dk1"/>
                          </a:solidFill>
                          <a:latin typeface="Lato"/>
                          <a:ea typeface="Lato"/>
                          <a:cs typeface="Lato"/>
                          <a:sym typeface="Lato"/>
                        </a:rPr>
                        <a:t> a land or nation with its own government.</a:t>
                      </a: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latin typeface="Lato"/>
                          <a:ea typeface="Lato"/>
                          <a:cs typeface="Lato"/>
                          <a:sym typeface="Lato"/>
                        </a:rPr>
                        <a:t>To know that the United Kingdom is made up of four countries and their names.</a:t>
                      </a: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name of the country they live in.</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3F3F3"/>
                    </a:solidFill>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latin typeface="Lato"/>
                          <a:ea typeface="Lato"/>
                          <a:cs typeface="Lato"/>
                          <a:sym typeface="Lato"/>
                        </a:rPr>
                        <a:t>To know that a sea is a body of water that is smaller than an ocean.*</a:t>
                      </a: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latin typeface="Lato"/>
                          <a:ea typeface="Lato"/>
                          <a:cs typeface="Lato"/>
                          <a:sym typeface="Lato"/>
                        </a:rPr>
                        <a:t>To know that there are four bodies of water surrounding the UK and to be able to name them.</a:t>
                      </a: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latin typeface="Lato"/>
                          <a:ea typeface="Lato"/>
                          <a:cs typeface="Lato"/>
                          <a:sym typeface="Lato"/>
                        </a:rPr>
                        <a:t>To name some characteristics of the four capital cities of the UK.</a:t>
                      </a: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latin typeface="Lato"/>
                          <a:ea typeface="Lato"/>
                          <a:cs typeface="Lato"/>
                          <a:sym typeface="Lato"/>
                        </a:rPr>
                        <a:t>To know the four capital cities of the UK.</a:t>
                      </a: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a capital city is the city where a country’s government is located.</a:t>
                      </a:r>
                      <a:endParaRPr sz="900" u="none" strike="noStrike" cap="none">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rgbClr val="F3F3F3"/>
                    </a:solidFill>
                  </a:tcPr>
                </a:tc>
                <a:tc vMerge="1">
                  <a:txBody>
                    <a:bodyPr/>
                    <a:lstStyle/>
                    <a:p>
                      <a:endParaRPr lang="en-US"/>
                    </a:p>
                  </a:txBody>
                  <a:tcPr/>
                </a:tc>
                <a:extLst>
                  <a:ext uri="{0D108BD9-81ED-4DB2-BD59-A6C34878D82A}">
                    <a16:rowId xmlns:a16="http://schemas.microsoft.com/office/drawing/2014/main" val="10004"/>
                  </a:ext>
                </a:extLst>
              </a:tr>
            </a:tbl>
          </a:graphicData>
        </a:graphic>
      </p:graphicFrame>
      <p:sp>
        <p:nvSpPr>
          <p:cNvPr id="133" name="Google Shape;133;p22"/>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3"/>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 and skills</a:t>
            </a:r>
            <a:endParaRPr/>
          </a:p>
        </p:txBody>
      </p:sp>
      <p:sp>
        <p:nvSpPr>
          <p:cNvPr id="139" name="Google Shape;139;p23"/>
          <p:cNvSpPr txBox="1">
            <a:spLocks noGrp="1"/>
          </p:cNvSpPr>
          <p:nvPr>
            <p:ph type="subTitle" idx="2"/>
          </p:nvPr>
        </p:nvSpPr>
        <p:spPr>
          <a:xfrm>
            <a:off x="5298811" y="-1639"/>
            <a:ext cx="53955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Locational knowledge</a:t>
            </a:r>
            <a:endParaRPr/>
          </a:p>
        </p:txBody>
      </p:sp>
      <p:graphicFrame>
        <p:nvGraphicFramePr>
          <p:cNvPr id="140" name="Google Shape;140;p23"/>
          <p:cNvGraphicFramePr/>
          <p:nvPr/>
        </p:nvGraphicFramePr>
        <p:xfrm>
          <a:off x="160425" y="572675"/>
          <a:ext cx="3000000" cy="3000000"/>
        </p:xfrm>
        <a:graphic>
          <a:graphicData uri="http://schemas.openxmlformats.org/drawingml/2006/table">
            <a:tbl>
              <a:tblPr>
                <a:noFill/>
                <a:tableStyleId>{EE0DF4A6-6B9F-42DC-AB2B-0FB376A512C7}</a:tableStyleId>
              </a:tblPr>
              <a:tblGrid>
                <a:gridCol w="1760850">
                  <a:extLst>
                    <a:ext uri="{9D8B030D-6E8A-4147-A177-3AD203B41FA5}">
                      <a16:colId xmlns:a16="http://schemas.microsoft.com/office/drawing/2014/main" val="20000"/>
                    </a:ext>
                  </a:extLst>
                </a:gridCol>
                <a:gridCol w="2281150">
                  <a:extLst>
                    <a:ext uri="{9D8B030D-6E8A-4147-A177-3AD203B41FA5}">
                      <a16:colId xmlns:a16="http://schemas.microsoft.com/office/drawing/2014/main" val="20001"/>
                    </a:ext>
                  </a:extLst>
                </a:gridCol>
                <a:gridCol w="2024000">
                  <a:extLst>
                    <a:ext uri="{9D8B030D-6E8A-4147-A177-3AD203B41FA5}">
                      <a16:colId xmlns:a16="http://schemas.microsoft.com/office/drawing/2014/main" val="20002"/>
                    </a:ext>
                  </a:extLst>
                </a:gridCol>
                <a:gridCol w="2163375">
                  <a:extLst>
                    <a:ext uri="{9D8B030D-6E8A-4147-A177-3AD203B41FA5}">
                      <a16:colId xmlns:a16="http://schemas.microsoft.com/office/drawing/2014/main" val="20003"/>
                    </a:ext>
                  </a:extLst>
                </a:gridCol>
                <a:gridCol w="2141775">
                  <a:extLst>
                    <a:ext uri="{9D8B030D-6E8A-4147-A177-3AD203B41FA5}">
                      <a16:colId xmlns:a16="http://schemas.microsoft.com/office/drawing/2014/main" val="20004"/>
                    </a:ext>
                  </a:extLst>
                </a:gridCol>
              </a:tblGrid>
              <a:tr h="436600">
                <a:tc gridSpan="2">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Lower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Upper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h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National curriculum - end of KS2</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latin typeface="Lato"/>
                          <a:ea typeface="Lato"/>
                          <a:cs typeface="Lato"/>
                          <a:sym typeface="Lato"/>
                        </a:rPr>
                        <a:t>Pupils should be able to:</a:t>
                      </a:r>
                      <a:endParaRPr sz="1000" b="1" u="none" strike="noStrike" cap="none">
                        <a:solidFill>
                          <a:schemeClr val="lt1"/>
                        </a:solidFill>
                        <a:latin typeface="Lato"/>
                        <a:ea typeface="Lato"/>
                        <a:cs typeface="Lato"/>
                        <a:sym typeface="Lato"/>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2333225">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Locating some countries in Europe and North and South America using maps.</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rgbClr val="000000"/>
                        </a:buClr>
                        <a:buSzPts val="1100"/>
                        <a:buFont typeface="Arial"/>
                        <a:buNone/>
                      </a:pPr>
                      <a:r>
                        <a:rPr lang="en-GB" sz="900" u="none" strike="noStrike" cap="none">
                          <a:solidFill>
                            <a:schemeClr val="dk1"/>
                          </a:solidFill>
                          <a:latin typeface="Lato"/>
                          <a:ea typeface="Lato"/>
                          <a:cs typeface="Lato"/>
                          <a:sym typeface="Lato"/>
                        </a:rPr>
                        <a:t>Locating some major cities of the countries studied.</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Locating some key physical features in countries studied on a map  including significant environmental regions.</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Locating some key human features in countries studied.</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Locating the world’s most significant mountain ranges on a world map and identifying any patterns.</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Locating where the world’s volcanoes are on a map and identifying the ‘Ring of Fire’.</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Locating some of the world’s most significant rivers and identifying any patterns.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alpha val="0"/>
                        </a:srgbClr>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Locating more countries in Europe and North and South America using maps.</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Locating major cities of the countries studied.</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Locating key physical features in countries studied on a map .</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Locating key human features in countries studied.</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Identifying significant environmental regions on a map.</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maps to show the distribution of the world’s climate zones, biomes and vegetation belts.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alpha val="0"/>
                        </a:srgbClr>
                      </a:solidFill>
                      <a:prstDash val="solid"/>
                      <a:round/>
                      <a:headEnd type="none" w="sm" len="sm"/>
                      <a:tailEnd type="none" w="sm" len="sm"/>
                    </a:lnB>
                  </a:tcPr>
                </a:tc>
                <a:tc hMerge="1">
                  <a:txBody>
                    <a:bodyPr/>
                    <a:lstStyle/>
                    <a:p>
                      <a:endParaRPr lang="en-US"/>
                    </a:p>
                  </a:txBody>
                  <a:tcPr/>
                </a:tc>
                <a:tc row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Locate the world’s countries, using maps to focus on Europe (including the location of Russia) and North and South America, concentrating on their environmental regions, key physical and human characteristics, countries, and major cities</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3411150">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where North and South America are on a world map.</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names of some countries and major cities in Europe and North and South America.</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names of some of the world’s most significant mountain ranges.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names of some of the world’s most significant rivers.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mountains, volcanoes and earthquakes largely occur at plate boundaries.</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climate zones are areas of the world with similar climates.*</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the world’s different climate zones (equatorial, tropical, hot desert, temperate and polar).*</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biomes are areas of world with similar climates, vegetation and animals.*</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the world’s biomes.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vegetation belts are areas of the world which are home to similar plant species.*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alpha val="0"/>
                        </a:srgbClr>
                      </a:solidFill>
                      <a:prstDash val="solid"/>
                      <a:round/>
                      <a:headEnd type="none" w="sm" len="sm"/>
                      <a:tailEnd type="none" w="sm" len="sm"/>
                    </a:lnT>
                    <a:lnB w="9525" cap="flat" cmpd="sng">
                      <a:solidFill>
                        <a:srgbClr val="CCCCCC"/>
                      </a:solidFill>
                      <a:prstDash val="solid"/>
                      <a:round/>
                      <a:headEnd type="none" w="sm" len="sm"/>
                      <a:tailEnd type="none" w="sm" len="sm"/>
                    </a:lnB>
                    <a:solidFill>
                      <a:srgbClr val="F3F3F3"/>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name of many countries and major cities in Europe and North and South America.</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location of key physical features in countries studied.</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name and describe some of the world’s vegetation belts (ice cape, tundra, coniferous forest, deciduous forest, evergreen forest, mixed forest, temperate grassland, tropical grassland, mediterranean, desert scrub, desert, highland).*</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alpha val="0"/>
                        </a:srgbClr>
                      </a:solidFill>
                      <a:prstDash val="solid"/>
                      <a:round/>
                      <a:headEnd type="none" w="sm" len="sm"/>
                      <a:tailEnd type="none" w="sm" len="sm"/>
                    </a:lnT>
                    <a:lnB w="9525" cap="flat" cmpd="sng">
                      <a:solidFill>
                        <a:srgbClr val="CCCCCC"/>
                      </a:solidFill>
                      <a:prstDash val="solid"/>
                      <a:round/>
                      <a:headEnd type="none" w="sm" len="sm"/>
                      <a:tailEnd type="none" w="sm" len="sm"/>
                    </a:lnB>
                    <a:solidFill>
                      <a:srgbClr val="F3F3F3"/>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bl>
          </a:graphicData>
        </a:graphic>
      </p:graphicFrame>
      <p:sp>
        <p:nvSpPr>
          <p:cNvPr id="141" name="Google Shape;141;p23"/>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24"/>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 and skills</a:t>
            </a:r>
            <a:endParaRPr/>
          </a:p>
        </p:txBody>
      </p:sp>
      <p:sp>
        <p:nvSpPr>
          <p:cNvPr id="147" name="Google Shape;147;p24"/>
          <p:cNvSpPr txBox="1">
            <a:spLocks noGrp="1"/>
          </p:cNvSpPr>
          <p:nvPr>
            <p:ph type="subTitle" idx="2"/>
          </p:nvPr>
        </p:nvSpPr>
        <p:spPr>
          <a:xfrm>
            <a:off x="5298811" y="-1639"/>
            <a:ext cx="53955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Locational knowledge</a:t>
            </a:r>
            <a:endParaRPr/>
          </a:p>
        </p:txBody>
      </p:sp>
      <p:graphicFrame>
        <p:nvGraphicFramePr>
          <p:cNvPr id="148" name="Google Shape;148;p24"/>
          <p:cNvGraphicFramePr/>
          <p:nvPr/>
        </p:nvGraphicFramePr>
        <p:xfrm>
          <a:off x="160425" y="572675"/>
          <a:ext cx="3000000" cy="3000000"/>
        </p:xfrm>
        <a:graphic>
          <a:graphicData uri="http://schemas.openxmlformats.org/drawingml/2006/table">
            <a:tbl>
              <a:tblPr>
                <a:noFill/>
                <a:tableStyleId>{EE0DF4A6-6B9F-42DC-AB2B-0FB376A512C7}</a:tableStyleId>
              </a:tblPr>
              <a:tblGrid>
                <a:gridCol w="1760850">
                  <a:extLst>
                    <a:ext uri="{9D8B030D-6E8A-4147-A177-3AD203B41FA5}">
                      <a16:colId xmlns:a16="http://schemas.microsoft.com/office/drawing/2014/main" val="20000"/>
                    </a:ext>
                  </a:extLst>
                </a:gridCol>
                <a:gridCol w="2769250">
                  <a:extLst>
                    <a:ext uri="{9D8B030D-6E8A-4147-A177-3AD203B41FA5}">
                      <a16:colId xmlns:a16="http://schemas.microsoft.com/office/drawing/2014/main" val="20001"/>
                    </a:ext>
                  </a:extLst>
                </a:gridCol>
                <a:gridCol w="1535900">
                  <a:extLst>
                    <a:ext uri="{9D8B030D-6E8A-4147-A177-3AD203B41FA5}">
                      <a16:colId xmlns:a16="http://schemas.microsoft.com/office/drawing/2014/main" val="20002"/>
                    </a:ext>
                  </a:extLst>
                </a:gridCol>
                <a:gridCol w="2020425">
                  <a:extLst>
                    <a:ext uri="{9D8B030D-6E8A-4147-A177-3AD203B41FA5}">
                      <a16:colId xmlns:a16="http://schemas.microsoft.com/office/drawing/2014/main" val="20003"/>
                    </a:ext>
                  </a:extLst>
                </a:gridCol>
                <a:gridCol w="2284725">
                  <a:extLst>
                    <a:ext uri="{9D8B030D-6E8A-4147-A177-3AD203B41FA5}">
                      <a16:colId xmlns:a16="http://schemas.microsoft.com/office/drawing/2014/main" val="20004"/>
                    </a:ext>
                  </a:extLst>
                </a:gridCol>
              </a:tblGrid>
              <a:tr h="399750">
                <a:tc gridSpan="2">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Lower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Upper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h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National curriculum - end of KS2</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latin typeface="Lato"/>
                          <a:ea typeface="Lato"/>
                          <a:cs typeface="Lato"/>
                          <a:sym typeface="Lato"/>
                        </a:rPr>
                        <a:t>Pupils should be able to:</a:t>
                      </a:r>
                      <a:endParaRPr sz="1000" b="1" u="none" strike="noStrike" cap="none">
                        <a:solidFill>
                          <a:schemeClr val="lt1"/>
                        </a:solidFill>
                        <a:latin typeface="Lato"/>
                        <a:ea typeface="Lato"/>
                        <a:cs typeface="Lato"/>
                        <a:sym typeface="Lato"/>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2223725">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Locating some counties in the UK (local to your school).</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Locating some cities in the UK (local to your school).</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key physical and human characteristics of counties, cities and/or geographical regions in the UK.</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Beginning to locate the twelve geographical regions of the UK.</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how topographical features studied have changed over time using examples.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Describing how a locality has changed over time, giving examples of both physical and human features.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alpha val="0"/>
                        </a:srgbClr>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Locating many counties in the UK.</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Locating many cities in the UK.</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Confidently locating the twelve geographical regions of the UK.</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Identifying key physical and human characteristics of the geographical regions in the UK.</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Understanding how land-use has changed over time using examples.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Explaining why a locality has changed over time, giving examples of both physical and human features.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alpha val="0"/>
                        </a:srgbClr>
                      </a:solidFill>
                      <a:prstDash val="solid"/>
                      <a:round/>
                      <a:headEnd type="none" w="sm" len="sm"/>
                      <a:tailEnd type="none" w="sm" len="sm"/>
                    </a:lnB>
                  </a:tcPr>
                </a:tc>
                <a:tc hMerge="1">
                  <a:txBody>
                    <a:bodyPr/>
                    <a:lstStyle/>
                    <a:p>
                      <a:endParaRPr lang="en-US"/>
                    </a:p>
                  </a:txBody>
                  <a:tcPr/>
                </a:tc>
                <a:tc row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Name and locate counties and cities of the United Kingdom, geographical regions and their identifying human and physical characteristics, key topographical features (including hills, mountains, coasts and rivers), and land-use patterns; and understand how some of these aspects have changed over time</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2117050">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name of some counties in the UK (local to your school).</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name of some cities in the UK (local to your school).</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name of the county that they live in and their closest city.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begin to name the twelve geographical regions of the UK.</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rgbClr val="202124"/>
                          </a:solidFill>
                          <a:latin typeface="Lato"/>
                          <a:ea typeface="Lato"/>
                          <a:cs typeface="Lato"/>
                          <a:sym typeface="Lato"/>
                        </a:rPr>
                        <a:t>To know the main types of land use.*</a:t>
                      </a: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rgbClr val="202124"/>
                          </a:solidFill>
                          <a:latin typeface="Lato"/>
                          <a:ea typeface="Lato"/>
                          <a:cs typeface="Lato"/>
                          <a:sym typeface="Lato"/>
                        </a:rPr>
                        <a:t>To know some types of settlement.*</a:t>
                      </a:r>
                      <a:endParaRPr sz="900" u="none" strike="noStrike" cap="none">
                        <a:solidFill>
                          <a:srgbClr val="202124"/>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alpha val="0"/>
                        </a:srgbClr>
                      </a:solidFill>
                      <a:prstDash val="solid"/>
                      <a:round/>
                      <a:headEnd type="none" w="sm" len="sm"/>
                      <a:tailEnd type="none" w="sm" len="sm"/>
                    </a:lnT>
                    <a:lnB w="9525" cap="flat" cmpd="sng">
                      <a:solidFill>
                        <a:srgbClr val="CCCCCC"/>
                      </a:solidFill>
                      <a:prstDash val="solid"/>
                      <a:round/>
                      <a:headEnd type="none" w="sm" len="sm"/>
                      <a:tailEnd type="none" w="sm" len="sm"/>
                    </a:lnB>
                    <a:solidFill>
                      <a:srgbClr val="F3F3F3"/>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the name of many counties in the UK.</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name of many cities in the UK.</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confidently name the twelve geographical regions of the UK.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London and the South East regions have the largest population in the UK.</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alpha val="0"/>
                        </a:srgbClr>
                      </a:solidFill>
                      <a:prstDash val="solid"/>
                      <a:round/>
                      <a:headEnd type="none" w="sm" len="sm"/>
                      <a:tailEnd type="none" w="sm" len="sm"/>
                    </a:lnT>
                    <a:lnB w="9525" cap="flat" cmpd="sng">
                      <a:solidFill>
                        <a:srgbClr val="CCCCCC"/>
                      </a:solidFill>
                      <a:prstDash val="solid"/>
                      <a:round/>
                      <a:headEnd type="none" w="sm" len="sm"/>
                      <a:tailEnd type="none" w="sm" len="sm"/>
                    </a:lnB>
                    <a:solidFill>
                      <a:srgbClr val="F3F3F3"/>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bl>
          </a:graphicData>
        </a:graphic>
      </p:graphicFrame>
      <p:sp>
        <p:nvSpPr>
          <p:cNvPr id="149" name="Google Shape;149;p24"/>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5"/>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 and skills</a:t>
            </a:r>
            <a:endParaRPr/>
          </a:p>
        </p:txBody>
      </p:sp>
      <p:sp>
        <p:nvSpPr>
          <p:cNvPr id="155" name="Google Shape;155;p25"/>
          <p:cNvSpPr txBox="1">
            <a:spLocks noGrp="1"/>
          </p:cNvSpPr>
          <p:nvPr>
            <p:ph type="subTitle" idx="2"/>
          </p:nvPr>
        </p:nvSpPr>
        <p:spPr>
          <a:xfrm>
            <a:off x="5300903" y="453"/>
            <a:ext cx="53955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Locational knowledge</a:t>
            </a:r>
            <a:endParaRPr/>
          </a:p>
        </p:txBody>
      </p:sp>
      <p:graphicFrame>
        <p:nvGraphicFramePr>
          <p:cNvPr id="156" name="Google Shape;156;p25"/>
          <p:cNvGraphicFramePr/>
          <p:nvPr/>
        </p:nvGraphicFramePr>
        <p:xfrm>
          <a:off x="160425" y="737175"/>
          <a:ext cx="3000000" cy="3000000"/>
        </p:xfrm>
        <a:graphic>
          <a:graphicData uri="http://schemas.openxmlformats.org/drawingml/2006/table">
            <a:tbl>
              <a:tblPr>
                <a:noFill/>
                <a:tableStyleId>{EE0DF4A6-6B9F-42DC-AB2B-0FB376A512C7}</a:tableStyleId>
              </a:tblPr>
              <a:tblGrid>
                <a:gridCol w="1760850">
                  <a:extLst>
                    <a:ext uri="{9D8B030D-6E8A-4147-A177-3AD203B41FA5}">
                      <a16:colId xmlns:a16="http://schemas.microsoft.com/office/drawing/2014/main" val="20000"/>
                    </a:ext>
                  </a:extLst>
                </a:gridCol>
                <a:gridCol w="2152575">
                  <a:extLst>
                    <a:ext uri="{9D8B030D-6E8A-4147-A177-3AD203B41FA5}">
                      <a16:colId xmlns:a16="http://schemas.microsoft.com/office/drawing/2014/main" val="20001"/>
                    </a:ext>
                  </a:extLst>
                </a:gridCol>
                <a:gridCol w="2152575">
                  <a:extLst>
                    <a:ext uri="{9D8B030D-6E8A-4147-A177-3AD203B41FA5}">
                      <a16:colId xmlns:a16="http://schemas.microsoft.com/office/drawing/2014/main" val="20002"/>
                    </a:ext>
                  </a:extLst>
                </a:gridCol>
                <a:gridCol w="1850300">
                  <a:extLst>
                    <a:ext uri="{9D8B030D-6E8A-4147-A177-3AD203B41FA5}">
                      <a16:colId xmlns:a16="http://schemas.microsoft.com/office/drawing/2014/main" val="20003"/>
                    </a:ext>
                  </a:extLst>
                </a:gridCol>
                <a:gridCol w="2454850">
                  <a:extLst>
                    <a:ext uri="{9D8B030D-6E8A-4147-A177-3AD203B41FA5}">
                      <a16:colId xmlns:a16="http://schemas.microsoft.com/office/drawing/2014/main" val="20004"/>
                    </a:ext>
                  </a:extLst>
                </a:gridCol>
              </a:tblGrid>
              <a:tr h="454300">
                <a:tc gridSpan="2">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Lower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Upper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h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National curriculum - end of KS2</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latin typeface="Lato"/>
                          <a:ea typeface="Lato"/>
                          <a:cs typeface="Lato"/>
                          <a:sym typeface="Lato"/>
                        </a:rPr>
                        <a:t>Pupils should be able to:</a:t>
                      </a:r>
                      <a:endParaRPr sz="1000" b="1" u="none" strike="noStrike" cap="none">
                        <a:solidFill>
                          <a:schemeClr val="lt1"/>
                        </a:solidFill>
                        <a:latin typeface="Lato"/>
                        <a:ea typeface="Lato"/>
                        <a:cs typeface="Lato"/>
                        <a:sym typeface="Lato"/>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1645700">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Finding the position of the Equator and describing how this impacts our environmental regions.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Finding lines of latitude and longitude on a globe and explaining why these are important.</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Identifying the position of the Tropics of Cancer and Capricorn and their significance.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the position of the Northern and Southern hemispheres and explaining how they shape our seasons.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the position and significance of both the Arctic and Antarctic Circle.</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the location of the Prime/Greenwich Meridian and time zones (including day and night) and explaining its significance.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longitude and latitude when referencing location in an atlas or on a globe.</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tc hMerge="1">
                  <a:txBody>
                    <a:bodyPr/>
                    <a:lstStyle/>
                    <a:p>
                      <a:endParaRPr lang="en-US"/>
                    </a:p>
                  </a:txBody>
                  <a:tcPr/>
                </a:tc>
                <a:tc row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 the position and significance of latitude, longitude, Equator, Northern Hemisphere, Southern Hemisphere, the Tropics of Cancer and Capricorn, Arctic and Antarctic Circle, the Prime/Greenwich Meridian and time zones (including day and night)</a:t>
                      </a:r>
                      <a:endParaRPr sz="900"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1945000">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countries near the Equator have less seasonal change than those near the poles.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the Equator is a line of latitude indicating the hottest places on Earth and splitting our globe into the Northern and Southern Hemispheres.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lines of longitude are invisible lines on the globe that determine how far east or west a location is from the Prime Meridian.</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lines of latitude are invisible lines on the globe that determine how far north or south a location is from the Equator.</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1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the Tropics of Cancer and Capricorn are lines of latitude and mark the equatorial region; the countries with the hottest climates.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Northern and Southern hemisphere are ‘halves’ of the Earth, above and below our Equator and have alternate seasons to each other.</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boundaries of the polar regions are marked by the invisible lines the Arctic and Antarctic circle.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patterns of daylight in the Arctic and Antarctic circle and the Equatorial regions.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solidFill>
                      <a:srgbClr val="F3F3F3"/>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Prime/Greenwich Meridian is a line of longitude which goes through 0</a:t>
                      </a:r>
                      <a:r>
                        <a:rPr lang="en-GB" sz="1050" u="none" strike="noStrike" cap="none">
                          <a:solidFill>
                            <a:srgbClr val="4D5156"/>
                          </a:solidFill>
                        </a:rPr>
                        <a:t>°</a:t>
                      </a:r>
                      <a:r>
                        <a:rPr lang="en-GB" sz="900" u="none" strike="noStrike" cap="none">
                          <a:solidFill>
                            <a:schemeClr val="dk1"/>
                          </a:solidFill>
                          <a:latin typeface="Lato"/>
                          <a:ea typeface="Lato"/>
                          <a:cs typeface="Lato"/>
                          <a:sym typeface="Lato"/>
                        </a:rPr>
                        <a:t>and determines the start of the world’s time zones.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solidFill>
                      <a:srgbClr val="F3F3F3"/>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bl>
          </a:graphicData>
        </a:graphic>
      </p:graphicFrame>
      <p:sp>
        <p:nvSpPr>
          <p:cNvPr id="157" name="Google Shape;157;p25"/>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26"/>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 and skills</a:t>
            </a:r>
            <a:endParaRPr/>
          </a:p>
        </p:txBody>
      </p:sp>
      <p:sp>
        <p:nvSpPr>
          <p:cNvPr id="163" name="Google Shape;163;p26"/>
          <p:cNvSpPr txBox="1">
            <a:spLocks noGrp="1"/>
          </p:cNvSpPr>
          <p:nvPr>
            <p:ph type="subTitle" idx="2"/>
          </p:nvPr>
        </p:nvSpPr>
        <p:spPr>
          <a:xfrm>
            <a:off x="5298811" y="-1639"/>
            <a:ext cx="53955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Place knowledge</a:t>
            </a:r>
            <a:endParaRPr>
              <a:solidFill>
                <a:schemeClr val="dk1"/>
              </a:solidFill>
            </a:endParaRPr>
          </a:p>
        </p:txBody>
      </p:sp>
      <p:graphicFrame>
        <p:nvGraphicFramePr>
          <p:cNvPr id="164" name="Google Shape;164;p26"/>
          <p:cNvGraphicFramePr/>
          <p:nvPr/>
        </p:nvGraphicFramePr>
        <p:xfrm>
          <a:off x="161088" y="4078900"/>
          <a:ext cx="3000000" cy="3000000"/>
        </p:xfrm>
        <a:graphic>
          <a:graphicData uri="http://schemas.openxmlformats.org/drawingml/2006/table">
            <a:tbl>
              <a:tblPr>
                <a:noFill/>
                <a:tableStyleId>{EE0DF4A6-6B9F-42DC-AB2B-0FB376A512C7}</a:tableStyleId>
              </a:tblPr>
              <a:tblGrid>
                <a:gridCol w="3509875">
                  <a:extLst>
                    <a:ext uri="{9D8B030D-6E8A-4147-A177-3AD203B41FA5}">
                      <a16:colId xmlns:a16="http://schemas.microsoft.com/office/drawing/2014/main" val="20000"/>
                    </a:ext>
                  </a:extLst>
                </a:gridCol>
                <a:gridCol w="3509875">
                  <a:extLst>
                    <a:ext uri="{9D8B030D-6E8A-4147-A177-3AD203B41FA5}">
                      <a16:colId xmlns:a16="http://schemas.microsoft.com/office/drawing/2014/main" val="20001"/>
                    </a:ext>
                  </a:extLst>
                </a:gridCol>
                <a:gridCol w="3351475">
                  <a:extLst>
                    <a:ext uri="{9D8B030D-6E8A-4147-A177-3AD203B41FA5}">
                      <a16:colId xmlns:a16="http://schemas.microsoft.com/office/drawing/2014/main" val="20002"/>
                    </a:ext>
                  </a:extLst>
                </a:gridCol>
              </a:tblGrid>
              <a:tr h="302000">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Year 1 </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E9E9E"/>
                      </a:solidFill>
                      <a:prstDash val="solid"/>
                      <a:round/>
                      <a:headEnd type="none" w="sm" len="sm"/>
                      <a:tailEnd type="none" w="sm" len="sm"/>
                    </a:lnB>
                    <a:solidFill>
                      <a:schemeClr val="dk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Year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E9E9E"/>
                      </a:solidFill>
                      <a:prstDash val="solid"/>
                      <a:round/>
                      <a:headEnd type="none" w="sm" len="sm"/>
                      <a:tailEnd type="none" w="sm" len="sm"/>
                    </a:lnB>
                    <a:solidFill>
                      <a:schemeClr val="dk1"/>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National curriculum - end of KS1</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latin typeface="Lato"/>
                          <a:ea typeface="Lato"/>
                          <a:cs typeface="Lato"/>
                          <a:sym typeface="Lato"/>
                        </a:rPr>
                        <a:t>Pupils should be able to:</a:t>
                      </a:r>
                      <a:endParaRPr sz="1000" b="1" u="none" strike="noStrike" cap="none">
                        <a:solidFill>
                          <a:schemeClr val="lt1"/>
                        </a:solidFill>
                        <a:latin typeface="Lato"/>
                        <a:ea typeface="Lato"/>
                        <a:cs typeface="Lato"/>
                        <a:sym typeface="Lato"/>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1217475">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latin typeface="Lato"/>
                          <a:ea typeface="Lato"/>
                          <a:cs typeface="Lato"/>
                          <a:sym typeface="Lato"/>
                        </a:rPr>
                        <a:t>Naming some key similarities between their local area and a small area of a contrasting non-European country.</a:t>
                      </a: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Naming some key differences between their local area and a small area of a contrasting non-European country.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latin typeface="Lato"/>
                        <a:ea typeface="Lato"/>
                        <a:cs typeface="Lato"/>
                        <a:sym typeface="Lato"/>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and beginning to explain some key similarities between their local area and a small area of a contrasting non-European country.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and beginning to explain some key differences between their local area and a small area of a contrasting non-European country.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what physical features may occur in a hot place in comparison to a cold place.</a:t>
                      </a:r>
                      <a:endParaRPr sz="900" b="1" u="none" strike="noStrike" cap="none">
                        <a:solidFill>
                          <a:schemeClr val="dk1"/>
                        </a:solidFill>
                        <a:latin typeface="Lato"/>
                        <a:ea typeface="Lato"/>
                        <a:cs typeface="Lato"/>
                        <a:sym typeface="Lato"/>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rowSpan="2">
                  <a:txBody>
                    <a:bodyPr/>
                    <a:lstStyle/>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Understand geographical similarities and differences through studying the human and physical geography of a small area of the United Kingdom, and of a small area in a contrasting non-European country</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E9E9E"/>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711950">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latin typeface="Lato"/>
                          <a:ea typeface="Lato"/>
                          <a:cs typeface="Lato"/>
                          <a:sym typeface="Lato"/>
                        </a:rPr>
                        <a:t>To know that life elsewhere in the world is often different to ours.</a:t>
                      </a: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latin typeface="Lato"/>
                          <a:ea typeface="Lato"/>
                          <a:cs typeface="Lato"/>
                          <a:sym typeface="Lato"/>
                        </a:rPr>
                        <a:t>To know that life elsewhere in the world often has similarities to ours.</a:t>
                      </a: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latin typeface="Lato"/>
                        <a:ea typeface="Lato"/>
                        <a:cs typeface="Lato"/>
                        <a:sym typeface="Lato"/>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some similarities and differences between their local area and a contrasting non-European country.</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tc vMerge="1">
                  <a:txBody>
                    <a:bodyPr/>
                    <a:lstStyle/>
                    <a:p>
                      <a:endParaRPr lang="en-US"/>
                    </a:p>
                  </a:txBody>
                  <a:tcPr/>
                </a:tc>
                <a:extLst>
                  <a:ext uri="{0D108BD9-81ED-4DB2-BD59-A6C34878D82A}">
                    <a16:rowId xmlns:a16="http://schemas.microsoft.com/office/drawing/2014/main" val="10002"/>
                  </a:ext>
                </a:extLst>
              </a:tr>
            </a:tbl>
          </a:graphicData>
        </a:graphic>
      </p:graphicFrame>
      <p:sp>
        <p:nvSpPr>
          <p:cNvPr id="165" name="Google Shape;165;p26"/>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graphicFrame>
        <p:nvGraphicFramePr>
          <p:cNvPr id="166" name="Google Shape;166;p26"/>
          <p:cNvGraphicFramePr/>
          <p:nvPr/>
        </p:nvGraphicFramePr>
        <p:xfrm>
          <a:off x="160376" y="614476"/>
          <a:ext cx="3000000" cy="3000000"/>
        </p:xfrm>
        <a:graphic>
          <a:graphicData uri="http://schemas.openxmlformats.org/drawingml/2006/table">
            <a:tbl>
              <a:tblPr>
                <a:noFill/>
                <a:tableStyleId>{EE0DF4A6-6B9F-42DC-AB2B-0FB376A512C7}</a:tableStyleId>
              </a:tblPr>
              <a:tblGrid>
                <a:gridCol w="7019750">
                  <a:extLst>
                    <a:ext uri="{9D8B030D-6E8A-4147-A177-3AD203B41FA5}">
                      <a16:colId xmlns:a16="http://schemas.microsoft.com/office/drawing/2014/main" val="20000"/>
                    </a:ext>
                  </a:extLst>
                </a:gridCol>
                <a:gridCol w="3351475">
                  <a:extLst>
                    <a:ext uri="{9D8B030D-6E8A-4147-A177-3AD203B41FA5}">
                      <a16:colId xmlns:a16="http://schemas.microsoft.com/office/drawing/2014/main" val="20001"/>
                    </a:ext>
                  </a:extLst>
                </a:gridCol>
              </a:tblGrid>
              <a:tr h="595050">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lt1"/>
                          </a:solidFill>
                          <a:latin typeface="Lato"/>
                          <a:ea typeface="Lato"/>
                          <a:cs typeface="Lato"/>
                          <a:sym typeface="Lato"/>
                        </a:rPr>
                        <a:t>EYFS: Reception</a:t>
                      </a:r>
                      <a:endParaRPr sz="1600" b="1" u="none" strike="noStrike" cap="none">
                        <a:solidFill>
                          <a:schemeClr val="lt1"/>
                        </a:solidFill>
                        <a:latin typeface="Lato"/>
                        <a:ea typeface="Lato"/>
                        <a:cs typeface="Lato"/>
                        <a:sym typeface="Lato"/>
                      </a:endParaRPr>
                    </a:p>
                  </a:txBody>
                  <a:tcPr marL="91425" marR="91425" marT="91425" marB="9142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200" b="1" u="none" strike="noStrike" cap="none">
                          <a:solidFill>
                            <a:srgbClr val="1D1C1D"/>
                          </a:solidFill>
                          <a:latin typeface="Lato"/>
                          <a:ea typeface="Lato"/>
                          <a:cs typeface="Lato"/>
                          <a:sym typeface="Lato"/>
                        </a:rPr>
                        <a:t>Understanding the world; Development matters and Early Learning Goals</a:t>
                      </a:r>
                      <a:endParaRPr sz="1600" b="1" u="none" strike="noStrike" cap="none">
                        <a:solidFill>
                          <a:srgbClr val="1D1C1D"/>
                        </a:solidFill>
                        <a:latin typeface="Lato"/>
                        <a:ea typeface="Lato"/>
                        <a:cs typeface="Lato"/>
                        <a:sym typeface="Lato"/>
                      </a:endParaRPr>
                    </a:p>
                  </a:txBody>
                  <a:tcPr marL="91425" marR="91425" marT="91425" marB="9142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1161800">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Discussing how environments in stories and images are different to the environment they live in.</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999999"/>
                      </a:solidFill>
                      <a:prstDash val="solid"/>
                      <a:round/>
                      <a:headEnd type="none" w="sm" len="sm"/>
                      <a:tailEnd type="none" w="sm" len="sm"/>
                    </a:lnL>
                    <a:lnR w="9525" cap="flat" cmpd="sng">
                      <a:solidFill>
                        <a:srgbClr val="999999"/>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99999"/>
                      </a:solidFill>
                      <a:prstDash val="solid"/>
                      <a:round/>
                      <a:headEnd type="none" w="sm" len="sm"/>
                      <a:tailEnd type="none" w="sm" len="sm"/>
                    </a:lnB>
                  </a:tcPr>
                </a:tc>
                <a:tc rowSpan="2">
                  <a:txBody>
                    <a:bodyPr/>
                    <a:lstStyle/>
                    <a:p>
                      <a:pPr marL="0" marR="0" lvl="0" indent="0" algn="l" rtl="0">
                        <a:lnSpc>
                          <a:spcPct val="100000"/>
                        </a:lnSpc>
                        <a:spcBef>
                          <a:spcPts val="0"/>
                        </a:spcBef>
                        <a:spcAft>
                          <a:spcPts val="0"/>
                        </a:spcAft>
                        <a:buClr>
                          <a:schemeClr val="dk1"/>
                        </a:buClr>
                        <a:buSzPts val="1100"/>
                        <a:buFont typeface="Arial"/>
                        <a:buNone/>
                      </a:pPr>
                      <a:r>
                        <a:rPr lang="en-GB" sz="1000" b="1" u="none" strike="noStrike" cap="none">
                          <a:solidFill>
                            <a:schemeClr val="dk1"/>
                          </a:solidFill>
                          <a:latin typeface="Lato"/>
                          <a:ea typeface="Lato"/>
                          <a:cs typeface="Lato"/>
                          <a:sym typeface="Lato"/>
                        </a:rPr>
                        <a:t>Development matters</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Recognise some environments that are different from the one in which they live. </a:t>
                      </a:r>
                      <a:endParaRPr sz="1000"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Recognise some similarities and differences between life in this country and life in other countries.</a:t>
                      </a:r>
                      <a:endParaRPr sz="1000"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b="1" u="none" strike="noStrike" cap="none">
                          <a:solidFill>
                            <a:schemeClr val="dk1"/>
                          </a:solidFill>
                          <a:latin typeface="Lato"/>
                          <a:ea typeface="Lato"/>
                          <a:cs typeface="Lato"/>
                          <a:sym typeface="Lato"/>
                        </a:rPr>
                        <a:t>Early Learning Goals</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Explain some similarities and differences between life in this country and life in other countries, drawing on knowledge from stories, non-fiction texts and – when appropriate – maps.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Know some similarities and differences between the natural world around them and contrasting environments, drawing on their experiences and what has been read in class;.</a:t>
                      </a:r>
                      <a:endParaRPr sz="1000" u="none" strike="noStrike" cap="none">
                        <a:solidFill>
                          <a:schemeClr val="dk1"/>
                        </a:solidFill>
                        <a:latin typeface="Lato"/>
                        <a:ea typeface="Lato"/>
                        <a:cs typeface="Lato"/>
                        <a:sym typeface="Lato"/>
                      </a:endParaRPr>
                    </a:p>
                  </a:txBody>
                  <a:tcPr marL="91425" marR="91425" marT="91425" marB="91425">
                    <a:lnL w="9525" cap="flat" cmpd="sng">
                      <a:solidFill>
                        <a:srgbClr val="999999"/>
                      </a:solidFill>
                      <a:prstDash val="solid"/>
                      <a:round/>
                      <a:headEnd type="none" w="sm" len="sm"/>
                      <a:tailEnd type="none" w="sm" len="sm"/>
                    </a:lnL>
                    <a:lnR w="9525" cap="flat" cmpd="sng">
                      <a:solidFill>
                        <a:srgbClr val="999999"/>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E9E9E"/>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942650">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places within this country can differ from each other. - </a:t>
                      </a:r>
                      <a:r>
                        <a:rPr lang="en-GB" sz="900" i="1" u="none" strike="noStrike" cap="none">
                          <a:solidFill>
                            <a:schemeClr val="dk1"/>
                          </a:solidFill>
                          <a:latin typeface="Lato"/>
                          <a:ea typeface="Lato"/>
                          <a:cs typeface="Lato"/>
                          <a:sym typeface="Lato"/>
                        </a:rPr>
                        <a:t>coming soon!</a:t>
                      </a:r>
                      <a:endParaRPr sz="900" i="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there are differences between places in this country and places in other countries. - </a:t>
                      </a:r>
                      <a:r>
                        <a:rPr lang="en-GB" sz="900" i="1" u="none" strike="noStrike" cap="none">
                          <a:solidFill>
                            <a:schemeClr val="dk1"/>
                          </a:solidFill>
                          <a:latin typeface="Lato"/>
                          <a:ea typeface="Lato"/>
                          <a:cs typeface="Lato"/>
                          <a:sym typeface="Lato"/>
                        </a:rPr>
                        <a:t>coming soon!</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99999"/>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tc vMerge="1">
                  <a:txBody>
                    <a:bodyPr/>
                    <a:lstStyle/>
                    <a:p>
                      <a:endParaRPr lang="en-US"/>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7"/>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 and skills</a:t>
            </a:r>
            <a:endParaRPr/>
          </a:p>
        </p:txBody>
      </p:sp>
      <p:sp>
        <p:nvSpPr>
          <p:cNvPr id="172" name="Google Shape;172;p27"/>
          <p:cNvSpPr txBox="1">
            <a:spLocks noGrp="1"/>
          </p:cNvSpPr>
          <p:nvPr>
            <p:ph type="subTitle" idx="2"/>
          </p:nvPr>
        </p:nvSpPr>
        <p:spPr>
          <a:xfrm>
            <a:off x="5290444" y="3097"/>
            <a:ext cx="53955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solidFill>
                  <a:schemeClr val="dk1"/>
                </a:solidFill>
              </a:rPr>
              <a:t>Place knowledge</a:t>
            </a:r>
            <a:endParaRPr>
              <a:solidFill>
                <a:schemeClr val="dk1"/>
              </a:solidFill>
            </a:endParaRPr>
          </a:p>
        </p:txBody>
      </p:sp>
      <p:graphicFrame>
        <p:nvGraphicFramePr>
          <p:cNvPr id="173" name="Google Shape;173;p27"/>
          <p:cNvGraphicFramePr/>
          <p:nvPr/>
        </p:nvGraphicFramePr>
        <p:xfrm>
          <a:off x="190625" y="708600"/>
          <a:ext cx="3000000" cy="3000000"/>
        </p:xfrm>
        <a:graphic>
          <a:graphicData uri="http://schemas.openxmlformats.org/drawingml/2006/table">
            <a:tbl>
              <a:tblPr>
                <a:noFill/>
                <a:tableStyleId>{EE0DF4A6-6B9F-42DC-AB2B-0FB376A512C7}</a:tableStyleId>
              </a:tblPr>
              <a:tblGrid>
                <a:gridCol w="1760850">
                  <a:extLst>
                    <a:ext uri="{9D8B030D-6E8A-4147-A177-3AD203B41FA5}">
                      <a16:colId xmlns:a16="http://schemas.microsoft.com/office/drawing/2014/main" val="20000"/>
                    </a:ext>
                  </a:extLst>
                </a:gridCol>
                <a:gridCol w="2343175">
                  <a:extLst>
                    <a:ext uri="{9D8B030D-6E8A-4147-A177-3AD203B41FA5}">
                      <a16:colId xmlns:a16="http://schemas.microsoft.com/office/drawing/2014/main" val="20001"/>
                    </a:ext>
                  </a:extLst>
                </a:gridCol>
                <a:gridCol w="1961975">
                  <a:extLst>
                    <a:ext uri="{9D8B030D-6E8A-4147-A177-3AD203B41FA5}">
                      <a16:colId xmlns:a16="http://schemas.microsoft.com/office/drawing/2014/main" val="20002"/>
                    </a:ext>
                  </a:extLst>
                </a:gridCol>
                <a:gridCol w="1850300">
                  <a:extLst>
                    <a:ext uri="{9D8B030D-6E8A-4147-A177-3AD203B41FA5}">
                      <a16:colId xmlns:a16="http://schemas.microsoft.com/office/drawing/2014/main" val="20003"/>
                    </a:ext>
                  </a:extLst>
                </a:gridCol>
                <a:gridCol w="2454850">
                  <a:extLst>
                    <a:ext uri="{9D8B030D-6E8A-4147-A177-3AD203B41FA5}">
                      <a16:colId xmlns:a16="http://schemas.microsoft.com/office/drawing/2014/main" val="20004"/>
                    </a:ext>
                  </a:extLst>
                </a:gridCol>
              </a:tblGrid>
              <a:tr h="442550">
                <a:tc gridSpan="2">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lt1"/>
                          </a:solidFill>
                          <a:latin typeface="Lato"/>
                          <a:ea typeface="Lato"/>
                          <a:cs typeface="Lato"/>
                          <a:sym typeface="Lato"/>
                        </a:rPr>
                        <a:t>Lower key stage 2</a:t>
                      </a:r>
                      <a:endParaRPr sz="16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lt1"/>
                          </a:solidFill>
                          <a:latin typeface="Lato"/>
                          <a:ea typeface="Lato"/>
                          <a:cs typeface="Lato"/>
                          <a:sym typeface="Lato"/>
                        </a:rPr>
                        <a:t>Upper key stage 2</a:t>
                      </a:r>
                      <a:endParaRPr sz="16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h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National curriculum - end of KS2</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latin typeface="Lato"/>
                          <a:ea typeface="Lato"/>
                          <a:cs typeface="Lato"/>
                          <a:sym typeface="Lato"/>
                        </a:rPr>
                        <a:t>Pupils should be able to:</a:t>
                      </a:r>
                      <a:endParaRPr sz="1000" b="1" u="none" strike="noStrike" cap="none">
                        <a:solidFill>
                          <a:schemeClr val="lt1"/>
                        </a:solidFill>
                        <a:latin typeface="Lato"/>
                        <a:ea typeface="Lato"/>
                        <a:cs typeface="Lato"/>
                        <a:sym typeface="Lato"/>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2530950">
                <a:tc gridSpan="2">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and beginning to explain similarities between two regions studied.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Describing and beginning to explain differences between two regions studied.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Describing how and why humans have responded in different ways to their local environments.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highlight>
                          <a:srgbClr val="FFFF00"/>
                        </a:highlight>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Discussing how climates have an impact on trade, land use and settlement.</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Explaining what measures humans have taken in order to adapt to survive in cold places.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and explaining how people who live in a contrasting physical area may have different lives to people in the UK.</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and explaining similarities between two environmental regions studied.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and explaining differences between two environmental regions studied.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Explaining how and why humans have responded in different ways to their local environments in two contrasting regions.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highlight>
                          <a:srgbClr val="FFFF00"/>
                        </a:highlight>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Understanding how climates impact on trade, land use and settlement.</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Explaining how humans have used desert environments.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maps to explore wider global trading routes.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tc hMerge="1">
                  <a:txBody>
                    <a:bodyPr/>
                    <a:lstStyle/>
                    <a:p>
                      <a:endParaRPr lang="en-US"/>
                    </a:p>
                  </a:txBody>
                  <a:tcPr/>
                </a:tc>
                <a:tc rowSpan="2">
                  <a:txBody>
                    <a:bodyPr/>
                    <a:lstStyle/>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Understand geographical similarities and differences through the study of human and physical geography of a region of the United Kingdom, a region in a European country, and a region within North or South America</a:t>
                      </a:r>
                      <a:endParaRPr sz="900"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1198175">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negative effects of living near a volcano.</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positive effects of living near a volcano.</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negative effects an earthquake can have on a community.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ways in which communities respond to earthquakes.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solidFill>
                      <a:srgbClr val="F3F3F3"/>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some similarities and differences between the UK and a European mountain region.</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why tourists visit mountain regions.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solidFill>
                      <a:srgbClr val="F3F3F3"/>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bl>
          </a:graphicData>
        </a:graphic>
      </p:graphicFrame>
      <p:sp>
        <p:nvSpPr>
          <p:cNvPr id="174" name="Google Shape;174;p27"/>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28"/>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 and skills</a:t>
            </a:r>
            <a:endParaRPr/>
          </a:p>
        </p:txBody>
      </p:sp>
      <p:sp>
        <p:nvSpPr>
          <p:cNvPr id="180" name="Google Shape;180;p28"/>
          <p:cNvSpPr txBox="1">
            <a:spLocks noGrp="1"/>
          </p:cNvSpPr>
          <p:nvPr>
            <p:ph type="subTitle" idx="2"/>
          </p:nvPr>
        </p:nvSpPr>
        <p:spPr>
          <a:xfrm>
            <a:off x="5433850" y="-12650"/>
            <a:ext cx="52494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Human and physical geography</a:t>
            </a:r>
            <a:endParaRPr/>
          </a:p>
        </p:txBody>
      </p:sp>
      <p:sp>
        <p:nvSpPr>
          <p:cNvPr id="181" name="Google Shape;181;p28"/>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a:p>
        </p:txBody>
      </p:sp>
      <p:graphicFrame>
        <p:nvGraphicFramePr>
          <p:cNvPr id="182" name="Google Shape;182;p28"/>
          <p:cNvGraphicFramePr/>
          <p:nvPr/>
        </p:nvGraphicFramePr>
        <p:xfrm>
          <a:off x="270738" y="670013"/>
          <a:ext cx="3000000" cy="3000000"/>
        </p:xfrm>
        <a:graphic>
          <a:graphicData uri="http://schemas.openxmlformats.org/drawingml/2006/table">
            <a:tbl>
              <a:tblPr>
                <a:noFill/>
                <a:tableStyleId>{EE0DF4A6-6B9F-42DC-AB2B-0FB376A512C7}</a:tableStyleId>
              </a:tblPr>
              <a:tblGrid>
                <a:gridCol w="7486275">
                  <a:extLst>
                    <a:ext uri="{9D8B030D-6E8A-4147-A177-3AD203B41FA5}">
                      <a16:colId xmlns:a16="http://schemas.microsoft.com/office/drawing/2014/main" val="20000"/>
                    </a:ext>
                  </a:extLst>
                </a:gridCol>
                <a:gridCol w="2400275">
                  <a:extLst>
                    <a:ext uri="{9D8B030D-6E8A-4147-A177-3AD203B41FA5}">
                      <a16:colId xmlns:a16="http://schemas.microsoft.com/office/drawing/2014/main" val="20001"/>
                    </a:ext>
                  </a:extLst>
                </a:gridCol>
              </a:tblGrid>
              <a:tr h="333400">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lt1"/>
                          </a:solidFill>
                          <a:latin typeface="Lato"/>
                          <a:ea typeface="Lato"/>
                          <a:cs typeface="Lato"/>
                          <a:sym typeface="Lato"/>
                        </a:rPr>
                        <a:t>EYFS: Reception</a:t>
                      </a:r>
                      <a:endParaRPr sz="1600" b="1" u="none" strike="noStrike" cap="none">
                        <a:solidFill>
                          <a:schemeClr val="lt1"/>
                        </a:solidFill>
                        <a:latin typeface="Lato"/>
                        <a:ea typeface="Lato"/>
                        <a:cs typeface="Lato"/>
                        <a:sym typeface="Lato"/>
                      </a:endParaRPr>
                    </a:p>
                  </a:txBody>
                  <a:tcPr marL="91425" marR="91425" marT="91425" marB="9142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200" b="1" u="none" strike="noStrike" cap="none">
                          <a:solidFill>
                            <a:srgbClr val="1D1C1D"/>
                          </a:solidFill>
                          <a:latin typeface="Lato"/>
                          <a:ea typeface="Lato"/>
                          <a:cs typeface="Lato"/>
                          <a:sym typeface="Lato"/>
                        </a:rPr>
                        <a:t>Understanding the world; Development matters and Early Learning Goals</a:t>
                      </a:r>
                      <a:endParaRPr sz="1600" b="1" u="none" strike="noStrike" cap="none">
                        <a:solidFill>
                          <a:srgbClr val="1D1C1D"/>
                        </a:solidFill>
                        <a:latin typeface="Lato"/>
                        <a:ea typeface="Lato"/>
                        <a:cs typeface="Lato"/>
                        <a:sym typeface="Lato"/>
                      </a:endParaRPr>
                    </a:p>
                  </a:txBody>
                  <a:tcPr marL="91425" marR="91425" marT="91425" marB="9142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1742100">
                <a:tc>
                  <a:txBody>
                    <a:bodyPr/>
                    <a:lstStyle/>
                    <a:p>
                      <a:pPr marL="0" marR="0" lvl="0" indent="0" algn="l" rtl="0">
                        <a:lnSpc>
                          <a:spcPct val="9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Observing weather across the seasons.</a:t>
                      </a:r>
                      <a:endParaRPr sz="85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Observing and discussing the effect the changing seasons have on the world around them.</a:t>
                      </a:r>
                      <a:endParaRPr sz="85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Beginning to use the names of the seasons in the correct context.</a:t>
                      </a:r>
                      <a:endParaRPr sz="85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Making observations about the features of places (in stories, photographs or in the school grounds/local area).*</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Making observations about the characteristics of places (in stories, photographs or in the school grounds/local area).*</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br>
                        <a:rPr lang="en-GB" sz="850" u="none" strike="noStrike" cap="none">
                          <a:solidFill>
                            <a:schemeClr val="dk1"/>
                          </a:solidFill>
                          <a:latin typeface="Lato"/>
                          <a:ea typeface="Lato"/>
                          <a:cs typeface="Lato"/>
                          <a:sym typeface="Lato"/>
                        </a:rPr>
                      </a:b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999999"/>
                      </a:solidFill>
                      <a:prstDash val="solid"/>
                      <a:round/>
                      <a:headEnd type="none" w="sm" len="sm"/>
                      <a:tailEnd type="none" w="sm" len="sm"/>
                    </a:lnL>
                    <a:lnR w="9525" cap="flat" cmpd="sng">
                      <a:solidFill>
                        <a:srgbClr val="999999"/>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99999"/>
                      </a:solidFill>
                      <a:prstDash val="solid"/>
                      <a:round/>
                      <a:headEnd type="none" w="sm" len="sm"/>
                      <a:tailEnd type="none" w="sm" len="sm"/>
                    </a:lnB>
                  </a:tcPr>
                </a:tc>
                <a:tc rowSpan="2">
                  <a:txBody>
                    <a:bodyPr/>
                    <a:lstStyle/>
                    <a:p>
                      <a:pPr marL="0" marR="0" lvl="0" indent="0" algn="ctr" rtl="0">
                        <a:lnSpc>
                          <a:spcPct val="100000"/>
                        </a:lnSpc>
                        <a:spcBef>
                          <a:spcPts val="0"/>
                        </a:spcBef>
                        <a:spcAft>
                          <a:spcPts val="0"/>
                        </a:spcAft>
                        <a:buClr>
                          <a:schemeClr val="dk1"/>
                        </a:buClr>
                        <a:buSzPts val="1100"/>
                        <a:buFont typeface="Arial"/>
                        <a:buNone/>
                      </a:pPr>
                      <a:endParaRPr sz="1000" b="1" u="none" strike="noStrike" cap="none">
                        <a:solidFill>
                          <a:srgbClr val="D50C4C"/>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b="1" u="none" strike="noStrike" cap="none">
                          <a:solidFill>
                            <a:schemeClr val="dk1"/>
                          </a:solidFill>
                          <a:latin typeface="Lato"/>
                          <a:ea typeface="Lato"/>
                          <a:cs typeface="Lato"/>
                          <a:sym typeface="Lato"/>
                        </a:rPr>
                        <a:t>Development matters</a:t>
                      </a:r>
                      <a:endParaRPr sz="1000" b="1"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Describe what they see, hear and feel whilst outside.</a:t>
                      </a:r>
                      <a:endParaRPr sz="10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Explore the natural world around them. </a:t>
                      </a:r>
                      <a:endParaRPr sz="10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Understand the effect of changing seasons on the natural world around them.</a:t>
                      </a:r>
                      <a:endParaRPr sz="10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r>
                        <a:rPr lang="en-GB" sz="1000" b="1" u="none" strike="noStrike" cap="none">
                          <a:solidFill>
                            <a:schemeClr val="dk1"/>
                          </a:solidFill>
                          <a:latin typeface="Lato"/>
                          <a:ea typeface="Lato"/>
                          <a:cs typeface="Lato"/>
                          <a:sym typeface="Lato"/>
                        </a:rPr>
                        <a:t>Early Learning Goals</a:t>
                      </a:r>
                      <a:endParaRPr sz="1000" b="1"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Explore the natural world around them, making observations and drawing pictures of animals and plants; </a:t>
                      </a:r>
                      <a:endParaRPr sz="10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Understand some important processes and changes in the natural world around them, including the seasons and changing states of matter. </a:t>
                      </a:r>
                      <a:endParaRPr sz="10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Know some similarities and differences between the natural world around them and contrasting environments, drawing on their experiences and what has been read in class;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b="1" u="none" strike="noStrike" cap="none">
                        <a:solidFill>
                          <a:srgbClr val="D50C4C"/>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endParaRPr sz="1000" b="1" u="none" strike="noStrike" cap="none">
                        <a:solidFill>
                          <a:srgbClr val="D50C4C"/>
                        </a:solidFill>
                        <a:latin typeface="Lato"/>
                        <a:ea typeface="Lato"/>
                        <a:cs typeface="Lato"/>
                        <a:sym typeface="Lato"/>
                      </a:endParaRPr>
                    </a:p>
                  </a:txBody>
                  <a:tcPr marL="91425" marR="91425" marT="91425" marB="91425">
                    <a:lnL w="9525" cap="flat" cmpd="sng">
                      <a:solidFill>
                        <a:srgbClr val="999999"/>
                      </a:solidFill>
                      <a:prstDash val="solid"/>
                      <a:round/>
                      <a:headEnd type="none" w="sm" len="sm"/>
                      <a:tailEnd type="none" w="sm" len="sm"/>
                    </a:lnL>
                    <a:lnR w="9525" cap="flat" cmpd="sng">
                      <a:solidFill>
                        <a:srgbClr val="999999"/>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E9E9E"/>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1742100">
                <a:tc>
                  <a:txBody>
                    <a:bodyPr/>
                    <a:lstStyle/>
                    <a:p>
                      <a:pPr marL="0" marR="0" lvl="0" indent="0" algn="l" rtl="0">
                        <a:lnSpc>
                          <a:spcPct val="9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that the terms Spring, Summer, Autumn and Winter are used to describe the season.</a:t>
                      </a:r>
                      <a:endParaRPr sz="85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some of the key characteristics of each season.</a:t>
                      </a:r>
                      <a:endParaRPr sz="85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850" u="none" strike="noStrike" cap="none">
                          <a:latin typeface="Lato"/>
                          <a:ea typeface="Lato"/>
                          <a:cs typeface="Lato"/>
                          <a:sym typeface="Lato"/>
                        </a:rPr>
                        <a:t>To know that there are four seasons in a year marked by certain weather conditions.</a:t>
                      </a:r>
                      <a:endParaRPr sz="85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some vocabulary to describe different bodies of water, even if used inaccurately (sea/ocean, lake, river, pond)*</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some vocabulary to describe the characteristics of different places, even if used inaccurately (hill, field, building, road, house, old).*</a:t>
                      </a:r>
                      <a:endParaRPr sz="1400" u="none" strike="noStrike" cap="none"/>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99999"/>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tc vMerge="1">
                  <a:txBody>
                    <a:bodyPr/>
                    <a:lstStyle/>
                    <a:p>
                      <a:endParaRPr lang="en-US"/>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29"/>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 and skills</a:t>
            </a:r>
            <a:endParaRPr/>
          </a:p>
        </p:txBody>
      </p:sp>
      <p:sp>
        <p:nvSpPr>
          <p:cNvPr id="188" name="Google Shape;188;p29"/>
          <p:cNvSpPr txBox="1">
            <a:spLocks noGrp="1"/>
          </p:cNvSpPr>
          <p:nvPr>
            <p:ph type="subTitle" idx="2"/>
          </p:nvPr>
        </p:nvSpPr>
        <p:spPr>
          <a:xfrm>
            <a:off x="5287800" y="-1639"/>
            <a:ext cx="53955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Human and physical geography</a:t>
            </a:r>
            <a:endParaRPr/>
          </a:p>
        </p:txBody>
      </p:sp>
      <p:graphicFrame>
        <p:nvGraphicFramePr>
          <p:cNvPr id="189" name="Google Shape;189;p29"/>
          <p:cNvGraphicFramePr/>
          <p:nvPr/>
        </p:nvGraphicFramePr>
        <p:xfrm>
          <a:off x="190625" y="708600"/>
          <a:ext cx="3000000" cy="3000000"/>
        </p:xfrm>
        <a:graphic>
          <a:graphicData uri="http://schemas.openxmlformats.org/drawingml/2006/table">
            <a:tbl>
              <a:tblPr>
                <a:noFill/>
                <a:tableStyleId>{EE0DF4A6-6B9F-42DC-AB2B-0FB376A512C7}</a:tableStyleId>
              </a:tblPr>
              <a:tblGrid>
                <a:gridCol w="3878750">
                  <a:extLst>
                    <a:ext uri="{9D8B030D-6E8A-4147-A177-3AD203B41FA5}">
                      <a16:colId xmlns:a16="http://schemas.microsoft.com/office/drawing/2014/main" val="20000"/>
                    </a:ext>
                  </a:extLst>
                </a:gridCol>
                <a:gridCol w="4450475">
                  <a:extLst>
                    <a:ext uri="{9D8B030D-6E8A-4147-A177-3AD203B41FA5}">
                      <a16:colId xmlns:a16="http://schemas.microsoft.com/office/drawing/2014/main" val="20001"/>
                    </a:ext>
                  </a:extLst>
                </a:gridCol>
                <a:gridCol w="2042000">
                  <a:extLst>
                    <a:ext uri="{9D8B030D-6E8A-4147-A177-3AD203B41FA5}">
                      <a16:colId xmlns:a16="http://schemas.microsoft.com/office/drawing/2014/main" val="20002"/>
                    </a:ext>
                  </a:extLst>
                </a:gridCol>
              </a:tblGrid>
              <a:tr h="481225">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Year 1 </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D9D9D9"/>
                      </a:solidFill>
                      <a:prstDash val="solid"/>
                      <a:round/>
                      <a:headEnd type="none" w="sm" len="sm"/>
                      <a:tailEnd type="none" w="sm" len="sm"/>
                    </a:lnB>
                    <a:solidFill>
                      <a:schemeClr val="dk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Year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D9D9D9"/>
                      </a:solidFill>
                      <a:prstDash val="solid"/>
                      <a:round/>
                      <a:headEnd type="none" w="sm" len="sm"/>
                      <a:tailEnd type="none" w="sm" len="sm"/>
                    </a:lnB>
                    <a:solidFill>
                      <a:schemeClr val="dk1"/>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Lato"/>
                          <a:ea typeface="Lato"/>
                          <a:cs typeface="Lato"/>
                          <a:sym typeface="Lato"/>
                        </a:rPr>
                        <a:t>National curriculum - end of KS1</a:t>
                      </a:r>
                      <a:endParaRPr sz="1000" b="1"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latin typeface="Lato"/>
                          <a:ea typeface="Lato"/>
                          <a:cs typeface="Lato"/>
                          <a:sym typeface="Lato"/>
                        </a:rPr>
                        <a:t>Pupils should be able to:</a:t>
                      </a:r>
                      <a:endParaRPr sz="1000" b="1" u="none" strike="noStrike" cap="none">
                        <a:solidFill>
                          <a:schemeClr val="lt1"/>
                        </a:solidFill>
                        <a:latin typeface="Lato"/>
                        <a:ea typeface="Lato"/>
                        <a:cs typeface="Lato"/>
                        <a:sym typeface="Lato"/>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887925">
                <a:tc>
                  <a:txBody>
                    <a:bodyPr/>
                    <a:lstStyle/>
                    <a:p>
                      <a:pPr marL="0" marR="0" lvl="0" indent="0" algn="l" rtl="0">
                        <a:lnSpc>
                          <a:spcPct val="9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how the weather changes with each season in the UK.</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Describing the daily weather patterns in their locality.</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Confidently using the vocabulary ‘season’ and ‘weather’.</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alpha val="0"/>
                        </a:srgbClr>
                      </a:solidFill>
                      <a:prstDash val="solid"/>
                      <a:round/>
                      <a:headEnd type="none" w="sm" len="sm"/>
                      <a:tailEnd type="none" w="sm" len="sm"/>
                    </a:lnB>
                  </a:tcPr>
                </a:tc>
                <a:tc>
                  <a:txBody>
                    <a:bodyPr/>
                    <a:lstStyle/>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Locating some hot and cold areas of the world on a world map.</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Locating the Equator and North and South Poles on a world map.</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Locating hot and cold areas of the world in relation to the Equator and the North and South poles.</a:t>
                      </a:r>
                      <a:endParaRPr sz="900" u="none" strike="noStrike" cap="none">
                        <a:solidFill>
                          <a:schemeClr val="dk1"/>
                        </a:solidFill>
                        <a:highlight>
                          <a:srgbClr val="FFFF00"/>
                        </a:highlight>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alpha val="0"/>
                        </a:srgbClr>
                      </a:solidFill>
                      <a:prstDash val="solid"/>
                      <a:round/>
                      <a:headEnd type="none" w="sm" len="sm"/>
                      <a:tailEnd type="none" w="sm" len="sm"/>
                    </a:lnB>
                  </a:tcPr>
                </a:tc>
                <a:tc rowSpan="2">
                  <a:txBody>
                    <a:bodyPr/>
                    <a:lstStyle/>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 seasonal and daily weather patterns in the United Kingdom and the location of hot and cold areas of the world in relation to the Equator and the North and South Poles</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rgbClr val="D9D9D9"/>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1727500">
                <a:tc>
                  <a:txBody>
                    <a:bodyPr/>
                    <a:lstStyle/>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four seasons of the UK. </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‘weather’ refers to the conditions outside at a particular time.</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different parts of the UK often experience different weather.</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a weather forecast is when someone tries to predict what the weather will be like in the near future.</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weather conditions can be measured and recorded.</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alpha val="0"/>
                        </a:srgbClr>
                      </a:solidFill>
                      <a:prstDash val="solid"/>
                      <a:round/>
                      <a:headEnd type="none" w="sm" len="sm"/>
                      <a:tailEnd type="none" w="sm" len="sm"/>
                    </a:lnT>
                    <a:lnB w="9525" cap="flat" cmpd="sng">
                      <a:solidFill>
                        <a:srgbClr val="D9D9D9"/>
                      </a:solidFill>
                      <a:prstDash val="solid"/>
                      <a:round/>
                      <a:headEnd type="none" w="sm" len="sm"/>
                      <a:tailEnd type="none" w="sm" len="sm"/>
                    </a:lnB>
                    <a:solidFill>
                      <a:srgbClr val="F3F3F3"/>
                    </a:solidFill>
                  </a:tcPr>
                </a:tc>
                <a:tc>
                  <a:txBody>
                    <a:bodyPr/>
                    <a:lstStyle/>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the Equator is an imaginary line around the middle of the Earth.</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because it is the widest part of the Earth, the Equator is much closer to the sun than the North and South poles.</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the North Pole is the northernmost point of the Earth and the South Pole is the southernmost point of the Earth.</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different parts of the world experience different weather conditions and that these are often caused by the location of the place.</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alpha val="0"/>
                        </a:srgbClr>
                      </a:solidFill>
                      <a:prstDash val="solid"/>
                      <a:round/>
                      <a:headEnd type="none" w="sm" len="sm"/>
                      <a:tailEnd type="none" w="sm" len="sm"/>
                    </a:lnT>
                    <a:lnB w="9525" cap="flat" cmpd="sng">
                      <a:solidFill>
                        <a:srgbClr val="D9D9D9"/>
                      </a:solidFill>
                      <a:prstDash val="solid"/>
                      <a:round/>
                      <a:headEnd type="none" w="sm" len="sm"/>
                      <a:tailEnd type="none" w="sm" len="sm"/>
                    </a:lnB>
                    <a:solidFill>
                      <a:srgbClr val="F3F3F3"/>
                    </a:solidFill>
                  </a:tcPr>
                </a:tc>
                <a:tc vMerge="1">
                  <a:txBody>
                    <a:bodyPr/>
                    <a:lstStyle/>
                    <a:p>
                      <a:endParaRPr lang="en-US"/>
                    </a:p>
                  </a:txBody>
                  <a:tcPr/>
                </a:tc>
                <a:extLst>
                  <a:ext uri="{0D108BD9-81ED-4DB2-BD59-A6C34878D82A}">
                    <a16:rowId xmlns:a16="http://schemas.microsoft.com/office/drawing/2014/main" val="10002"/>
                  </a:ext>
                </a:extLst>
              </a:tr>
              <a:tr h="887925">
                <a:tc>
                  <a:txBody>
                    <a:bodyPr/>
                    <a:lstStyle/>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Recognising some physical features in their locality.</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Describing the key physical features of a coast using subject specific vocabulary.</a:t>
                      </a:r>
                      <a:endParaRPr sz="85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alpha val="0"/>
                        </a:srgbClr>
                      </a:solidFill>
                      <a:prstDash val="solid"/>
                      <a:round/>
                      <a:headEnd type="none" w="sm" len="sm"/>
                      <a:tailEnd type="none" w="sm" len="sm"/>
                    </a:lnB>
                  </a:tcPr>
                </a:tc>
                <a:tc rowSpan="2">
                  <a:txBody>
                    <a:bodyPr/>
                    <a:lstStyle/>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Use basic geographical vocabulary to refer to key physical features, including: beach, cliff, coast, forest, hill, mountain, sea, ocean, river, soil, valley, vegetation, season and weather</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rgbClr val="D9D9D9"/>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2"/>
                    </a:solidFill>
                  </a:tcPr>
                </a:tc>
                <a:extLst>
                  <a:ext uri="{0D108BD9-81ED-4DB2-BD59-A6C34878D82A}">
                    <a16:rowId xmlns:a16="http://schemas.microsoft.com/office/drawing/2014/main" val="10003"/>
                  </a:ext>
                </a:extLst>
              </a:tr>
              <a:tr h="528125">
                <a:tc>
                  <a:txBody>
                    <a:bodyPr/>
                    <a:lstStyle/>
                    <a:p>
                      <a:pPr marL="0" marR="0" lvl="0" indent="0" algn="l" rtl="0">
                        <a:lnSpc>
                          <a:spcPct val="9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physical features means any feature of an area that is on the Earth naturally.</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alpha val="0"/>
                        </a:srgbClr>
                      </a:solidFill>
                      <a:prstDash val="solid"/>
                      <a:round/>
                      <a:headEnd type="none" w="sm" len="sm"/>
                      <a:tailEnd type="none" w="sm" len="sm"/>
                    </a:lnT>
                    <a:lnB w="9525" cap="flat" cmpd="sng">
                      <a:solidFill>
                        <a:srgbClr val="D9D9D9"/>
                      </a:solidFill>
                      <a:prstDash val="solid"/>
                      <a:round/>
                      <a:headEnd type="none" w="sm" len="sm"/>
                      <a:tailEnd type="none" w="sm" len="sm"/>
                    </a:lnB>
                    <a:solidFill>
                      <a:srgbClr val="F3F3F3"/>
                    </a:solidFill>
                  </a:tcPr>
                </a:tc>
                <a:tc>
                  <a:txBody>
                    <a:bodyPr/>
                    <a:lstStyle/>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coasts  (and other physical features) change over time.</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some key physical features of the UK.</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alpha val="0"/>
                        </a:srgbClr>
                      </a:solidFill>
                      <a:prstDash val="solid"/>
                      <a:round/>
                      <a:headEnd type="none" w="sm" len="sm"/>
                      <a:tailEnd type="none" w="sm" len="sm"/>
                    </a:lnT>
                    <a:lnB w="9525" cap="flat" cmpd="sng">
                      <a:solidFill>
                        <a:srgbClr val="D9D9D9"/>
                      </a:solidFill>
                      <a:prstDash val="solid"/>
                      <a:round/>
                      <a:headEnd type="none" w="sm" len="sm"/>
                      <a:tailEnd type="none" w="sm" len="sm"/>
                    </a:lnB>
                    <a:solidFill>
                      <a:srgbClr val="F3F3F3"/>
                    </a:solidFill>
                  </a:tcPr>
                </a:tc>
                <a:tc vMerge="1">
                  <a:txBody>
                    <a:bodyPr/>
                    <a:lstStyle/>
                    <a:p>
                      <a:endParaRPr lang="en-US"/>
                    </a:p>
                  </a:txBody>
                  <a:tcPr/>
                </a:tc>
                <a:extLst>
                  <a:ext uri="{0D108BD9-81ED-4DB2-BD59-A6C34878D82A}">
                    <a16:rowId xmlns:a16="http://schemas.microsoft.com/office/drawing/2014/main" val="10004"/>
                  </a:ext>
                </a:extLst>
              </a:tr>
              <a:tr h="768000">
                <a:tc>
                  <a:txBody>
                    <a:bodyPr/>
                    <a:lstStyle/>
                    <a:p>
                      <a:pPr marL="0" marR="0" lvl="0" indent="0" algn="l" rtl="0">
                        <a:lnSpc>
                          <a:spcPct val="9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Recognising some human features in their locality.</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alpha val="0"/>
                        </a:srgbClr>
                      </a:solidFill>
                      <a:prstDash val="solid"/>
                      <a:round/>
                      <a:headEnd type="none" w="sm" len="sm"/>
                      <a:tailEnd type="none" w="sm" len="sm"/>
                    </a:lnB>
                  </a:tcPr>
                </a:tc>
                <a:tc>
                  <a:txBody>
                    <a:bodyPr/>
                    <a:lstStyle/>
                    <a:p>
                      <a:pPr marL="0" marR="0" lvl="0" indent="0" algn="l" rtl="0">
                        <a:lnSpc>
                          <a:spcPct val="95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and understanding the differences between a city, town and village.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the key human features of a coastal town using subject specific vocabulary.</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alpha val="0"/>
                        </a:srgbClr>
                      </a:solidFill>
                      <a:prstDash val="solid"/>
                      <a:round/>
                      <a:headEnd type="none" w="sm" len="sm"/>
                      <a:tailEnd type="none" w="sm" len="sm"/>
                    </a:lnB>
                  </a:tcPr>
                </a:tc>
                <a:tc rowSpan="2">
                  <a:txBody>
                    <a:bodyPr/>
                    <a:lstStyle/>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Use basic geographical vocabulary to refer to key human features, including: city, town, village, factory, farm, house, office, port, harbour and shop</a:t>
                      </a:r>
                      <a:endParaRPr sz="900" u="none" strike="noStrike" cap="none">
                        <a:solidFill>
                          <a:schemeClr val="dk1"/>
                        </a:solidFill>
                        <a:latin typeface="Lato"/>
                        <a:ea typeface="Lato"/>
                        <a:cs typeface="Lato"/>
                        <a:sym typeface="Lato"/>
                      </a:endParaRPr>
                    </a:p>
                  </a:txBody>
                  <a:tcPr marL="91425" marR="91425" marT="91425" marB="91425" anchor="ctr">
                    <a:lnL w="9525" cap="flat" cmpd="sng">
                      <a:solidFill>
                        <a:srgbClr val="D9D9D9"/>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2"/>
                    </a:solidFill>
                  </a:tcPr>
                </a:tc>
                <a:extLst>
                  <a:ext uri="{0D108BD9-81ED-4DB2-BD59-A6C34878D82A}">
                    <a16:rowId xmlns:a16="http://schemas.microsoft.com/office/drawing/2014/main" val="10005"/>
                  </a:ext>
                </a:extLst>
              </a:tr>
              <a:tr h="768000">
                <a:tc>
                  <a:txBody>
                    <a:bodyPr/>
                    <a:lstStyle/>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human features means any feature of an area that was made or built by humans.</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alpha val="0"/>
                        </a:srgbClr>
                      </a:solidFill>
                      <a:prstDash val="solid"/>
                      <a:round/>
                      <a:headEnd type="none" w="sm" len="sm"/>
                      <a:tailEnd type="none" w="sm" len="sm"/>
                    </a:lnT>
                    <a:lnB w="9525" cap="flat" cmpd="sng">
                      <a:solidFill>
                        <a:srgbClr val="D9D9D9"/>
                      </a:solidFill>
                      <a:prstDash val="solid"/>
                      <a:round/>
                      <a:headEnd type="none" w="sm" len="sm"/>
                      <a:tailEnd type="none" w="sm" len="sm"/>
                    </a:lnB>
                    <a:solidFill>
                      <a:srgbClr val="F3F3F3"/>
                    </a:solidFill>
                  </a:tcPr>
                </a:tc>
                <a:tc>
                  <a:txBody>
                    <a:bodyPr/>
                    <a:lstStyle/>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a sea is a body of water that is smaller than an ocean.</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human features change over time.</a:t>
                      </a: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some key human features of the UK.</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alpha val="0"/>
                        </a:srgbClr>
                      </a:solidFill>
                      <a:prstDash val="solid"/>
                      <a:round/>
                      <a:headEnd type="none" w="sm" len="sm"/>
                      <a:tailEnd type="none" w="sm" len="sm"/>
                    </a:lnT>
                    <a:lnB w="9525" cap="flat" cmpd="sng">
                      <a:solidFill>
                        <a:srgbClr val="D9D9D9"/>
                      </a:solidFill>
                      <a:prstDash val="solid"/>
                      <a:round/>
                      <a:headEnd type="none" w="sm" len="sm"/>
                      <a:tailEnd type="none" w="sm" len="sm"/>
                    </a:lnB>
                    <a:solidFill>
                      <a:srgbClr val="F3F3F3"/>
                    </a:solidFill>
                  </a:tcPr>
                </a:tc>
                <a:tc vMerge="1">
                  <a:txBody>
                    <a:bodyPr/>
                    <a:lstStyle/>
                    <a:p>
                      <a:endParaRPr lang="en-US"/>
                    </a:p>
                  </a:txBody>
                  <a:tcPr/>
                </a:tc>
                <a:extLst>
                  <a:ext uri="{0D108BD9-81ED-4DB2-BD59-A6C34878D82A}">
                    <a16:rowId xmlns:a16="http://schemas.microsoft.com/office/drawing/2014/main" val="10006"/>
                  </a:ext>
                </a:extLst>
              </a:tr>
            </a:tbl>
          </a:graphicData>
        </a:graphic>
      </p:graphicFrame>
      <p:sp>
        <p:nvSpPr>
          <p:cNvPr id="190" name="Google Shape;190;p29"/>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30"/>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 and skills</a:t>
            </a:r>
            <a:endParaRPr/>
          </a:p>
        </p:txBody>
      </p:sp>
      <p:sp>
        <p:nvSpPr>
          <p:cNvPr id="196" name="Google Shape;196;p30"/>
          <p:cNvSpPr txBox="1">
            <a:spLocks noGrp="1"/>
          </p:cNvSpPr>
          <p:nvPr>
            <p:ph type="subTitle" idx="2"/>
          </p:nvPr>
        </p:nvSpPr>
        <p:spPr>
          <a:xfrm>
            <a:off x="5287800" y="-1639"/>
            <a:ext cx="53955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Human and physical geography</a:t>
            </a:r>
            <a:endParaRPr/>
          </a:p>
        </p:txBody>
      </p:sp>
      <p:graphicFrame>
        <p:nvGraphicFramePr>
          <p:cNvPr id="197" name="Google Shape;197;p30"/>
          <p:cNvGraphicFramePr/>
          <p:nvPr/>
        </p:nvGraphicFramePr>
        <p:xfrm>
          <a:off x="160425" y="597425"/>
          <a:ext cx="3000000" cy="3000000"/>
        </p:xfrm>
        <a:graphic>
          <a:graphicData uri="http://schemas.openxmlformats.org/drawingml/2006/table">
            <a:tbl>
              <a:tblPr>
                <a:noFill/>
                <a:tableStyleId>{EE0DF4A6-6B9F-42DC-AB2B-0FB376A512C7}</a:tableStyleId>
              </a:tblPr>
              <a:tblGrid>
                <a:gridCol w="1760850">
                  <a:extLst>
                    <a:ext uri="{9D8B030D-6E8A-4147-A177-3AD203B41FA5}">
                      <a16:colId xmlns:a16="http://schemas.microsoft.com/office/drawing/2014/main" val="20000"/>
                    </a:ext>
                  </a:extLst>
                </a:gridCol>
                <a:gridCol w="3546925">
                  <a:extLst>
                    <a:ext uri="{9D8B030D-6E8A-4147-A177-3AD203B41FA5}">
                      <a16:colId xmlns:a16="http://schemas.microsoft.com/office/drawing/2014/main" val="20001"/>
                    </a:ext>
                  </a:extLst>
                </a:gridCol>
                <a:gridCol w="758225">
                  <a:extLst>
                    <a:ext uri="{9D8B030D-6E8A-4147-A177-3AD203B41FA5}">
                      <a16:colId xmlns:a16="http://schemas.microsoft.com/office/drawing/2014/main" val="20002"/>
                    </a:ext>
                  </a:extLst>
                </a:gridCol>
                <a:gridCol w="2612675">
                  <a:extLst>
                    <a:ext uri="{9D8B030D-6E8A-4147-A177-3AD203B41FA5}">
                      <a16:colId xmlns:a16="http://schemas.microsoft.com/office/drawing/2014/main" val="20003"/>
                    </a:ext>
                  </a:extLst>
                </a:gridCol>
                <a:gridCol w="1692475">
                  <a:extLst>
                    <a:ext uri="{9D8B030D-6E8A-4147-A177-3AD203B41FA5}">
                      <a16:colId xmlns:a16="http://schemas.microsoft.com/office/drawing/2014/main" val="20004"/>
                    </a:ext>
                  </a:extLst>
                </a:gridCol>
              </a:tblGrid>
              <a:tr h="563375">
                <a:tc gridSpan="2">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Lower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Upper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h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u="none" strike="noStrike" cap="none">
                          <a:solidFill>
                            <a:schemeClr val="dk1"/>
                          </a:solidFill>
                          <a:latin typeface="Lato"/>
                          <a:ea typeface="Lato"/>
                          <a:cs typeface="Lato"/>
                          <a:sym typeface="Lato"/>
                        </a:rPr>
                        <a:t>National curriculum - end of KS2</a:t>
                      </a:r>
                      <a:endParaRPr sz="10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latin typeface="Lato"/>
                          <a:ea typeface="Lato"/>
                          <a:cs typeface="Lato"/>
                          <a:sym typeface="Lato"/>
                        </a:rPr>
                        <a:t>Pupils should be able to:</a:t>
                      </a:r>
                      <a:endParaRPr sz="1000" b="1" u="none" strike="noStrike" cap="none">
                        <a:solidFill>
                          <a:schemeClr val="lt1"/>
                        </a:solidFill>
                        <a:latin typeface="Lato"/>
                        <a:ea typeface="Lato"/>
                        <a:cs typeface="Lato"/>
                        <a:sym typeface="Lato"/>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1807550">
                <a:tc gridSpan="2">
                  <a:txBody>
                    <a:bodyPr/>
                    <a:lstStyle/>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Mapping and labeling the seven biomes on a world map. </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Understanding some of the causes of climate change.</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Describing how physical features, such as mountains and rivers are formed, and why volcanoes and earthquakes occur. </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Describing where volcanoes, earthquakes and mountains are located globally.</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Describing and explaining how physical features such as rivers, mountains, volcanoes and earthquakes have had an impact upon the surrounding landscape and communities.</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Describing how humans use water in a variety of ways.</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alpha val="0"/>
                        </a:srgbClr>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Describing and understanding the key aspects of the six biomes.</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Describing and understanding the key aspects of the six climate zones.</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Understanding some of the impacts and causes of climate change.</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Describing and understanding the key aspects and distribution of the vegetation belts in relation to the six biomes, climate and weather.</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Giving examples of alternative viewpoints and solutions regarding an environmental issue and explaining its links to climate change.</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alpha val="0"/>
                        </a:srgbClr>
                      </a:solidFill>
                      <a:prstDash val="solid"/>
                      <a:round/>
                      <a:headEnd type="none" w="sm" len="sm"/>
                      <a:tailEnd type="none" w="sm" len="sm"/>
                    </a:lnB>
                  </a:tcPr>
                </a:tc>
                <a:tc hMerge="1">
                  <a:txBody>
                    <a:bodyPr/>
                    <a:lstStyle/>
                    <a:p>
                      <a:endParaRPr lang="en-US"/>
                    </a:p>
                  </a:txBody>
                  <a:tcPr/>
                </a:tc>
                <a:tc rowSpan="2">
                  <a:txBody>
                    <a:bodyPr/>
                    <a:lstStyle/>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Describe and understand key aspects of:</a:t>
                      </a:r>
                      <a:endParaRPr sz="900" u="none" strike="noStrike" cap="none">
                        <a:solidFill>
                          <a:schemeClr val="dk1"/>
                        </a:solidFill>
                        <a:latin typeface="Lato"/>
                        <a:ea typeface="Lato"/>
                        <a:cs typeface="Lato"/>
                        <a:sym typeface="Lato"/>
                      </a:endParaRPr>
                    </a:p>
                    <a:p>
                      <a:pPr marL="0" marR="0" lvl="0" indent="0" algn="l" rtl="0">
                        <a:lnSpc>
                          <a:spcPct val="115000"/>
                        </a:lnSpc>
                        <a:spcBef>
                          <a:spcPts val="120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Physical geography, including: climate zones, biomes and vegetation belts, rivers,</a:t>
                      </a:r>
                      <a:br>
                        <a:rPr lang="en-GB" sz="900" u="none" strike="noStrike" cap="none">
                          <a:solidFill>
                            <a:schemeClr val="dk1"/>
                          </a:solidFill>
                          <a:latin typeface="Lato"/>
                          <a:ea typeface="Lato"/>
                          <a:cs typeface="Lato"/>
                          <a:sym typeface="Lato"/>
                        </a:rPr>
                      </a:br>
                      <a:r>
                        <a:rPr lang="en-GB" sz="900" u="none" strike="noStrike" cap="none">
                          <a:solidFill>
                            <a:schemeClr val="dk1"/>
                          </a:solidFill>
                          <a:latin typeface="Lato"/>
                          <a:ea typeface="Lato"/>
                          <a:cs typeface="Lato"/>
                          <a:sym typeface="Lato"/>
                        </a:rPr>
                        <a:t>mountains, volcanoes and earthquakes, and the water cycle</a:t>
                      </a:r>
                      <a:endParaRPr sz="900"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2792775">
                <a:tc gridSpan="2">
                  <a:txBody>
                    <a:bodyPr/>
                    <a:lstStyle/>
                    <a:p>
                      <a:pPr marL="0" marR="0" lvl="0" indent="0" algn="l" rtl="0">
                        <a:lnSpc>
                          <a:spcPct val="9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To know that the water cycle is the processes and stores which move water around our Earth and to be able to name these.</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To know the courses and key features of a river.</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To know the different types of mountains and volcanoes and how they are formed.</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that an earthquake is the intense shaking of the ground.</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that a biome is a region of the globe sharing a similar climate, landscape, vegetation and wildlife.*</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the world’s biomes.*</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that the hottest biomes are found between the Tropics of Cancer and Capricorn. </a:t>
                      </a:r>
                      <a:endParaRPr sz="850" u="none" strike="noStrike" cap="none">
                        <a:solidFill>
                          <a:schemeClr val="dk1"/>
                        </a:solidFill>
                        <a:latin typeface="Lato"/>
                        <a:ea typeface="Lato"/>
                        <a:cs typeface="Lato"/>
                        <a:sym typeface="Lato"/>
                      </a:endParaRPr>
                    </a:p>
                    <a:p>
                      <a:pPr marL="0" marR="0" lvl="0" indent="0" algn="l" rtl="0">
                        <a:lnSpc>
                          <a:spcPct val="90000"/>
                        </a:lnSpc>
                        <a:spcBef>
                          <a:spcPts val="120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that climate zones are areas of the world with similar climates.*</a:t>
                      </a:r>
                      <a:endParaRPr sz="850" u="none" strike="noStrike" cap="none">
                        <a:solidFill>
                          <a:schemeClr val="dk1"/>
                        </a:solidFill>
                        <a:latin typeface="Lato"/>
                        <a:ea typeface="Lato"/>
                        <a:cs typeface="Lato"/>
                        <a:sym typeface="Lato"/>
                      </a:endParaRPr>
                    </a:p>
                    <a:p>
                      <a:pPr marL="0" marR="0" lvl="0" indent="0" algn="l" rtl="0">
                        <a:lnSpc>
                          <a:spcPct val="90000"/>
                        </a:lnSpc>
                        <a:spcBef>
                          <a:spcPts val="120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the world’s different climate zones.*</a:t>
                      </a:r>
                      <a:endParaRPr sz="85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know that climates can influence the foods able to grow.</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alpha val="0"/>
                        </a:srgbClr>
                      </a:solidFill>
                      <a:prstDash val="solid"/>
                      <a:round/>
                      <a:headEnd type="none" w="sm" len="sm"/>
                      <a:tailEnd type="none" w="sm" len="sm"/>
                    </a:lnT>
                    <a:lnB w="9525" cap="flat" cmpd="sng">
                      <a:solidFill>
                        <a:srgbClr val="CCCCCC"/>
                      </a:solidFill>
                      <a:prstDash val="solid"/>
                      <a:round/>
                      <a:headEnd type="none" w="sm" len="sm"/>
                      <a:tailEnd type="none" w="sm" len="sm"/>
                    </a:lnB>
                    <a:solidFill>
                      <a:srgbClr val="F3F3F3"/>
                    </a:solidFill>
                  </a:tcPr>
                </a:tc>
                <a:tc hMerge="1">
                  <a:txBody>
                    <a:bodyPr/>
                    <a:lstStyle/>
                    <a:p>
                      <a:endParaRPr lang="en-US"/>
                    </a:p>
                  </a:txBody>
                  <a:tcPr/>
                </a:tc>
                <a:tc gridSpan="2">
                  <a:txBody>
                    <a:bodyPr/>
                    <a:lstStyle/>
                    <a:p>
                      <a:pPr marL="0" marR="0" lvl="0" indent="0" algn="l" rtl="0">
                        <a:lnSpc>
                          <a:spcPct val="9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To know vegetation belts are areas of the world that are home to similar plant species.*</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name and describe some of the world’s vegetation belts.</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why the ocean is important. </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alpha val="0"/>
                        </a:srgbClr>
                      </a:solidFill>
                      <a:prstDash val="solid"/>
                      <a:round/>
                      <a:headEnd type="none" w="sm" len="sm"/>
                      <a:tailEnd type="none" w="sm" len="sm"/>
                    </a:lnT>
                    <a:lnB w="9525" cap="flat" cmpd="sng">
                      <a:solidFill>
                        <a:srgbClr val="CCCCCC"/>
                      </a:solidFill>
                      <a:prstDash val="solid"/>
                      <a:round/>
                      <a:headEnd type="none" w="sm" len="sm"/>
                      <a:tailEnd type="none" w="sm" len="sm"/>
                    </a:lnB>
                    <a:solidFill>
                      <a:srgbClr val="F3F3F3"/>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bl>
          </a:graphicData>
        </a:graphic>
      </p:graphicFrame>
      <p:sp>
        <p:nvSpPr>
          <p:cNvPr id="198" name="Google Shape;198;p30"/>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31"/>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 and skills</a:t>
            </a:r>
            <a:endParaRPr/>
          </a:p>
        </p:txBody>
      </p:sp>
      <p:sp>
        <p:nvSpPr>
          <p:cNvPr id="204" name="Google Shape;204;p31"/>
          <p:cNvSpPr txBox="1">
            <a:spLocks noGrp="1"/>
          </p:cNvSpPr>
          <p:nvPr>
            <p:ph type="subTitle" idx="2"/>
          </p:nvPr>
        </p:nvSpPr>
        <p:spPr>
          <a:xfrm>
            <a:off x="5287800" y="-1639"/>
            <a:ext cx="53955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Human and physical geography</a:t>
            </a:r>
            <a:endParaRPr/>
          </a:p>
        </p:txBody>
      </p:sp>
      <p:graphicFrame>
        <p:nvGraphicFramePr>
          <p:cNvPr id="205" name="Google Shape;205;p31"/>
          <p:cNvGraphicFramePr/>
          <p:nvPr/>
        </p:nvGraphicFramePr>
        <p:xfrm>
          <a:off x="190625" y="708600"/>
          <a:ext cx="3000000" cy="3000000"/>
        </p:xfrm>
        <a:graphic>
          <a:graphicData uri="http://schemas.openxmlformats.org/drawingml/2006/table">
            <a:tbl>
              <a:tblPr>
                <a:noFill/>
                <a:tableStyleId>{EE0DF4A6-6B9F-42DC-AB2B-0FB376A512C7}</a:tableStyleId>
              </a:tblPr>
              <a:tblGrid>
                <a:gridCol w="1760850">
                  <a:extLst>
                    <a:ext uri="{9D8B030D-6E8A-4147-A177-3AD203B41FA5}">
                      <a16:colId xmlns:a16="http://schemas.microsoft.com/office/drawing/2014/main" val="20000"/>
                    </a:ext>
                  </a:extLst>
                </a:gridCol>
                <a:gridCol w="2899025">
                  <a:extLst>
                    <a:ext uri="{9D8B030D-6E8A-4147-A177-3AD203B41FA5}">
                      <a16:colId xmlns:a16="http://schemas.microsoft.com/office/drawing/2014/main" val="20001"/>
                    </a:ext>
                  </a:extLst>
                </a:gridCol>
                <a:gridCol w="1406125">
                  <a:extLst>
                    <a:ext uri="{9D8B030D-6E8A-4147-A177-3AD203B41FA5}">
                      <a16:colId xmlns:a16="http://schemas.microsoft.com/office/drawing/2014/main" val="20002"/>
                    </a:ext>
                  </a:extLst>
                </a:gridCol>
                <a:gridCol w="2104425">
                  <a:extLst>
                    <a:ext uri="{9D8B030D-6E8A-4147-A177-3AD203B41FA5}">
                      <a16:colId xmlns:a16="http://schemas.microsoft.com/office/drawing/2014/main" val="20003"/>
                    </a:ext>
                  </a:extLst>
                </a:gridCol>
                <a:gridCol w="2200725">
                  <a:extLst>
                    <a:ext uri="{9D8B030D-6E8A-4147-A177-3AD203B41FA5}">
                      <a16:colId xmlns:a16="http://schemas.microsoft.com/office/drawing/2014/main" val="20004"/>
                    </a:ext>
                  </a:extLst>
                </a:gridCol>
              </a:tblGrid>
              <a:tr h="473100">
                <a:tc gridSpan="2">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Lower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Upper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hMerge="1">
                  <a:txBody>
                    <a:bodyPr/>
                    <a:lstStyle/>
                    <a:p>
                      <a:endParaRPr lang="en-US"/>
                    </a:p>
                  </a:txBody>
                  <a:tcPr/>
                </a:tc>
                <a:tc>
                  <a:txBody>
                    <a:bodyPr/>
                    <a:lstStyle/>
                    <a:p>
                      <a:pPr marL="0" marR="0" lvl="0" indent="0" algn="l" rtl="0">
                        <a:lnSpc>
                          <a:spcPct val="100000"/>
                        </a:lnSpc>
                        <a:spcBef>
                          <a:spcPts val="0"/>
                        </a:spcBef>
                        <a:spcAft>
                          <a:spcPts val="0"/>
                        </a:spcAft>
                        <a:buClr>
                          <a:schemeClr val="dk1"/>
                        </a:buClr>
                        <a:buSzPts val="1100"/>
                        <a:buFont typeface="Arial"/>
                        <a:buNone/>
                      </a:pPr>
                      <a:r>
                        <a:rPr lang="en-GB" sz="1000" b="1" u="none" strike="noStrike" cap="none">
                          <a:solidFill>
                            <a:schemeClr val="dk1"/>
                          </a:solidFill>
                          <a:latin typeface="Lato"/>
                          <a:ea typeface="Lato"/>
                          <a:cs typeface="Lato"/>
                          <a:sym typeface="Lato"/>
                        </a:rPr>
                        <a:t>National curriculum - end of KS2</a:t>
                      </a:r>
                      <a:endParaRPr sz="1000" u="none" strike="noStrike" cap="none">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latin typeface="Lato"/>
                          <a:ea typeface="Lato"/>
                          <a:cs typeface="Lato"/>
                          <a:sym typeface="Lato"/>
                        </a:rPr>
                        <a:t>Pupils should be able to:</a:t>
                      </a:r>
                      <a:endParaRPr sz="1000" b="1" u="none" strike="noStrike" cap="none">
                        <a:solidFill>
                          <a:schemeClr val="lt1"/>
                        </a:solidFill>
                        <a:latin typeface="Lato"/>
                        <a:ea typeface="Lato"/>
                        <a:cs typeface="Lato"/>
                        <a:sym typeface="Lato"/>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1907300">
                <a:tc gridSpan="2">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and understanding types of settlement and land use.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Explaining why a settlement and community has grown in a particular location.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Explaining why different locations have different human features.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Explaining why people might prefer to live in an urban or rural place.</a:t>
                      </a:r>
                      <a:endParaRPr sz="900" u="none" strike="noStrike" cap="none">
                        <a:solidFill>
                          <a:schemeClr val="dk1"/>
                        </a:solidFill>
                        <a:highlight>
                          <a:schemeClr val="accent6"/>
                        </a:highlight>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highlight>
                          <a:schemeClr val="accent6"/>
                        </a:highlight>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how humans can impact the environment both positively and negatively, using examples.</a:t>
                      </a:r>
                      <a:endParaRPr sz="900" u="none" strike="noStrike" cap="none">
                        <a:solidFill>
                          <a:schemeClr val="dk1"/>
                        </a:solidFill>
                        <a:highlight>
                          <a:schemeClr val="accent6"/>
                        </a:highlight>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alpha val="0"/>
                        </a:srgbClr>
                      </a:solidFill>
                      <a:prstDash val="solid"/>
                      <a:round/>
                      <a:headEnd type="none" w="sm" len="sm"/>
                      <a:tailEnd type="none" w="sm" len="sm"/>
                    </a:lnB>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and understanding economic activity including trade links.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Suggesting reasons why the global population has grown significantly in the last 70 years.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the ‘push’ and ‘pull’ factors that people may consider when migrating.</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Understanding the distribution of natural resources both globally and within a specific region or country studied.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Recognising geographical issues affecting people in different places and environments.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Describing and explaining how humans can impact the environment both positively and negatively, using examples.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alpha val="0"/>
                        </a:srgbClr>
                      </a:solidFill>
                      <a:prstDash val="solid"/>
                      <a:round/>
                      <a:headEnd type="none" w="sm" len="sm"/>
                      <a:tailEnd type="none" w="sm" len="sm"/>
                    </a:lnB>
                  </a:tcPr>
                </a:tc>
                <a:tc hMerge="1">
                  <a:txBody>
                    <a:bodyPr/>
                    <a:lstStyle/>
                    <a:p>
                      <a:endParaRPr lang="en-US"/>
                    </a:p>
                  </a:txBody>
                  <a:tcPr/>
                </a:tc>
                <a:tc rowSpan="2">
                  <a:txBody>
                    <a:bodyPr/>
                    <a:lstStyle/>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Describe and understand key aspects of: </a:t>
                      </a:r>
                      <a:endParaRPr sz="900" u="none" strike="noStrike" cap="none">
                        <a:solidFill>
                          <a:schemeClr val="dk1"/>
                        </a:solidFill>
                        <a:latin typeface="Lato"/>
                        <a:ea typeface="Lato"/>
                        <a:cs typeface="Lato"/>
                        <a:sym typeface="Lato"/>
                      </a:endParaRPr>
                    </a:p>
                    <a:p>
                      <a:pPr marL="0" marR="0" lvl="0" indent="0" algn="l" rtl="0">
                        <a:lnSpc>
                          <a:spcPct val="115000"/>
                        </a:lnSpc>
                        <a:spcBef>
                          <a:spcPts val="120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Human geography, including: types of settlement and land use, economic activity including trade links, and the distribution of natural resources including energy, food, minerals and water</a:t>
                      </a:r>
                      <a:endParaRPr sz="900"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1991550">
                <a:tc gridSpan="2">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rgbClr val="202124"/>
                          </a:solidFill>
                          <a:latin typeface="Lato"/>
                          <a:ea typeface="Lato"/>
                          <a:cs typeface="Lato"/>
                          <a:sym typeface="Lato"/>
                        </a:rPr>
                        <a:t>To know the main types of land use.*</a:t>
                      </a: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rgbClr val="202124"/>
                          </a:solidFill>
                          <a:latin typeface="Lato"/>
                          <a:ea typeface="Lato"/>
                          <a:cs typeface="Lato"/>
                          <a:sym typeface="Lato"/>
                        </a:rPr>
                        <a:t>To know the different types of settlement.*</a:t>
                      </a: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water is used by humans in a variety of ways.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an urban place is somewhere near a town or city.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a rural place is somewhere near the countryside.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a natural resource is something that people can use which comes from the natural environment.</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the threats to the rainforest both on a local and global scale.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fair trading is the process of ensuring workers are paid a fair price, have safe working conditions and are treated with respect and equality.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the UK grows food locally and imports food from other countries.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alpha val="0"/>
                        </a:srgbClr>
                      </a:solidFill>
                      <a:prstDash val="solid"/>
                      <a:round/>
                      <a:headEnd type="none" w="sm" len="sm"/>
                      <a:tailEnd type="none" w="sm" len="sm"/>
                    </a:lnT>
                    <a:lnB w="9525" cap="flat" cmpd="sng">
                      <a:solidFill>
                        <a:srgbClr val="CCCCCC"/>
                      </a:solidFill>
                      <a:prstDash val="solid"/>
                      <a:round/>
                      <a:headEnd type="none" w="sm" len="sm"/>
                      <a:tailEnd type="none" w="sm" len="sm"/>
                    </a:lnB>
                    <a:solidFill>
                      <a:srgbClr val="F3F3F3"/>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the global population has grown significantly since the 1950s.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which factors are considered before people build settlements.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rPr>
                        <a:t>To know migration is the movement of people from one country to another.</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natural resources can be used to make energy.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some positive impacts of humans on the environment.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some negative impacts of humans on the environment.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alpha val="0"/>
                        </a:srgbClr>
                      </a:solidFill>
                      <a:prstDash val="solid"/>
                      <a:round/>
                      <a:headEnd type="none" w="sm" len="sm"/>
                      <a:tailEnd type="none" w="sm" len="sm"/>
                    </a:lnT>
                    <a:lnB w="9525" cap="flat" cmpd="sng">
                      <a:solidFill>
                        <a:srgbClr val="CCCCCC"/>
                      </a:solidFill>
                      <a:prstDash val="solid"/>
                      <a:round/>
                      <a:headEnd type="none" w="sm" len="sm"/>
                      <a:tailEnd type="none" w="sm" len="sm"/>
                    </a:lnB>
                    <a:solidFill>
                      <a:srgbClr val="F3F3F3"/>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0002"/>
                  </a:ext>
                </a:extLst>
              </a:tr>
            </a:tbl>
          </a:graphicData>
        </a:graphic>
      </p:graphicFrame>
      <p:sp>
        <p:nvSpPr>
          <p:cNvPr id="206" name="Google Shape;206;p31"/>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32"/>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skills</a:t>
            </a:r>
            <a:endParaRPr/>
          </a:p>
        </p:txBody>
      </p:sp>
      <p:sp>
        <p:nvSpPr>
          <p:cNvPr id="212" name="Google Shape;212;p32"/>
          <p:cNvSpPr txBox="1">
            <a:spLocks noGrp="1"/>
          </p:cNvSpPr>
          <p:nvPr>
            <p:ph type="subTitle" idx="2"/>
          </p:nvPr>
        </p:nvSpPr>
        <p:spPr>
          <a:xfrm>
            <a:off x="5433850" y="-12650"/>
            <a:ext cx="52494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Geographical skills and fieldwork</a:t>
            </a:r>
            <a:endParaRPr/>
          </a:p>
        </p:txBody>
      </p:sp>
      <p:graphicFrame>
        <p:nvGraphicFramePr>
          <p:cNvPr id="213" name="Google Shape;213;p32"/>
          <p:cNvGraphicFramePr/>
          <p:nvPr/>
        </p:nvGraphicFramePr>
        <p:xfrm>
          <a:off x="254125" y="1517113"/>
          <a:ext cx="3000000" cy="3000000"/>
        </p:xfrm>
        <a:graphic>
          <a:graphicData uri="http://schemas.openxmlformats.org/drawingml/2006/table">
            <a:tbl>
              <a:tblPr>
                <a:noFill/>
                <a:tableStyleId>{EE0DF4A6-6B9F-42DC-AB2B-0FB376A512C7}</a:tableStyleId>
              </a:tblPr>
              <a:tblGrid>
                <a:gridCol w="923875">
                  <a:extLst>
                    <a:ext uri="{9D8B030D-6E8A-4147-A177-3AD203B41FA5}">
                      <a16:colId xmlns:a16="http://schemas.microsoft.com/office/drawing/2014/main" val="20000"/>
                    </a:ext>
                  </a:extLst>
                </a:gridCol>
                <a:gridCol w="2605525">
                  <a:extLst>
                    <a:ext uri="{9D8B030D-6E8A-4147-A177-3AD203B41FA5}">
                      <a16:colId xmlns:a16="http://schemas.microsoft.com/office/drawing/2014/main" val="20001"/>
                    </a:ext>
                  </a:extLst>
                </a:gridCol>
                <a:gridCol w="2743875">
                  <a:extLst>
                    <a:ext uri="{9D8B030D-6E8A-4147-A177-3AD203B41FA5}">
                      <a16:colId xmlns:a16="http://schemas.microsoft.com/office/drawing/2014/main" val="20002"/>
                    </a:ext>
                  </a:extLst>
                </a:gridCol>
                <a:gridCol w="2743875">
                  <a:extLst>
                    <a:ext uri="{9D8B030D-6E8A-4147-A177-3AD203B41FA5}">
                      <a16:colId xmlns:a16="http://schemas.microsoft.com/office/drawing/2014/main" val="20003"/>
                    </a:ext>
                  </a:extLst>
                </a:gridCol>
                <a:gridCol w="1354075">
                  <a:extLst>
                    <a:ext uri="{9D8B030D-6E8A-4147-A177-3AD203B41FA5}">
                      <a16:colId xmlns:a16="http://schemas.microsoft.com/office/drawing/2014/main" val="20004"/>
                    </a:ext>
                  </a:extLst>
                </a:gridCol>
              </a:tblGrid>
              <a:tr h="745650">
                <a:tc>
                  <a:txBody>
                    <a:bodyPr/>
                    <a:lstStyle/>
                    <a:p>
                      <a:pPr marL="0" marR="0" lvl="0" indent="0" algn="ctr" rtl="0">
                        <a:lnSpc>
                          <a:spcPct val="100000"/>
                        </a:lnSpc>
                        <a:spcBef>
                          <a:spcPts val="0"/>
                        </a:spcBef>
                        <a:spcAft>
                          <a:spcPts val="0"/>
                        </a:spcAft>
                        <a:buClr>
                          <a:srgbClr val="000000"/>
                        </a:buClr>
                        <a:buSzPts val="1600"/>
                        <a:buFont typeface="Arial"/>
                        <a:buNone/>
                      </a:pPr>
                      <a:endParaRPr sz="16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EYFS: Reception</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Year 1 </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Year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National curriculum - end of KS1</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latin typeface="Lato"/>
                          <a:ea typeface="Lato"/>
                          <a:cs typeface="Lato"/>
                          <a:sym typeface="Lato"/>
                        </a:rPr>
                        <a:t>Pupils should be able to:</a:t>
                      </a:r>
                      <a:endParaRPr sz="1000" b="1" u="none" strike="noStrike" cap="none">
                        <a:solidFill>
                          <a:schemeClr val="lt1"/>
                        </a:solidFill>
                        <a:latin typeface="Lato"/>
                        <a:ea typeface="Lato"/>
                        <a:cs typeface="Lato"/>
                        <a:sym typeface="Lato"/>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779375">
                <a:tc>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Question</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1"/>
                    </a:solidFill>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Ask questions about the world around them.</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D9D9D9"/>
                      </a:solidFill>
                      <a:prstDash val="solid"/>
                      <a:round/>
                      <a:headEnd type="none" w="sm" len="sm"/>
                      <a:tailEnd type="none" w="sm" len="sm"/>
                    </a:lnB>
                  </a:tcPr>
                </a:tc>
                <a:tc h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Recognising there are different ways to answer a question.</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D9D9D9"/>
                      </a:solidFill>
                      <a:prstDash val="solid"/>
                      <a:round/>
                      <a:headEnd type="none" w="sm" len="sm"/>
                      <a:tailEnd type="none" w="sm" len="sm"/>
                    </a:lnB>
                  </a:tcPr>
                </a:tc>
                <a:tc rowSpan="5">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Use simple fieldwork and observational skills to study the geography of their school and its grounds and the key human and physical features of its surrounding environment.</a:t>
                      </a:r>
                      <a:endParaRPr sz="900" b="1" u="none" strike="noStrike" cap="none">
                        <a:solidFill>
                          <a:schemeClr val="dk1"/>
                        </a:solidFill>
                        <a:highlight>
                          <a:srgbClr val="FFEA28"/>
                        </a:highlight>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1075475">
                <a:tc>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Observe</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1"/>
                    </a:solidFill>
                  </a:tcPr>
                </a:tc>
                <a:tc gridSpan="2">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Commenting on the features they see in their school and school grounds.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highlight>
                          <a:srgbClr val="FFEA28"/>
                        </a:highlight>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CCCCCC"/>
                      </a:solidFill>
                      <a:prstDash val="solid"/>
                      <a:round/>
                      <a:headEnd type="none" w="sm" len="sm"/>
                      <a:tailEnd type="none" w="sm" len="sm"/>
                    </a:lnB>
                  </a:tcPr>
                </a:tc>
                <a:tc h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Discussing the features they see in the area surrounding their school when on a walk.</a:t>
                      </a:r>
                      <a:endParaRPr sz="900" u="none" strike="noStrike" cap="none">
                        <a:solidFill>
                          <a:schemeClr val="dk1"/>
                        </a:solidFill>
                        <a:highlight>
                          <a:srgbClr val="FFEA28"/>
                        </a:highlight>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Asking and answering simple questions about human and physical features of the area surrounding their school grounds.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CCCCCC"/>
                      </a:solidFill>
                      <a:prstDash val="solid"/>
                      <a:round/>
                      <a:headEnd type="none" w="sm" len="sm"/>
                      <a:tailEnd type="none" w="sm" len="sm"/>
                    </a:lnB>
                  </a:tcPr>
                </a:tc>
                <a:tc vMerge="1">
                  <a:txBody>
                    <a:bodyPr/>
                    <a:lstStyle/>
                    <a:p>
                      <a:endParaRPr lang="en-US"/>
                    </a:p>
                  </a:txBody>
                  <a:tcPr/>
                </a:tc>
                <a:extLst>
                  <a:ext uri="{0D108BD9-81ED-4DB2-BD59-A6C34878D82A}">
                    <a16:rowId xmlns:a16="http://schemas.microsoft.com/office/drawing/2014/main" val="10002"/>
                  </a:ext>
                </a:extLst>
              </a:tr>
              <a:tr h="697150">
                <a:tc>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Measure</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Answering simple questions, guided by the teacher.</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Asking and answering simple questions about the features of their school and school grounds.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Collecting quantitative data through a small survey of the local area/school to answer an enquiry question.</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vMerge="1">
                  <a:txBody>
                    <a:bodyPr/>
                    <a:lstStyle/>
                    <a:p>
                      <a:endParaRPr lang="en-US"/>
                    </a:p>
                  </a:txBody>
                  <a:tcPr/>
                </a:tc>
                <a:extLst>
                  <a:ext uri="{0D108BD9-81ED-4DB2-BD59-A6C34878D82A}">
                    <a16:rowId xmlns:a16="http://schemas.microsoft.com/office/drawing/2014/main" val="10003"/>
                  </a:ext>
                </a:extLst>
              </a:tr>
              <a:tr h="1204575">
                <a:tc>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Record</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Creating some of the features they notice in their school and school grounds.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Drawing some of the features they notice in their school and school grounds in correct relation to each other on a sketch map.</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Classifying the features they notice into human and physical with teacher support.</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Taking digital photographs of geographical features in the locality.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Making digital audio recordings when interviewing someone.</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vMerge="1">
                  <a:txBody>
                    <a:bodyPr/>
                    <a:lstStyle/>
                    <a:p>
                      <a:endParaRPr lang="en-US"/>
                    </a:p>
                  </a:txBody>
                  <a:tcPr/>
                </a:tc>
                <a:extLst>
                  <a:ext uri="{0D108BD9-81ED-4DB2-BD59-A6C34878D82A}">
                    <a16:rowId xmlns:a16="http://schemas.microsoft.com/office/drawing/2014/main" val="10004"/>
                  </a:ext>
                </a:extLst>
              </a:tr>
              <a:tr h="817375">
                <a:tc>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Present</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Expressing their likes and dislikes about a specific place and its features, beginning to explain their reasoning.</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a simple recording technique to express their feelings about a specific place and explaining why they like/dislike some of its features.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Presenting data in simple tally charts or pictograms and commenting on what the data shows.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highlight>
                          <a:srgbClr val="FFEA28"/>
                        </a:highlight>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Asking and answering simple questions about data.</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vMerge="1">
                  <a:txBody>
                    <a:bodyPr/>
                    <a:lstStyle/>
                    <a:p>
                      <a:endParaRPr lang="en-US"/>
                    </a:p>
                  </a:txBody>
                  <a:tcPr/>
                </a:tc>
                <a:extLst>
                  <a:ext uri="{0D108BD9-81ED-4DB2-BD59-A6C34878D82A}">
                    <a16:rowId xmlns:a16="http://schemas.microsoft.com/office/drawing/2014/main" val="10005"/>
                  </a:ext>
                </a:extLst>
              </a:tr>
            </a:tbl>
          </a:graphicData>
        </a:graphic>
      </p:graphicFrame>
      <p:sp>
        <p:nvSpPr>
          <p:cNvPr id="214" name="Google Shape;214;p32"/>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a:p>
        </p:txBody>
      </p:sp>
      <p:sp>
        <p:nvSpPr>
          <p:cNvPr id="215" name="Google Shape;215;p32"/>
          <p:cNvSpPr txBox="1"/>
          <p:nvPr/>
        </p:nvSpPr>
        <p:spPr>
          <a:xfrm>
            <a:off x="254125" y="778225"/>
            <a:ext cx="10101300" cy="738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Lato"/>
                <a:ea typeface="Lato"/>
                <a:cs typeface="Lato"/>
                <a:sym typeface="Lato"/>
              </a:rPr>
              <a:t>Through fieldwork studies in each unit, pupils carry out geographical enquiries using our enquiry cycle. These fieldwork enquiries combine substantive knowledge from the other strands: Locational knowledge, Place knowledge, Human and physical geography and allow pupils to understand the discipline of Geography and how this substantive knowledge was formed.</a:t>
            </a:r>
            <a:endParaRPr sz="1200" b="0" i="0" u="none" strike="noStrike" cap="none">
              <a:solidFill>
                <a:srgbClr val="000000"/>
              </a:solidFill>
              <a:latin typeface="Lato"/>
              <a:ea typeface="Lato"/>
              <a:cs typeface="Lato"/>
              <a:sym typeface="Lato"/>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33"/>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skills</a:t>
            </a:r>
            <a:endParaRPr/>
          </a:p>
        </p:txBody>
      </p:sp>
      <p:sp>
        <p:nvSpPr>
          <p:cNvPr id="221" name="Google Shape;221;p33"/>
          <p:cNvSpPr txBox="1">
            <a:spLocks noGrp="1"/>
          </p:cNvSpPr>
          <p:nvPr>
            <p:ph type="subTitle" idx="2"/>
          </p:nvPr>
        </p:nvSpPr>
        <p:spPr>
          <a:xfrm>
            <a:off x="5433850" y="-12650"/>
            <a:ext cx="52494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Geographical skills and fieldwork</a:t>
            </a:r>
            <a:endParaRPr/>
          </a:p>
        </p:txBody>
      </p:sp>
      <p:graphicFrame>
        <p:nvGraphicFramePr>
          <p:cNvPr id="222" name="Google Shape;222;p33"/>
          <p:cNvGraphicFramePr/>
          <p:nvPr/>
        </p:nvGraphicFramePr>
        <p:xfrm>
          <a:off x="240550" y="711100"/>
          <a:ext cx="3000000" cy="3000000"/>
        </p:xfrm>
        <a:graphic>
          <a:graphicData uri="http://schemas.openxmlformats.org/drawingml/2006/table">
            <a:tbl>
              <a:tblPr>
                <a:noFill/>
                <a:tableStyleId>{EE0DF4A6-6B9F-42DC-AB2B-0FB376A512C7}</a:tableStyleId>
              </a:tblPr>
              <a:tblGrid>
                <a:gridCol w="1009400">
                  <a:extLst>
                    <a:ext uri="{9D8B030D-6E8A-4147-A177-3AD203B41FA5}">
                      <a16:colId xmlns:a16="http://schemas.microsoft.com/office/drawing/2014/main" val="20000"/>
                    </a:ext>
                  </a:extLst>
                </a:gridCol>
                <a:gridCol w="3770825">
                  <a:extLst>
                    <a:ext uri="{9D8B030D-6E8A-4147-A177-3AD203B41FA5}">
                      <a16:colId xmlns:a16="http://schemas.microsoft.com/office/drawing/2014/main" val="20001"/>
                    </a:ext>
                  </a:extLst>
                </a:gridCol>
                <a:gridCol w="3879550">
                  <a:extLst>
                    <a:ext uri="{9D8B030D-6E8A-4147-A177-3AD203B41FA5}">
                      <a16:colId xmlns:a16="http://schemas.microsoft.com/office/drawing/2014/main" val="20002"/>
                    </a:ext>
                  </a:extLst>
                </a:gridCol>
                <a:gridCol w="1551125">
                  <a:extLst>
                    <a:ext uri="{9D8B030D-6E8A-4147-A177-3AD203B41FA5}">
                      <a16:colId xmlns:a16="http://schemas.microsoft.com/office/drawing/2014/main" val="20003"/>
                    </a:ext>
                  </a:extLst>
                </a:gridCol>
              </a:tblGrid>
              <a:tr h="659925">
                <a:tc>
                  <a:txBody>
                    <a:bodyPr/>
                    <a:lstStyle/>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latin typeface="Lato"/>
                        <a:ea typeface="Lato"/>
                        <a:cs typeface="Lato"/>
                        <a:sym typeface="Lato"/>
                      </a:endParaRPr>
                    </a:p>
                  </a:txBody>
                  <a:tcPr marL="91425" marR="91425" marT="91425" marB="91425">
                    <a:lnL w="9525" cap="flat" cmpd="sng">
                      <a:solidFill>
                        <a:srgbClr val="000000">
                          <a:alpha val="0"/>
                        </a:srgbClr>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Lower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Upper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National curriculum - end of KS2</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latin typeface="Lato"/>
                          <a:ea typeface="Lato"/>
                          <a:cs typeface="Lato"/>
                          <a:sym typeface="Lato"/>
                        </a:rPr>
                        <a:t>Pupils should be able to:</a:t>
                      </a:r>
                      <a:endParaRPr sz="1000" b="1" u="none" strike="noStrike" cap="none">
                        <a:solidFill>
                          <a:schemeClr val="lt1"/>
                        </a:solidFill>
                        <a:latin typeface="Lato"/>
                        <a:ea typeface="Lato"/>
                        <a:cs typeface="Lato"/>
                        <a:sym typeface="Lato"/>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515800">
                <a:tc>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Question</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1"/>
                    </a:solidFill>
                  </a:tcPr>
                </a:tc>
                <a:tc>
                  <a:txBody>
                    <a:bodyPr/>
                    <a:lstStyle/>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Beginning to choose the best approach to answer an enquiry question.</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D9D9D9"/>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Developing their own enquiry questions.</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Choosing the best approach to answering an enquiry question.</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D9D9D9"/>
                      </a:solidFill>
                      <a:prstDash val="solid"/>
                      <a:round/>
                      <a:headEnd type="none" w="sm" len="sm"/>
                      <a:tailEnd type="none" w="sm" len="sm"/>
                    </a:lnB>
                  </a:tcPr>
                </a:tc>
                <a:tc rowSpan="5">
                  <a:txBody>
                    <a:bodyPr/>
                    <a:lstStyle/>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Use fieldwork to observe, measure, record and present the human and physical features in the local area using a range of methods, including sketch maps, plans and graphs, and digital technologies.</a:t>
                      </a: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1206425">
                <a:tc>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Observe</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1"/>
                    </a:solidFill>
                  </a:tcPr>
                </a:tc>
                <a:tc>
                  <a:txBody>
                    <a:bodyPr/>
                    <a:lstStyle/>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Mapping land use in a small local area using maps and plans.</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Making a plan for how they wish to collect data to answer an enquiry based question, with the support of a teacher.</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Asking and answering one- step and two-step geographical questions. </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Observing, recording, and naming geographical features in their local environments. </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Making sketch maps of areas studied including labels and keys where necessary. </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Making an independent or collaborative plan of how they wish to collect data to answer an enquiry based question.</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tcPr>
                </a:tc>
                <a:tc vMerge="1">
                  <a:txBody>
                    <a:bodyPr/>
                    <a:lstStyle/>
                    <a:p>
                      <a:endParaRPr lang="en-US"/>
                    </a:p>
                  </a:txBody>
                  <a:tcPr/>
                </a:tc>
                <a:extLst>
                  <a:ext uri="{0D108BD9-81ED-4DB2-BD59-A6C34878D82A}">
                    <a16:rowId xmlns:a16="http://schemas.microsoft.com/office/drawing/2014/main" val="10002"/>
                  </a:ext>
                </a:extLst>
              </a:tr>
              <a:tr h="861125">
                <a:tc>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Measure</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1"/>
                    </a:solidFill>
                  </a:tcPr>
                </a:tc>
                <a:tc>
                  <a:txBody>
                    <a:bodyPr/>
                    <a:lstStyle/>
                    <a:p>
                      <a:pPr marL="0" marR="0" lvl="0" indent="0" algn="l" rtl="0">
                        <a:lnSpc>
                          <a:spcPct val="90000"/>
                        </a:lnSpc>
                        <a:spcBef>
                          <a:spcPts val="0"/>
                        </a:spcBef>
                        <a:spcAft>
                          <a:spcPts val="0"/>
                        </a:spcAft>
                        <a:buClr>
                          <a:srgbClr val="000000"/>
                        </a:buClr>
                        <a:buSzPts val="900"/>
                        <a:buFont typeface="Arial"/>
                        <a:buNone/>
                      </a:pPr>
                      <a:r>
                        <a:rPr lang="en-GB" sz="850" u="none" strike="noStrike" cap="none">
                          <a:solidFill>
                            <a:schemeClr val="dk1"/>
                          </a:solidFill>
                          <a:latin typeface="Lato"/>
                          <a:ea typeface="Lato"/>
                          <a:cs typeface="Lato"/>
                          <a:sym typeface="Lato"/>
                        </a:rPr>
                        <a:t>Using simple sampling techniques appropriately.</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850" u="none" strike="noStrike" cap="none">
                          <a:solidFill>
                            <a:schemeClr val="dk1"/>
                          </a:solidFill>
                          <a:latin typeface="Lato"/>
                          <a:ea typeface="Lato"/>
                          <a:cs typeface="Lato"/>
                          <a:sym typeface="Lato"/>
                        </a:rPr>
                        <a:t>Making digital audio recordings for a specific purpose.</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850" u="none" strike="noStrike" cap="none">
                          <a:solidFill>
                            <a:schemeClr val="dk1"/>
                          </a:solidFill>
                          <a:latin typeface="Lato"/>
                          <a:ea typeface="Lato"/>
                          <a:cs typeface="Lato"/>
                          <a:sym typeface="Lato"/>
                        </a:rPr>
                        <a:t>Designing a questionnaire / interviews to collect quantitative fieldwork data.</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rgbClr val="000000"/>
                        </a:buClr>
                        <a:buSzPts val="900"/>
                        <a:buFont typeface="Arial"/>
                        <a:buNone/>
                      </a:pPr>
                      <a:r>
                        <a:rPr lang="en-GB" sz="850" u="none" strike="noStrike" cap="none">
                          <a:solidFill>
                            <a:schemeClr val="dk1"/>
                          </a:solidFill>
                          <a:latin typeface="Lato"/>
                          <a:ea typeface="Lato"/>
                          <a:cs typeface="Lato"/>
                          <a:sym typeface="Lato"/>
                        </a:rPr>
                        <a:t>Selecting appropriate methods for data collection.</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850" u="none" strike="noStrike" cap="none">
                          <a:solidFill>
                            <a:schemeClr val="dk1"/>
                          </a:solidFill>
                          <a:latin typeface="Lato"/>
                          <a:ea typeface="Lato"/>
                          <a:cs typeface="Lato"/>
                          <a:sym typeface="Lato"/>
                        </a:rPr>
                        <a:t>Designing interviews/questionnaires to collect qualitative data.</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850" u="none" strike="noStrike" cap="none">
                          <a:solidFill>
                            <a:schemeClr val="dk1"/>
                          </a:solidFill>
                          <a:latin typeface="Lato"/>
                          <a:ea typeface="Lato"/>
                          <a:cs typeface="Lato"/>
                          <a:sym typeface="Lato"/>
                        </a:rPr>
                        <a:t>Beginning to use standard field sampling techniques appropriately.</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tcPr>
                </a:tc>
                <a:tc vMerge="1">
                  <a:txBody>
                    <a:bodyPr/>
                    <a:lstStyle/>
                    <a:p>
                      <a:endParaRPr lang="en-US"/>
                    </a:p>
                  </a:txBody>
                  <a:tcPr/>
                </a:tc>
                <a:extLst>
                  <a:ext uri="{0D108BD9-81ED-4DB2-BD59-A6C34878D82A}">
                    <a16:rowId xmlns:a16="http://schemas.microsoft.com/office/drawing/2014/main" val="10003"/>
                  </a:ext>
                </a:extLst>
              </a:tr>
              <a:tr h="1551775">
                <a:tc>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Record</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1"/>
                    </a:solidFill>
                  </a:tcPr>
                </a:tc>
                <a:tc>
                  <a:txBody>
                    <a:bodyPr/>
                    <a:lstStyle/>
                    <a:p>
                      <a:pPr marL="0" marR="0" lvl="0" indent="0" algn="l" rtl="0">
                        <a:lnSpc>
                          <a:spcPct val="90000"/>
                        </a:lnSpc>
                        <a:spcBef>
                          <a:spcPts val="0"/>
                        </a:spcBef>
                        <a:spcAft>
                          <a:spcPts val="0"/>
                        </a:spcAft>
                        <a:buClr>
                          <a:srgbClr val="000000"/>
                        </a:buClr>
                        <a:buSzPts val="900"/>
                        <a:buFont typeface="Arial"/>
                        <a:buNone/>
                      </a:pPr>
                      <a:r>
                        <a:rPr lang="en-GB" sz="850" u="none" strike="noStrike" cap="none">
                          <a:solidFill>
                            <a:schemeClr val="dk1"/>
                          </a:solidFill>
                          <a:latin typeface="Lato"/>
                          <a:ea typeface="Lato"/>
                          <a:cs typeface="Lato"/>
                          <a:sym typeface="Lato"/>
                        </a:rPr>
                        <a:t>Taking digital photos and labeling or captioning them.</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Making annotated sketches, field drawings and freehand maps to record observations during fieldwork.</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Beginning to use a simplified Likert Scale to record their judgements of environmental quality.</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Using a questionnaire/interviews to collect qualitative fieldwork data.</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Using GIS (Geographical Information Systems) to plot data sets (e.g prevalence of crime in certain areas) onto base maps which can then be analysed.</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Using a simplified Likert Scale to record their judgements of environmental quality.</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Conducting interviews/questionnaires to collect qualitative data.</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Interpreting and using real-time/live data.</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To identify and mitigate potential risks during fieldwork. </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tcPr>
                </a:tc>
                <a:tc vMerge="1">
                  <a:txBody>
                    <a:bodyPr/>
                    <a:lstStyle/>
                    <a:p>
                      <a:endParaRPr lang="en-US"/>
                    </a:p>
                  </a:txBody>
                  <a:tcPr/>
                </a:tc>
                <a:extLst>
                  <a:ext uri="{0D108BD9-81ED-4DB2-BD59-A6C34878D82A}">
                    <a16:rowId xmlns:a16="http://schemas.microsoft.com/office/drawing/2014/main" val="10004"/>
                  </a:ext>
                </a:extLst>
              </a:tr>
              <a:tr h="1436650">
                <a:tc>
                  <a:txBody>
                    <a:bodyPr/>
                    <a:lstStyle/>
                    <a:p>
                      <a:pPr marL="0" marR="0" lvl="0" indent="0" algn="ctr" rtl="0">
                        <a:lnSpc>
                          <a:spcPct val="115000"/>
                        </a:lnSpc>
                        <a:spcBef>
                          <a:spcPts val="0"/>
                        </a:spcBef>
                        <a:spcAft>
                          <a:spcPts val="0"/>
                        </a:spcAft>
                        <a:buClr>
                          <a:srgbClr val="000000"/>
                        </a:buClr>
                        <a:buSzPts val="1400"/>
                        <a:buFont typeface="Arial"/>
                        <a:buNone/>
                      </a:pPr>
                      <a:r>
                        <a:rPr lang="en-GB" sz="1400" b="1" u="none" strike="noStrike" cap="none">
                          <a:solidFill>
                            <a:schemeClr val="dk1"/>
                          </a:solidFill>
                          <a:latin typeface="Lato"/>
                          <a:ea typeface="Lato"/>
                          <a:cs typeface="Lato"/>
                          <a:sym typeface="Lato"/>
                        </a:rPr>
                        <a:t>Present</a:t>
                      </a:r>
                      <a:endParaRPr sz="1400" b="1" u="none" strike="noStrike" cap="none">
                        <a:solidFill>
                          <a:schemeClr val="dk1"/>
                        </a:solidFill>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solidFill>
                      <a:schemeClr val="lt1"/>
                    </a:solidFill>
                  </a:tcPr>
                </a:tc>
                <a:tc>
                  <a:txBody>
                    <a:bodyPr/>
                    <a:lstStyle/>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Presenting data using plans, freehand sketch maps, annotated drawings, graphs, presentations, writing and digital technologies when communicating geographical information.</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850" u="none" strike="noStrike" cap="none">
                          <a:solidFill>
                            <a:schemeClr val="dk1"/>
                          </a:solidFill>
                          <a:latin typeface="Lato"/>
                          <a:ea typeface="Lato"/>
                          <a:cs typeface="Lato"/>
                          <a:sym typeface="Lato"/>
                        </a:rPr>
                        <a:t>Suggesting different ways that a locality could be changed and improved.</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Finding answers to geographical questions through data collection. </a:t>
                      </a:r>
                      <a:endParaRPr sz="850" u="none" strike="noStrike" cap="none">
                        <a:solidFill>
                          <a:schemeClr val="dk1"/>
                        </a:solidFill>
                        <a:highlight>
                          <a:srgbClr val="FFFF00"/>
                        </a:highlight>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highlight>
                          <a:srgbClr val="FFFF00"/>
                        </a:highlight>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850" u="none" strike="noStrike" cap="none">
                          <a:solidFill>
                            <a:schemeClr val="dk1"/>
                          </a:solidFill>
                          <a:latin typeface="Lato"/>
                          <a:ea typeface="Lato"/>
                          <a:cs typeface="Lato"/>
                          <a:sym typeface="Lato"/>
                        </a:rPr>
                        <a:t>Analysing and presenting quantitative data in charts and graphs.</a:t>
                      </a:r>
                      <a:endParaRPr sz="850" u="none" strike="noStrike" cap="none">
                        <a:solidFill>
                          <a:schemeClr val="dk1"/>
                        </a:solidFill>
                        <a:highlight>
                          <a:srgbClr val="FFFF00"/>
                        </a:highlight>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rgbClr val="000000"/>
                        </a:buClr>
                        <a:buSzPts val="900"/>
                        <a:buFont typeface="Arial"/>
                        <a:buNone/>
                      </a:pPr>
                      <a:r>
                        <a:rPr lang="en-GB" sz="850" u="none" strike="noStrike" cap="none">
                          <a:solidFill>
                            <a:schemeClr val="dk1"/>
                          </a:solidFill>
                          <a:latin typeface="Lato"/>
                          <a:ea typeface="Lato"/>
                          <a:cs typeface="Lato"/>
                          <a:sym typeface="Lato"/>
                        </a:rPr>
                        <a:t>Deciding how to present data using plans, freehand sketch maps, annotated drawings, graphs, presentations, writing at length and digital technologies when communicating geographical information.</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850" u="none" strike="noStrike" cap="none">
                          <a:solidFill>
                            <a:schemeClr val="dk1"/>
                          </a:solidFill>
                          <a:latin typeface="Lato"/>
                          <a:ea typeface="Lato"/>
                          <a:cs typeface="Lato"/>
                          <a:sym typeface="Lato"/>
                        </a:rPr>
                        <a:t>Drawing conclusions about an enquiry using findings from fieldwork to support your reasonings.</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850" u="none" strike="noStrike" cap="none">
                          <a:solidFill>
                            <a:schemeClr val="dk1"/>
                          </a:solidFill>
                          <a:latin typeface="Lato"/>
                          <a:ea typeface="Lato"/>
                          <a:cs typeface="Lato"/>
                          <a:sym typeface="Lato"/>
                        </a:rPr>
                        <a:t>Evaluating evidence collected and suggesting ways to improve this.</a:t>
                      </a: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85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850" u="none" strike="noStrike" cap="none">
                          <a:solidFill>
                            <a:schemeClr val="dk1"/>
                          </a:solidFill>
                          <a:latin typeface="Lato"/>
                          <a:ea typeface="Lato"/>
                          <a:cs typeface="Lato"/>
                          <a:sym typeface="Lato"/>
                        </a:rPr>
                        <a:t>Analysing quantitative data in pie charts, line graphs and graphs with two variables.</a:t>
                      </a: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CCCCCC"/>
                      </a:solidFill>
                      <a:prstDash val="solid"/>
                      <a:round/>
                      <a:headEnd type="none" w="sm" len="sm"/>
                      <a:tailEnd type="none" w="sm" len="sm"/>
                    </a:lnB>
                  </a:tcPr>
                </a:tc>
                <a:tc vMerge="1">
                  <a:txBody>
                    <a:bodyPr/>
                    <a:lstStyle/>
                    <a:p>
                      <a:endParaRPr lang="en-US"/>
                    </a:p>
                  </a:txBody>
                  <a:tcPr/>
                </a:tc>
                <a:extLst>
                  <a:ext uri="{0D108BD9-81ED-4DB2-BD59-A6C34878D82A}">
                    <a16:rowId xmlns:a16="http://schemas.microsoft.com/office/drawing/2014/main" val="10005"/>
                  </a:ext>
                </a:extLst>
              </a:tr>
            </a:tbl>
          </a:graphicData>
        </a:graphic>
      </p:graphicFrame>
      <p:sp>
        <p:nvSpPr>
          <p:cNvPr id="223" name="Google Shape;223;p33"/>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34"/>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 and skills</a:t>
            </a:r>
            <a:endParaRPr/>
          </a:p>
        </p:txBody>
      </p:sp>
      <p:sp>
        <p:nvSpPr>
          <p:cNvPr id="229" name="Google Shape;229;p34"/>
          <p:cNvSpPr txBox="1">
            <a:spLocks noGrp="1"/>
          </p:cNvSpPr>
          <p:nvPr>
            <p:ph type="subTitle" idx="2"/>
          </p:nvPr>
        </p:nvSpPr>
        <p:spPr>
          <a:xfrm>
            <a:off x="5433850" y="-12650"/>
            <a:ext cx="52494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Geographical skills and fieldwork</a:t>
            </a:r>
            <a:endParaRPr/>
          </a:p>
        </p:txBody>
      </p:sp>
      <p:sp>
        <p:nvSpPr>
          <p:cNvPr id="230" name="Google Shape;230;p34"/>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a:p>
        </p:txBody>
      </p:sp>
      <p:graphicFrame>
        <p:nvGraphicFramePr>
          <p:cNvPr id="231" name="Google Shape;231;p34"/>
          <p:cNvGraphicFramePr/>
          <p:nvPr/>
        </p:nvGraphicFramePr>
        <p:xfrm>
          <a:off x="270738" y="670013"/>
          <a:ext cx="3000000" cy="3000000"/>
        </p:xfrm>
        <a:graphic>
          <a:graphicData uri="http://schemas.openxmlformats.org/drawingml/2006/table">
            <a:tbl>
              <a:tblPr>
                <a:noFill/>
                <a:tableStyleId>{EE0DF4A6-6B9F-42DC-AB2B-0FB376A512C7}</a:tableStyleId>
              </a:tblPr>
              <a:tblGrid>
                <a:gridCol w="7486275">
                  <a:extLst>
                    <a:ext uri="{9D8B030D-6E8A-4147-A177-3AD203B41FA5}">
                      <a16:colId xmlns:a16="http://schemas.microsoft.com/office/drawing/2014/main" val="20000"/>
                    </a:ext>
                  </a:extLst>
                </a:gridCol>
                <a:gridCol w="2400275">
                  <a:extLst>
                    <a:ext uri="{9D8B030D-6E8A-4147-A177-3AD203B41FA5}">
                      <a16:colId xmlns:a16="http://schemas.microsoft.com/office/drawing/2014/main" val="20001"/>
                    </a:ext>
                  </a:extLst>
                </a:gridCol>
              </a:tblGrid>
              <a:tr h="333400">
                <a:tc>
                  <a:txBody>
                    <a:bodyPr/>
                    <a:lstStyle/>
                    <a:p>
                      <a:pPr marL="0" marR="0" lvl="0" indent="0" algn="ctr" rtl="0">
                        <a:lnSpc>
                          <a:spcPct val="100000"/>
                        </a:lnSpc>
                        <a:spcBef>
                          <a:spcPts val="0"/>
                        </a:spcBef>
                        <a:spcAft>
                          <a:spcPts val="0"/>
                        </a:spcAft>
                        <a:buClr>
                          <a:srgbClr val="000000"/>
                        </a:buClr>
                        <a:buSzPts val="1600"/>
                        <a:buFont typeface="Arial"/>
                        <a:buNone/>
                      </a:pPr>
                      <a:r>
                        <a:rPr lang="en-GB" sz="1600" b="1" u="none" strike="noStrike" cap="none">
                          <a:solidFill>
                            <a:schemeClr val="lt1"/>
                          </a:solidFill>
                          <a:latin typeface="Lato"/>
                          <a:ea typeface="Lato"/>
                          <a:cs typeface="Lato"/>
                          <a:sym typeface="Lato"/>
                        </a:rPr>
                        <a:t>EYFS: Reception</a:t>
                      </a:r>
                      <a:endParaRPr sz="1600" b="1" u="none" strike="noStrike" cap="none">
                        <a:solidFill>
                          <a:schemeClr val="lt1"/>
                        </a:solidFill>
                        <a:latin typeface="Lato"/>
                        <a:ea typeface="Lato"/>
                        <a:cs typeface="Lato"/>
                        <a:sym typeface="Lato"/>
                      </a:endParaRPr>
                    </a:p>
                  </a:txBody>
                  <a:tcPr marL="91425" marR="91425" marT="91425" marB="9142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200" b="1" u="none" strike="noStrike" cap="none">
                          <a:solidFill>
                            <a:srgbClr val="1D1C1D"/>
                          </a:solidFill>
                          <a:latin typeface="Lato"/>
                          <a:ea typeface="Lato"/>
                          <a:cs typeface="Lato"/>
                          <a:sym typeface="Lato"/>
                        </a:rPr>
                        <a:t>Understanding the world; Development matters and Early Learning Goals</a:t>
                      </a:r>
                      <a:endParaRPr sz="1600" b="1" u="none" strike="noStrike" cap="none">
                        <a:solidFill>
                          <a:srgbClr val="1D1C1D"/>
                        </a:solidFill>
                        <a:latin typeface="Lato"/>
                        <a:ea typeface="Lato"/>
                        <a:cs typeface="Lato"/>
                        <a:sym typeface="Lato"/>
                      </a:endParaRPr>
                    </a:p>
                  </a:txBody>
                  <a:tcPr marL="91425" marR="91425" marT="91425" marB="91425"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915650">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Ask questions about the world around them.</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Commenting on the features they see in their school and school grounds.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Answering simple questions, guided by the teacher.</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Drawing some of the features they notice in their school and school grounds.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Expressing their likes and dislikes about a specific place and its features, beginning to explain their reasoning.</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Beginning to look at and talk about maps (real or imaginary) in stories, non-fiction books, atlases and on globes.</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Beginning to use modelled directional vocabulary when describing features in the surrounding environment.</a:t>
                      </a:r>
                      <a:br>
                        <a:rPr lang="en-GB" sz="850" u="none" strike="noStrike" cap="none">
                          <a:solidFill>
                            <a:schemeClr val="dk1"/>
                          </a:solidFill>
                          <a:latin typeface="Lato"/>
                          <a:ea typeface="Lato"/>
                          <a:cs typeface="Lato"/>
                          <a:sym typeface="Lato"/>
                        </a:rPr>
                      </a:b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Recognising features on maps (real or imaginary).</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r>
                        <a:rPr lang="en-GB" sz="850" u="none" strike="noStrike" cap="none">
                          <a:solidFill>
                            <a:schemeClr val="dk1"/>
                          </a:solidFill>
                          <a:latin typeface="Lato"/>
                          <a:ea typeface="Lato"/>
                          <a:cs typeface="Lato"/>
                          <a:sym typeface="Lato"/>
                        </a:rPr>
                        <a:t>Draw real or imaginary maps even if features are indistinguishable. </a:t>
                      </a: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850"/>
                        <a:buFont typeface="Arial"/>
                        <a:buNone/>
                      </a:pPr>
                      <a:endParaRPr sz="85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850" u="none" strike="noStrike" cap="none">
                        <a:solidFill>
                          <a:schemeClr val="dk1"/>
                        </a:solidFill>
                        <a:latin typeface="Lato"/>
                        <a:ea typeface="Lato"/>
                        <a:cs typeface="Lato"/>
                        <a:sym typeface="Lato"/>
                      </a:endParaRPr>
                    </a:p>
                  </a:txBody>
                  <a:tcPr marL="91425" marR="91425" marT="91425" marB="91425">
                    <a:lnL w="9525" cap="flat" cmpd="sng">
                      <a:solidFill>
                        <a:srgbClr val="999999"/>
                      </a:solidFill>
                      <a:prstDash val="solid"/>
                      <a:round/>
                      <a:headEnd type="none" w="sm" len="sm"/>
                      <a:tailEnd type="none" w="sm" len="sm"/>
                    </a:lnL>
                    <a:lnR w="9525" cap="flat" cmpd="sng">
                      <a:solidFill>
                        <a:srgbClr val="999999"/>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99999"/>
                      </a:solidFill>
                      <a:prstDash val="solid"/>
                      <a:round/>
                      <a:headEnd type="none" w="sm" len="sm"/>
                      <a:tailEnd type="none" w="sm" len="sm"/>
                    </a:lnB>
                  </a:tcPr>
                </a:tc>
                <a:tc rowSpan="2">
                  <a:txBody>
                    <a:bodyPr/>
                    <a:lstStyle/>
                    <a:p>
                      <a:pPr marL="0" marR="0" lvl="0" indent="0" algn="l" rtl="0">
                        <a:lnSpc>
                          <a:spcPct val="100000"/>
                        </a:lnSpc>
                        <a:spcBef>
                          <a:spcPts val="0"/>
                        </a:spcBef>
                        <a:spcAft>
                          <a:spcPts val="0"/>
                        </a:spcAft>
                        <a:buClr>
                          <a:schemeClr val="dk1"/>
                        </a:buClr>
                        <a:buSzPts val="1100"/>
                        <a:buFont typeface="Arial"/>
                        <a:buNone/>
                      </a:pPr>
                      <a:endParaRPr sz="900" u="none" strike="noStrike" cap="none">
                        <a:solidFill>
                          <a:srgbClr val="FF0000"/>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b="1" u="none" strike="noStrike" cap="none">
                          <a:solidFill>
                            <a:schemeClr val="dk1"/>
                          </a:solidFill>
                          <a:latin typeface="Lato"/>
                          <a:ea typeface="Lato"/>
                          <a:cs typeface="Lato"/>
                          <a:sym typeface="Lato"/>
                        </a:rPr>
                        <a:t>Development matters</a:t>
                      </a:r>
                      <a:endParaRPr sz="9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Explore the natural world around them.</a:t>
                      </a:r>
                      <a:endParaRPr sz="1000" b="1"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Describe what they see, hear and feel whilst outside.</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Understand that some places are special to members of their community</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Draw information from a simple map.</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b="1" u="none" strike="noStrike" cap="none">
                          <a:solidFill>
                            <a:schemeClr val="dk1"/>
                          </a:solidFill>
                          <a:latin typeface="Lato"/>
                          <a:ea typeface="Lato"/>
                          <a:cs typeface="Lato"/>
                          <a:sym typeface="Lato"/>
                        </a:rPr>
                        <a:t>Early Learning Goals</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Describe their immediate environment using knowledge from observation, discussion, stories, non-fiction texts and maps.</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1000" u="none" strike="noStrike" cap="none">
                          <a:solidFill>
                            <a:schemeClr val="dk1"/>
                          </a:solidFill>
                          <a:latin typeface="Lato"/>
                          <a:ea typeface="Lato"/>
                          <a:cs typeface="Lato"/>
                          <a:sym typeface="Lato"/>
                        </a:rPr>
                        <a:t>Explain some similarities and differences between life in this country and life in other countries, drawing on knowledge from stories, non-fiction texts and – when appropriate – maps.  </a:t>
                      </a:r>
                      <a:endParaRPr sz="10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1000" u="none" strike="noStrike" cap="none">
                        <a:solidFill>
                          <a:schemeClr val="dk1"/>
                        </a:solidFill>
                        <a:latin typeface="Lato"/>
                        <a:ea typeface="Lato"/>
                        <a:cs typeface="Lato"/>
                        <a:sym typeface="Lato"/>
                      </a:endParaRPr>
                    </a:p>
                    <a:p>
                      <a:pPr marL="0" marR="0" lvl="0" indent="0" algn="ctr" rtl="0">
                        <a:lnSpc>
                          <a:spcPct val="100000"/>
                        </a:lnSpc>
                        <a:spcBef>
                          <a:spcPts val="0"/>
                        </a:spcBef>
                        <a:spcAft>
                          <a:spcPts val="0"/>
                        </a:spcAft>
                        <a:buClr>
                          <a:schemeClr val="dk1"/>
                        </a:buClr>
                        <a:buSzPts val="1100"/>
                        <a:buFont typeface="Arial"/>
                        <a:buNone/>
                      </a:pPr>
                      <a:endParaRPr sz="1000" b="1" u="none" strike="noStrike" cap="none">
                        <a:solidFill>
                          <a:srgbClr val="D50C4C"/>
                        </a:solidFill>
                        <a:latin typeface="Lato"/>
                        <a:ea typeface="Lato"/>
                        <a:cs typeface="Lato"/>
                        <a:sym typeface="Lato"/>
                      </a:endParaRPr>
                    </a:p>
                  </a:txBody>
                  <a:tcPr marL="91425" marR="91425" marT="91425" marB="91425">
                    <a:lnL w="9525" cap="flat" cmpd="sng">
                      <a:solidFill>
                        <a:srgbClr val="999999"/>
                      </a:solidFill>
                      <a:prstDash val="solid"/>
                      <a:round/>
                      <a:headEnd type="none" w="sm" len="sm"/>
                      <a:tailEnd type="none" w="sm" len="sm"/>
                    </a:lnL>
                    <a:lnR w="9525" cap="flat" cmpd="sng">
                      <a:solidFill>
                        <a:srgbClr val="999999"/>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E9E9E"/>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1742100">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a map is a picture of a place.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some vocabulary to describe directions, even if used inaccurately (e.g near, far, next to, close, behind).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99999"/>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tc vMerge="1">
                  <a:txBody>
                    <a:bodyPr/>
                    <a:lstStyle/>
                    <a:p>
                      <a:endParaRPr lang="en-US"/>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35"/>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skills</a:t>
            </a:r>
            <a:endParaRPr/>
          </a:p>
        </p:txBody>
      </p:sp>
      <p:sp>
        <p:nvSpPr>
          <p:cNvPr id="237" name="Google Shape;237;p35"/>
          <p:cNvSpPr txBox="1">
            <a:spLocks noGrp="1"/>
          </p:cNvSpPr>
          <p:nvPr>
            <p:ph type="subTitle" idx="2"/>
          </p:nvPr>
        </p:nvSpPr>
        <p:spPr>
          <a:xfrm>
            <a:off x="5433850" y="-12650"/>
            <a:ext cx="52494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Geographical skills and fieldwork</a:t>
            </a:r>
            <a:endParaRPr/>
          </a:p>
        </p:txBody>
      </p:sp>
      <p:graphicFrame>
        <p:nvGraphicFramePr>
          <p:cNvPr id="238" name="Google Shape;238;p35"/>
          <p:cNvGraphicFramePr/>
          <p:nvPr/>
        </p:nvGraphicFramePr>
        <p:xfrm>
          <a:off x="160375" y="622513"/>
          <a:ext cx="3000000" cy="3000000"/>
        </p:xfrm>
        <a:graphic>
          <a:graphicData uri="http://schemas.openxmlformats.org/drawingml/2006/table">
            <a:tbl>
              <a:tblPr>
                <a:noFill/>
                <a:tableStyleId>{EE0DF4A6-6B9F-42DC-AB2B-0FB376A512C7}</a:tableStyleId>
              </a:tblPr>
              <a:tblGrid>
                <a:gridCol w="3958150">
                  <a:extLst>
                    <a:ext uri="{9D8B030D-6E8A-4147-A177-3AD203B41FA5}">
                      <a16:colId xmlns:a16="http://schemas.microsoft.com/office/drawing/2014/main" val="20000"/>
                    </a:ext>
                  </a:extLst>
                </a:gridCol>
                <a:gridCol w="3958150">
                  <a:extLst>
                    <a:ext uri="{9D8B030D-6E8A-4147-A177-3AD203B41FA5}">
                      <a16:colId xmlns:a16="http://schemas.microsoft.com/office/drawing/2014/main" val="20001"/>
                    </a:ext>
                  </a:extLst>
                </a:gridCol>
                <a:gridCol w="2454925">
                  <a:extLst>
                    <a:ext uri="{9D8B030D-6E8A-4147-A177-3AD203B41FA5}">
                      <a16:colId xmlns:a16="http://schemas.microsoft.com/office/drawing/2014/main" val="20002"/>
                    </a:ext>
                  </a:extLst>
                </a:gridCol>
              </a:tblGrid>
              <a:tr h="461975">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Year 1 </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Year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National curriculum - end of KS1</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latin typeface="Lato"/>
                          <a:ea typeface="Lato"/>
                          <a:cs typeface="Lato"/>
                          <a:sym typeface="Lato"/>
                        </a:rPr>
                        <a:t>Pupils should be able to:</a:t>
                      </a:r>
                      <a:endParaRPr sz="1000" b="1" u="none" strike="noStrike" cap="none">
                        <a:solidFill>
                          <a:schemeClr val="lt1"/>
                        </a:solidFill>
                        <a:latin typeface="Lato"/>
                        <a:ea typeface="Lato"/>
                        <a:cs typeface="Lato"/>
                        <a:sym typeface="Lato"/>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1550300">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an atlas to locate the UK.</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a map of the UK to locate the four countries.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Beginning to use an atlas to locate the four capital cities of the UK.</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a world map and globe to locate two of the world’s seven continents (Europe and Asia).</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an atlas to locate the Atlantic Ocean and Pacific Ocean.</a:t>
                      </a:r>
                      <a:endParaRPr sz="900" u="none" strike="noStrike" cap="none">
                        <a:solidFill>
                          <a:schemeClr val="dk1"/>
                        </a:solidFill>
                        <a:highlight>
                          <a:srgbClr val="FFEA28"/>
                        </a:highlight>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D9D9D9"/>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Recognising why maps need a title.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an atlas to locate the four capital cities of the UK.</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a world map, globe and atlas to locate all the world’s seven continents.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a world map, globe and atlas to locate the world’s five oceans.</a:t>
                      </a:r>
                      <a:endParaRPr sz="800" u="none" strike="noStrike" cap="none">
                        <a:highlight>
                          <a:srgbClr val="FFEA28"/>
                        </a:highlight>
                        <a:latin typeface="Lato"/>
                        <a:ea typeface="Lato"/>
                        <a:cs typeface="Lato"/>
                        <a:sym typeface="Lato"/>
                      </a:endParaRPr>
                    </a:p>
                  </a:txBody>
                  <a:tcPr marL="91425" marR="91425" marT="91425" marB="91425">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D9D9D9"/>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Use world maps, atlases and globes to identify the United Kingdom and its countries, as well as the countries, continents and oceans studied at this key stage</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rgbClr val="000000"/>
                        </a:buClr>
                        <a:buSzPts val="900"/>
                        <a:buFont typeface="Arial"/>
                        <a:buNone/>
                      </a:pPr>
                      <a:endParaRPr sz="900" b="1" u="none" strike="noStrike" cap="none">
                        <a:latin typeface="Lato"/>
                        <a:ea typeface="Lato"/>
                        <a:cs typeface="Lato"/>
                        <a:sym typeface="Lato"/>
                      </a:endParaRPr>
                    </a:p>
                  </a:txBody>
                  <a:tcPr marL="91425" marR="91425" marT="91425" marB="91425" anchor="ctr">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D9D9D9"/>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1602575">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directional language to describe the location of objects in the classroom and playground.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directional language to describe features on a map in relation to other features (real or imaginary).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Responding to instructions using directional language to follow routes.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Beginning to use the compass points (N, S, E, W) to describe the location of features on a map.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locational language and the compass points (N, S, E, W) to describe the location of features on a map.</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locational language and the compass points (N, S, E, W) to describe the route on a map.</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locational language and the compass points (N, S, E, W) to plan a route in the playground or school grounds.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a map to follow a prepared route.</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Use simple compass directions (North, South, East and West) and locational and directional language, to describe the location of features and routes on a map</a:t>
                      </a:r>
                      <a:endParaRPr sz="900" u="none" strike="noStrike" cap="none">
                        <a:solidFill>
                          <a:schemeClr val="dk1"/>
                        </a:solidFill>
                        <a:latin typeface="Lato"/>
                        <a:ea typeface="Lato"/>
                        <a:cs typeface="Lato"/>
                        <a:sym typeface="Lato"/>
                      </a:endParaRPr>
                    </a:p>
                    <a:p>
                      <a:pPr marL="457200" marR="0" lvl="0" indent="0" algn="l" rtl="0">
                        <a:lnSpc>
                          <a:spcPct val="115000"/>
                        </a:lnSpc>
                        <a:spcBef>
                          <a:spcPts val="1200"/>
                        </a:spcBef>
                        <a:spcAft>
                          <a:spcPts val="0"/>
                        </a:spcAft>
                        <a:buClr>
                          <a:srgbClr val="000000"/>
                        </a:buClr>
                        <a:buSzPts val="900"/>
                        <a:buFont typeface="Arial"/>
                        <a:buNone/>
                      </a:pPr>
                      <a:endParaRPr sz="900" b="1" u="none" strike="noStrike" cap="none">
                        <a:solidFill>
                          <a:schemeClr val="dk1"/>
                        </a:solidFill>
                        <a:latin typeface="Lato"/>
                        <a:ea typeface="Lato"/>
                        <a:cs typeface="Lato"/>
                        <a:sym typeface="Lato"/>
                      </a:endParaRPr>
                    </a:p>
                  </a:txBody>
                  <a:tcPr marL="91425" marR="91425" marT="91425" marB="91425" anchor="ctr">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solidFill>
                      <a:schemeClr val="lt2"/>
                    </a:solidFill>
                  </a:tcPr>
                </a:tc>
                <a:extLst>
                  <a:ext uri="{0D108BD9-81ED-4DB2-BD59-A6C34878D82A}">
                    <a16:rowId xmlns:a16="http://schemas.microsoft.com/office/drawing/2014/main" val="10002"/>
                  </a:ext>
                </a:extLst>
              </a:tr>
              <a:tr h="1602575">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Recognising local landmarks on aerial photographs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Recognising basic human features on aerial photographs.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Recognising basic physical features on aerial photographs.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Drawing freehand maps (of real or imaginary places) using simple pictures or symbols.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Drawing a simple sketch map of the classroom and playground using simple pictures, colours or symbols to represent features.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Adding labels to sketch maps.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simple picture maps and plans to move around the school.</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Recognising landmarks of a city studied on aerial photographs and plan perspectives.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Recognising human features on aerial photographs and plan perspectives.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Recognising physical features on aerial photographs and plan perspectives.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Drawing a map and using class agreed symbols to make a simple key.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Drawing a simple sketch map of the playground or school grounds using symbols to represent human and physical features.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Finding a given OS symbol on a map with support.</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draw objects to scale (e.g show the school playground is smaller than the school or school field).</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an aerial photograph to draw a simple sketch map using basic symbols for a key.</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Use aerial photographs and plan perspectives to recognise landmarks and basic human and physical features; devise a simple map; and use and construct basic symbols in a key</a:t>
                      </a:r>
                      <a:endParaRPr sz="900" u="none" strike="noStrike" cap="none">
                        <a:solidFill>
                          <a:schemeClr val="dk1"/>
                        </a:solidFill>
                        <a:latin typeface="Lato"/>
                        <a:ea typeface="Lato"/>
                        <a:cs typeface="Lato"/>
                        <a:sym typeface="Lato"/>
                      </a:endParaRPr>
                    </a:p>
                  </a:txBody>
                  <a:tcPr marL="91425" marR="91425" marT="91425" marB="91425" anchor="ctr">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solidFill>
                      <a:schemeClr val="lt2"/>
                    </a:solidFill>
                  </a:tcPr>
                </a:tc>
                <a:extLst>
                  <a:ext uri="{0D108BD9-81ED-4DB2-BD59-A6C34878D82A}">
                    <a16:rowId xmlns:a16="http://schemas.microsoft.com/office/drawing/2014/main" val="10003"/>
                  </a:ext>
                </a:extLst>
              </a:tr>
            </a:tbl>
          </a:graphicData>
        </a:graphic>
      </p:graphicFrame>
      <p:sp>
        <p:nvSpPr>
          <p:cNvPr id="239" name="Google Shape;239;p35"/>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6"/>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skills</a:t>
            </a:r>
            <a:endParaRPr/>
          </a:p>
        </p:txBody>
      </p:sp>
      <p:sp>
        <p:nvSpPr>
          <p:cNvPr id="245" name="Google Shape;245;p36"/>
          <p:cNvSpPr txBox="1">
            <a:spLocks noGrp="1"/>
          </p:cNvSpPr>
          <p:nvPr>
            <p:ph type="subTitle" idx="2"/>
          </p:nvPr>
        </p:nvSpPr>
        <p:spPr>
          <a:xfrm>
            <a:off x="5433850" y="-12650"/>
            <a:ext cx="52494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Geographical skills and fieldwork</a:t>
            </a:r>
            <a:endParaRPr/>
          </a:p>
        </p:txBody>
      </p:sp>
      <p:graphicFrame>
        <p:nvGraphicFramePr>
          <p:cNvPr id="246" name="Google Shape;246;p36"/>
          <p:cNvGraphicFramePr/>
          <p:nvPr/>
        </p:nvGraphicFramePr>
        <p:xfrm>
          <a:off x="190625" y="708600"/>
          <a:ext cx="3000000" cy="3000000"/>
        </p:xfrm>
        <a:graphic>
          <a:graphicData uri="http://schemas.openxmlformats.org/drawingml/2006/table">
            <a:tbl>
              <a:tblPr>
                <a:noFill/>
                <a:tableStyleId>{EE0DF4A6-6B9F-42DC-AB2B-0FB376A512C7}</a:tableStyleId>
              </a:tblPr>
              <a:tblGrid>
                <a:gridCol w="3954525">
                  <a:extLst>
                    <a:ext uri="{9D8B030D-6E8A-4147-A177-3AD203B41FA5}">
                      <a16:colId xmlns:a16="http://schemas.microsoft.com/office/drawing/2014/main" val="20000"/>
                    </a:ext>
                  </a:extLst>
                </a:gridCol>
                <a:gridCol w="4693125">
                  <a:extLst>
                    <a:ext uri="{9D8B030D-6E8A-4147-A177-3AD203B41FA5}">
                      <a16:colId xmlns:a16="http://schemas.microsoft.com/office/drawing/2014/main" val="20001"/>
                    </a:ext>
                  </a:extLst>
                </a:gridCol>
                <a:gridCol w="1723550">
                  <a:extLst>
                    <a:ext uri="{9D8B030D-6E8A-4147-A177-3AD203B41FA5}">
                      <a16:colId xmlns:a16="http://schemas.microsoft.com/office/drawing/2014/main" val="20002"/>
                    </a:ext>
                  </a:extLst>
                </a:gridCol>
              </a:tblGrid>
              <a:tr h="588550">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Lower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E9E9E"/>
                      </a:solidFill>
                      <a:prstDash val="solid"/>
                      <a:round/>
                      <a:headEnd type="none" w="sm" len="sm"/>
                      <a:tailEnd type="none" w="sm" len="sm"/>
                    </a:lnB>
                    <a:solidFill>
                      <a:schemeClr val="dk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Upper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E9E9E"/>
                      </a:solidFill>
                      <a:prstDash val="solid"/>
                      <a:round/>
                      <a:headEnd type="none" w="sm" len="sm"/>
                      <a:tailEnd type="none" w="sm" len="sm"/>
                    </a:lnB>
                    <a:solidFill>
                      <a:schemeClr val="dk1"/>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Lato"/>
                          <a:ea typeface="Lato"/>
                          <a:cs typeface="Lato"/>
                          <a:sym typeface="Lato"/>
                        </a:rPr>
                        <a:t>National curriculum - end of KS2</a:t>
                      </a:r>
                      <a:endParaRPr sz="1000" b="1"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latin typeface="Lato"/>
                          <a:ea typeface="Lato"/>
                          <a:cs typeface="Lato"/>
                          <a:sym typeface="Lato"/>
                        </a:rPr>
                        <a:t>Pupils should be able to:</a:t>
                      </a:r>
                      <a:endParaRPr sz="1000" b="1" u="none" strike="noStrike" cap="none">
                        <a:solidFill>
                          <a:schemeClr val="lt1"/>
                        </a:solidFill>
                        <a:latin typeface="Lato"/>
                        <a:ea typeface="Lato"/>
                        <a:cs typeface="Lato"/>
                        <a:sym typeface="Lato"/>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lt2"/>
                    </a:solidFill>
                  </a:tcPr>
                </a:tc>
                <a:extLst>
                  <a:ext uri="{0D108BD9-81ED-4DB2-BD59-A6C34878D82A}">
                    <a16:rowId xmlns:a16="http://schemas.microsoft.com/office/drawing/2014/main" val="10000"/>
                  </a:ext>
                </a:extLst>
              </a:tr>
              <a:tr h="3275375">
                <a:tc>
                  <a:txBody>
                    <a:bodyPr/>
                    <a:lstStyle/>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use maps at more than one scale.</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atlases, maps, globes, satellite images and beginning to use digital mapping to locate countries studied .</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atlases, maps, globes and beginning to use digital mapping to recognise and describe physical features and human features in countries studied .</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the scale bar on a map to estimate distances.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Finding countries and features of countries in an atlas using contents and index.</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Zooming in and out of a digital map.</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rgbClr val="000000"/>
                        </a:buClr>
                        <a:buSzPts val="1100"/>
                        <a:buFont typeface="Arial"/>
                        <a:buNone/>
                      </a:pPr>
                      <a:r>
                        <a:rPr lang="en-GB" sz="900" u="none" strike="noStrike" cap="none">
                          <a:solidFill>
                            <a:schemeClr val="dk1"/>
                          </a:solidFill>
                          <a:latin typeface="Lato"/>
                          <a:ea typeface="Lato"/>
                          <a:cs typeface="Lato"/>
                          <a:sym typeface="Lato"/>
                        </a:rPr>
                        <a:t>Confidently using and understanding maps at more than one scale.</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atlases, maps, globes and digital mapping to locate countries studied.</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atlases, maps, globes and digital mapping to describe and explain physical and human features in countries studied.</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Identifying, analysing and asking questions about distributions and relationships between features using maps (e.g settlement distribution).</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the scale bar on a map to calculate distances.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Recognising an increasing range of Ordnance Survey symbols on maps and locating features using six-figure grid references.</a:t>
                      </a:r>
                      <a:endParaRPr sz="900" u="none" strike="noStrike" cap="none">
                        <a:solidFill>
                          <a:schemeClr val="dk1"/>
                        </a:solidFill>
                        <a:latin typeface="Lato"/>
                        <a:ea typeface="Lato"/>
                        <a:cs typeface="Lato"/>
                        <a:sym typeface="Lato"/>
                      </a:endParaRPr>
                    </a:p>
                    <a:p>
                      <a:pPr marL="0" marR="0" lvl="0" indent="0" algn="l" rtl="0">
                        <a:lnSpc>
                          <a:spcPct val="9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Recognising the difference between Ordnance Survey and other maps and when it is most appropriate to use each.</a:t>
                      </a:r>
                      <a:endParaRPr sz="900" u="none" strike="noStrike" cap="none">
                        <a:solidFill>
                          <a:schemeClr val="dk1"/>
                        </a:solidFill>
                        <a:latin typeface="Lato"/>
                        <a:ea typeface="Lato"/>
                        <a:cs typeface="Lato"/>
                        <a:sym typeface="Lato"/>
                      </a:endParaRPr>
                    </a:p>
                    <a:p>
                      <a:pPr marL="0" marR="0" lvl="0" indent="0" algn="l" rtl="0">
                        <a:lnSpc>
                          <a:spcPct val="90000"/>
                        </a:lnSpc>
                        <a:spcBef>
                          <a:spcPts val="120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Beginning to use thematic maps to recognise and describe human and physical features studied.</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Using models and maps to talk about contours and slopes.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Selecting a map for a specific purpose. </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Use maps, atlases, globes and digital/computer mapping to locate countries and describe features studied</a:t>
                      </a:r>
                      <a:endParaRPr sz="900" u="none" strike="noStrike" cap="none">
                        <a:latin typeface="Lato"/>
                        <a:ea typeface="Lato"/>
                        <a:cs typeface="Lato"/>
                        <a:sym typeface="Lato"/>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D9D9D9"/>
                      </a:solidFill>
                      <a:prstDash val="solid"/>
                      <a:round/>
                      <a:headEnd type="none" w="sm" len="sm"/>
                      <a:tailEnd type="none" w="sm" len="sm"/>
                    </a:lnB>
                    <a:solidFill>
                      <a:schemeClr val="lt2"/>
                    </a:solidFill>
                  </a:tcPr>
                </a:tc>
                <a:extLst>
                  <a:ext uri="{0D108BD9-81ED-4DB2-BD59-A6C34878D82A}">
                    <a16:rowId xmlns:a16="http://schemas.microsoft.com/office/drawing/2014/main" val="10001"/>
                  </a:ext>
                </a:extLst>
              </a:tr>
              <a:tr h="2564500">
                <a:tc>
                  <a:txBody>
                    <a:bodyPr/>
                    <a:lstStyle/>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Beginning to use the key on an OS map to name and recognise key physical and human features in regions studied.</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Accurately using 4-figure grid references to locate features on a map in regions studied.</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Beginning to locate features using the 8 points of a compass.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Using a simple key on their own map to show an example of both physical and human features.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Following a route on a map with some accuracy.</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Saying which directions are N, S, E, W on an OS map.</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Making and using a simple route on a map.</a:t>
                      </a:r>
                      <a:endParaRPr sz="900" u="none" strike="noStrike" cap="none">
                        <a:solidFill>
                          <a:schemeClr val="dk1"/>
                        </a:solidFill>
                        <a:highlight>
                          <a:srgbClr val="FFEA28"/>
                        </a:highlight>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Labelling some features on an aerial photograph and then locating these on an OS map of the same locality and scale in regions studied.</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Confidently using the key on an OS map to name and recognise key physical and human features in regions studied.</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Accurately using 4 and 6-figure Grid References to locate features on a map in regions studied.</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Confidently locating features using the 8 points of a compass.</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Following a short pre-prepared route on an OS map.</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Identifying the 8 compass points on an OS map.</a:t>
                      </a: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9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Planning a journey to another part of the world using six figure grid references and the eight points of a compass.</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Use the eight points of a compass, four and six-figure grid references, symbols and key (including the use of Ordnance Survey maps) to build their knowledge of the United Kingdom and the wider world</a:t>
                      </a:r>
                      <a:endParaRPr sz="900" u="none" strike="noStrike" cap="none">
                        <a:solidFill>
                          <a:schemeClr val="dk1"/>
                        </a:solidFill>
                        <a:latin typeface="Lato"/>
                        <a:ea typeface="Lato"/>
                        <a:cs typeface="Lato"/>
                        <a:sym typeface="Lato"/>
                      </a:endParaRPr>
                    </a:p>
                    <a:p>
                      <a:pPr marL="0" marR="0" lvl="0" indent="0" algn="l" rtl="0">
                        <a:lnSpc>
                          <a:spcPct val="100000"/>
                        </a:lnSpc>
                        <a:spcBef>
                          <a:spcPts val="120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txBody>
                  <a:tcPr marL="91425" marR="91425" marT="91425" marB="91425" anchor="ctr">
                    <a:lnL w="9525" cap="flat" cmpd="sng">
                      <a:solidFill>
                        <a:srgbClr val="9E9E9E"/>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rgbClr val="D9D9D9"/>
                      </a:solidFill>
                      <a:prstDash val="solid"/>
                      <a:round/>
                      <a:headEnd type="none" w="sm" len="sm"/>
                      <a:tailEnd type="none" w="sm" len="sm"/>
                    </a:lnT>
                    <a:lnB w="9525" cap="flat" cmpd="sng">
                      <a:solidFill>
                        <a:srgbClr val="D9D9D9"/>
                      </a:solidFill>
                      <a:prstDash val="solid"/>
                      <a:round/>
                      <a:headEnd type="none" w="sm" len="sm"/>
                      <a:tailEnd type="none" w="sm" len="sm"/>
                    </a:lnB>
                    <a:solidFill>
                      <a:schemeClr val="lt2"/>
                    </a:solidFill>
                  </a:tcPr>
                </a:tc>
                <a:extLst>
                  <a:ext uri="{0D108BD9-81ED-4DB2-BD59-A6C34878D82A}">
                    <a16:rowId xmlns:a16="http://schemas.microsoft.com/office/drawing/2014/main" val="10002"/>
                  </a:ext>
                </a:extLst>
              </a:tr>
            </a:tbl>
          </a:graphicData>
        </a:graphic>
      </p:graphicFrame>
      <p:sp>
        <p:nvSpPr>
          <p:cNvPr id="247" name="Google Shape;247;p36"/>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37"/>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53" name="Google Shape;253;p37"/>
          <p:cNvSpPr txBox="1">
            <a:spLocks noGrp="1"/>
          </p:cNvSpPr>
          <p:nvPr>
            <p:ph type="subTitle" idx="2"/>
          </p:nvPr>
        </p:nvSpPr>
        <p:spPr>
          <a:xfrm>
            <a:off x="5433850" y="-12650"/>
            <a:ext cx="52494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Geographical skills and fieldwork</a:t>
            </a:r>
            <a:endParaRPr/>
          </a:p>
        </p:txBody>
      </p:sp>
      <p:graphicFrame>
        <p:nvGraphicFramePr>
          <p:cNvPr id="254" name="Google Shape;254;p37"/>
          <p:cNvGraphicFramePr/>
          <p:nvPr/>
        </p:nvGraphicFramePr>
        <p:xfrm>
          <a:off x="221125" y="650225"/>
          <a:ext cx="3000000" cy="3000000"/>
        </p:xfrm>
        <a:graphic>
          <a:graphicData uri="http://schemas.openxmlformats.org/drawingml/2006/table">
            <a:tbl>
              <a:tblPr>
                <a:noFill/>
                <a:tableStyleId>{EE0DF4A6-6B9F-42DC-AB2B-0FB376A512C7}</a:tableStyleId>
              </a:tblPr>
              <a:tblGrid>
                <a:gridCol w="5088400">
                  <a:extLst>
                    <a:ext uri="{9D8B030D-6E8A-4147-A177-3AD203B41FA5}">
                      <a16:colId xmlns:a16="http://schemas.microsoft.com/office/drawing/2014/main" val="20000"/>
                    </a:ext>
                  </a:extLst>
                </a:gridCol>
                <a:gridCol w="5088400">
                  <a:extLst>
                    <a:ext uri="{9D8B030D-6E8A-4147-A177-3AD203B41FA5}">
                      <a16:colId xmlns:a16="http://schemas.microsoft.com/office/drawing/2014/main" val="20001"/>
                    </a:ext>
                  </a:extLst>
                </a:gridCol>
              </a:tblGrid>
              <a:tr h="677150">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rgbClr val="FFFFFF"/>
                          </a:solidFill>
                          <a:latin typeface="Lato"/>
                          <a:ea typeface="Lato"/>
                          <a:cs typeface="Lato"/>
                          <a:sym typeface="Lato"/>
                        </a:rPr>
                        <a:t>Year 1</a:t>
                      </a:r>
                      <a:endParaRPr sz="1500" b="1" u="none" strike="noStrike" cap="none">
                        <a:solidFill>
                          <a:srgbClr val="FFFFFF"/>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E9E9E"/>
                      </a:solidFill>
                      <a:prstDash val="solid"/>
                      <a:round/>
                      <a:headEnd type="none" w="sm" len="sm"/>
                      <a:tailEnd type="none" w="sm" len="sm"/>
                    </a:lnB>
                    <a:solidFill>
                      <a:schemeClr val="dk2"/>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rgbClr val="FFFFFF"/>
                          </a:solidFill>
                          <a:latin typeface="Lato"/>
                          <a:ea typeface="Lato"/>
                          <a:cs typeface="Lato"/>
                          <a:sym typeface="Lato"/>
                        </a:rPr>
                        <a:t>Year 2</a:t>
                      </a:r>
                      <a:endParaRPr sz="1500" b="1" u="none" strike="noStrike" cap="none">
                        <a:solidFill>
                          <a:srgbClr val="FFFFFF"/>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9E9E9E"/>
                      </a:solidFill>
                      <a:prstDash val="solid"/>
                      <a:round/>
                      <a:headEnd type="none" w="sm" len="sm"/>
                      <a:tailEnd type="none" w="sm" len="sm"/>
                    </a:lnB>
                    <a:solidFill>
                      <a:schemeClr val="dk2"/>
                    </a:solidFill>
                  </a:tcPr>
                </a:tc>
                <a:extLst>
                  <a:ext uri="{0D108BD9-81ED-4DB2-BD59-A6C34878D82A}">
                    <a16:rowId xmlns:a16="http://schemas.microsoft.com/office/drawing/2014/main" val="10000"/>
                  </a:ext>
                </a:extLst>
              </a:tr>
              <a:tr h="1820150">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an aerial photograph is a photograph taken from the air above.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atlases give information about the world and that a map tells us information about a place.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a map is a picture of a place, usually drawn from above.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symbols are often used on maps to represent features.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simple directional language (e.g near, far, up, down, left, right, forwards, backwards).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what a sketch map is.</a:t>
                      </a:r>
                      <a:endParaRPr sz="1400" u="none" strike="noStrike" cap="none"/>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tc>
                  <a:txBody>
                    <a:bodyPr/>
                    <a:lstStyle/>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a globe is a spherical model of the Earth.</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begin to recognise world maps as a flattened globe.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a compass is an instrument we can use to find which direction is north.</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which direction is N, S, E, W on a map.</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maps need a title and purpose.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maps need a key to explain what the symbols and colours represent.</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an interview can be a way to find out people’s views about their  area.</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a tally chart is a way of collecting data quickly.</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a pictogram is a chart that uses pictures to show data.</a:t>
                      </a:r>
                      <a:endParaRPr sz="900" u="none" strike="noStrike" cap="none">
                        <a:solidFill>
                          <a:schemeClr val="dk1"/>
                        </a:solidFill>
                        <a:latin typeface="Lato"/>
                        <a:ea typeface="Lato"/>
                        <a:cs typeface="Lato"/>
                        <a:sym typeface="Lato"/>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extLst>
                  <a:ext uri="{0D108BD9-81ED-4DB2-BD59-A6C34878D82A}">
                    <a16:rowId xmlns:a16="http://schemas.microsoft.com/office/drawing/2014/main" val="10001"/>
                  </a:ext>
                </a:extLst>
              </a:tr>
            </a:tbl>
          </a:graphicData>
        </a:graphic>
      </p:graphicFrame>
      <p:sp>
        <p:nvSpPr>
          <p:cNvPr id="255" name="Google Shape;255;p37"/>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8"/>
          <p:cNvSpPr txBox="1">
            <a:spLocks noGrp="1"/>
          </p:cNvSpPr>
          <p:nvPr>
            <p:ph type="subTitle" idx="1"/>
          </p:nvPr>
        </p:nvSpPr>
        <p:spPr>
          <a:xfrm>
            <a:off x="0" y="-12650"/>
            <a:ext cx="5287800" cy="489900"/>
          </a:xfrm>
          <a:prstGeom prst="rect">
            <a:avLst/>
          </a:prstGeom>
          <a:solidFill>
            <a:schemeClr val="lt1"/>
          </a:solidFill>
          <a:ln>
            <a:noFill/>
          </a:ln>
        </p:spPr>
        <p:txBody>
          <a:bodyPr spcFirstLastPara="1" wrap="square" lIns="116050" tIns="116050" rIns="116050" bIns="116050" anchor="t" anchorCtr="0">
            <a:normAutofit fontScale="70000" lnSpcReduction="20000"/>
          </a:bodyPr>
          <a:lstStyle/>
          <a:p>
            <a:pPr marL="0" lvl="0" indent="0" algn="ctr" rtl="0">
              <a:lnSpc>
                <a:spcPct val="115000"/>
              </a:lnSpc>
              <a:spcBef>
                <a:spcPts val="0"/>
              </a:spcBef>
              <a:spcAft>
                <a:spcPts val="1500"/>
              </a:spcAft>
              <a:buSzPct val="142856"/>
              <a:buNone/>
            </a:pPr>
            <a:r>
              <a:rPr lang="en-GB"/>
              <a:t>Progression of knowledge</a:t>
            </a:r>
            <a:endParaRPr/>
          </a:p>
        </p:txBody>
      </p:sp>
      <p:sp>
        <p:nvSpPr>
          <p:cNvPr id="261" name="Google Shape;261;p38"/>
          <p:cNvSpPr txBox="1">
            <a:spLocks noGrp="1"/>
          </p:cNvSpPr>
          <p:nvPr>
            <p:ph type="subTitle" idx="2"/>
          </p:nvPr>
        </p:nvSpPr>
        <p:spPr>
          <a:xfrm>
            <a:off x="5433850" y="-12650"/>
            <a:ext cx="5249400" cy="489900"/>
          </a:xfrm>
          <a:prstGeom prst="rect">
            <a:avLst/>
          </a:prstGeom>
          <a:solidFill>
            <a:schemeClr val="dk1"/>
          </a:solidFill>
          <a:ln>
            <a:noFill/>
          </a:ln>
        </p:spPr>
        <p:txBody>
          <a:bodyPr spcFirstLastPara="1" wrap="square" lIns="116050" tIns="116050" rIns="116050" bIns="116050" anchor="t" anchorCtr="0">
            <a:normAutofit fontScale="92500"/>
          </a:bodyPr>
          <a:lstStyle/>
          <a:p>
            <a:pPr marL="0" lvl="0" indent="0" algn="ctr" rtl="0">
              <a:lnSpc>
                <a:spcPct val="115000"/>
              </a:lnSpc>
              <a:spcBef>
                <a:spcPts val="0"/>
              </a:spcBef>
              <a:spcAft>
                <a:spcPts val="1500"/>
              </a:spcAft>
              <a:buSzPct val="108107"/>
              <a:buNone/>
            </a:pPr>
            <a:r>
              <a:rPr lang="en-GB"/>
              <a:t>Geographical skills and fieldwork</a:t>
            </a:r>
            <a:endParaRPr/>
          </a:p>
        </p:txBody>
      </p:sp>
      <p:graphicFrame>
        <p:nvGraphicFramePr>
          <p:cNvPr id="262" name="Google Shape;262;p38"/>
          <p:cNvGraphicFramePr/>
          <p:nvPr/>
        </p:nvGraphicFramePr>
        <p:xfrm>
          <a:off x="221125" y="650225"/>
          <a:ext cx="3000000" cy="3000000"/>
        </p:xfrm>
        <a:graphic>
          <a:graphicData uri="http://schemas.openxmlformats.org/drawingml/2006/table">
            <a:tbl>
              <a:tblPr>
                <a:noFill/>
                <a:tableStyleId>{EE0DF4A6-6B9F-42DC-AB2B-0FB376A512C7}</a:tableStyleId>
              </a:tblPr>
              <a:tblGrid>
                <a:gridCol w="5088400">
                  <a:extLst>
                    <a:ext uri="{9D8B030D-6E8A-4147-A177-3AD203B41FA5}">
                      <a16:colId xmlns:a16="http://schemas.microsoft.com/office/drawing/2014/main" val="20000"/>
                    </a:ext>
                  </a:extLst>
                </a:gridCol>
                <a:gridCol w="5088400">
                  <a:extLst>
                    <a:ext uri="{9D8B030D-6E8A-4147-A177-3AD203B41FA5}">
                      <a16:colId xmlns:a16="http://schemas.microsoft.com/office/drawing/2014/main" val="20001"/>
                    </a:ext>
                  </a:extLst>
                </a:gridCol>
              </a:tblGrid>
              <a:tr h="536625">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Lower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GB" sz="1500" b="1" u="none" strike="noStrike" cap="none">
                          <a:solidFill>
                            <a:schemeClr val="lt1"/>
                          </a:solidFill>
                          <a:latin typeface="Lato"/>
                          <a:ea typeface="Lato"/>
                          <a:cs typeface="Lato"/>
                          <a:sym typeface="Lato"/>
                        </a:rPr>
                        <a:t>Upper key stage 2</a:t>
                      </a:r>
                      <a:endParaRPr sz="1500" b="1" u="none" strike="noStrike" cap="none">
                        <a:solidFill>
                          <a:schemeClr val="lt1"/>
                        </a:solidFill>
                        <a:latin typeface="Lato"/>
                        <a:ea typeface="Lato"/>
                        <a:cs typeface="Lato"/>
                        <a:sym typeface="Lato"/>
                      </a:endParaRPr>
                    </a:p>
                  </a:txBody>
                  <a:tcPr marL="106900" marR="106900" marT="61200" marB="61200" anchor="ctr">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chemeClr val="dk1"/>
                    </a:solidFill>
                  </a:tcPr>
                </a:tc>
                <a:extLst>
                  <a:ext uri="{0D108BD9-81ED-4DB2-BD59-A6C34878D82A}">
                    <a16:rowId xmlns:a16="http://schemas.microsoft.com/office/drawing/2014/main" val="10000"/>
                  </a:ext>
                </a:extLst>
              </a:tr>
              <a:tr h="5581325">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understand that a scale shows how much smaller a map is compared to real life.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recognise world maps as a flattened globe.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an OS (Ordnance survey) map is used for personal use and organisations use it for housing projects, planning the natural environment and public transport and for security purposes.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an OS map shows human and physical features as symbols.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grid references help us locate a particular square on a map.</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the eight points of a compass are north, south, east, west, north-east, south-east, north-west, south-west.</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rgbClr val="202124"/>
                          </a:solidFill>
                          <a:latin typeface="Lato"/>
                          <a:ea typeface="Lato"/>
                          <a:cs typeface="Lato"/>
                          <a:sym typeface="Lato"/>
                        </a:rPr>
                        <a:t>To know the main types of land use (agricultural, residential, recreational, commercial, industrial and transportation) </a:t>
                      </a: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rgbClr val="202124"/>
                          </a:solidFill>
                          <a:latin typeface="Lato"/>
                          <a:ea typeface="Lato"/>
                          <a:cs typeface="Lato"/>
                          <a:sym typeface="Lato"/>
                        </a:rPr>
                        <a:t>To know an enquiry-based question has an open-ended answer found by research. </a:t>
                      </a: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rgbClr val="202124"/>
                          </a:solidFill>
                          <a:latin typeface="Lato"/>
                          <a:ea typeface="Lato"/>
                          <a:cs typeface="Lato"/>
                          <a:sym typeface="Lato"/>
                        </a:rPr>
                        <a:t>To know how to use various simple sampling techniques.</a:t>
                      </a: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rgbClr val="202124"/>
                          </a:solidFill>
                          <a:latin typeface="Lato"/>
                          <a:ea typeface="Lato"/>
                          <a:cs typeface="Lato"/>
                          <a:sym typeface="Lato"/>
                        </a:rPr>
                        <a:t>To know what a questionnaire and an interview are.</a:t>
                      </a: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rgbClr val="202124"/>
                          </a:solidFill>
                          <a:latin typeface="Lato"/>
                          <a:ea typeface="Lato"/>
                          <a:cs typeface="Lato"/>
                          <a:sym typeface="Lato"/>
                        </a:rPr>
                        <a:t>To know that quantitative data involves numerical facts and figures and is often objective.</a:t>
                      </a: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an annotated drawing or sketch map is hand drawn and gives a rough idea of features of an area without having to be completely accurate.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a Likert scale is used to record people’s feelings and attitudes. </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rgbClr val="202124"/>
                          </a:solidFill>
                          <a:latin typeface="Lato"/>
                          <a:ea typeface="Lato"/>
                          <a:cs typeface="Lato"/>
                          <a:sym typeface="Lato"/>
                        </a:rPr>
                        <a:t>To know that qualitative data involves opinions, thoughts and feelings and is often subjective.</a:t>
                      </a: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rgbClr val="202124"/>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rgbClr val="202124"/>
                          </a:solidFill>
                          <a:latin typeface="Lato"/>
                          <a:ea typeface="Lato"/>
                          <a:cs typeface="Lato"/>
                          <a:sym typeface="Lato"/>
                        </a:rPr>
                        <a:t>To know what a bar chart, pictogram and table are and when to use which one best to represent data.</a:t>
                      </a:r>
                      <a:endParaRPr sz="1400" u="none" strike="noStrike" cap="none"/>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D9D9D9"/>
                      </a:solidFill>
                      <a:prstDash val="solid"/>
                      <a:round/>
                      <a:headEnd type="none" w="sm" len="sm"/>
                      <a:tailEnd type="none" w="sm" len="sm"/>
                    </a:lnB>
                    <a:solidFill>
                      <a:srgbClr val="F3F3F3"/>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contours on a map show height and slope.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r>
                        <a:rPr lang="en-GB" sz="900" u="none" strike="noStrike" cap="none">
                          <a:solidFill>
                            <a:schemeClr val="dk1"/>
                          </a:solidFill>
                          <a:latin typeface="Lato"/>
                          <a:ea typeface="Lato"/>
                          <a:cs typeface="Lato"/>
                          <a:sym typeface="Lato"/>
                        </a:rPr>
                        <a:t>To know that qualitative data involves qualities, characteristics and is largely opinion based and subjective.*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GIS is a digital system that creates and manages maps, used to support analysis for enquiries.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that a pie chart can represent a fraction or percentage of a whole set of data.</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r>
                        <a:rPr lang="en-GB" sz="900" u="none" strike="noStrike" cap="none">
                          <a:solidFill>
                            <a:schemeClr val="dk1"/>
                          </a:solidFill>
                          <a:latin typeface="Lato"/>
                          <a:ea typeface="Lato"/>
                          <a:cs typeface="Lato"/>
                          <a:sym typeface="Lato"/>
                        </a:rPr>
                        <a:t>To know a line graph can represent variables over time.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400"/>
                        <a:buFont typeface="Arial"/>
                        <a:buNone/>
                      </a:pPr>
                      <a:r>
                        <a:rPr lang="en-GB" sz="900" u="none" strike="noStrike" cap="none">
                          <a:solidFill>
                            <a:schemeClr val="dk1"/>
                          </a:solidFill>
                          <a:latin typeface="Lato"/>
                          <a:ea typeface="Lato"/>
                          <a:cs typeface="Lato"/>
                          <a:sym typeface="Lato"/>
                        </a:rPr>
                        <a:t>To be aware of some issues in the local area.</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4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400"/>
                        <a:buFont typeface="Arial"/>
                        <a:buNone/>
                      </a:pPr>
                      <a:r>
                        <a:rPr lang="en-GB" sz="900" u="none" strike="noStrike" cap="none">
                          <a:solidFill>
                            <a:schemeClr val="dk1"/>
                          </a:solidFill>
                          <a:latin typeface="Lato"/>
                          <a:ea typeface="Lato"/>
                          <a:cs typeface="Lato"/>
                          <a:sym typeface="Lato"/>
                        </a:rPr>
                        <a:t>To know what a range of data collection methods look like.</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4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400"/>
                        <a:buFont typeface="Arial"/>
                        <a:buNone/>
                      </a:pPr>
                      <a:r>
                        <a:rPr lang="en-GB" sz="900" u="none" strike="noStrike" cap="none">
                          <a:solidFill>
                            <a:schemeClr val="dk1"/>
                          </a:solidFill>
                          <a:latin typeface="Lato"/>
                          <a:ea typeface="Lato"/>
                          <a:cs typeface="Lato"/>
                          <a:sym typeface="Lato"/>
                        </a:rPr>
                        <a:t>To know how to use a range of data collection methods.</a:t>
                      </a: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9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chemeClr val="dk1"/>
                        </a:buClr>
                        <a:buSzPts val="1100"/>
                        <a:buFont typeface="Arial"/>
                        <a:buNone/>
                      </a:pPr>
                      <a:endParaRPr sz="900" u="none" strike="noStrike" cap="none">
                        <a:solidFill>
                          <a:schemeClr val="dk1"/>
                        </a:solidFill>
                        <a:latin typeface="Lato"/>
                        <a:ea typeface="Lato"/>
                        <a:cs typeface="Lato"/>
                        <a:sym typeface="Lato"/>
                      </a:endParaRPr>
                    </a:p>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rgbClr val="D9D9D9"/>
                      </a:solidFill>
                      <a:prstDash val="solid"/>
                      <a:round/>
                      <a:headEnd type="none" w="sm" len="sm"/>
                      <a:tailEnd type="none" w="sm" len="sm"/>
                    </a:lnL>
                    <a:lnR w="9525" cap="flat" cmpd="sng">
                      <a:solidFill>
                        <a:srgbClr val="D9D9D9"/>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rgbClr val="D9D9D9"/>
                      </a:solidFill>
                      <a:prstDash val="solid"/>
                      <a:round/>
                      <a:headEnd type="none" w="sm" len="sm"/>
                      <a:tailEnd type="none" w="sm" len="sm"/>
                    </a:lnB>
                    <a:solidFill>
                      <a:srgbClr val="F3F3F3"/>
                    </a:solidFill>
                  </a:tcPr>
                </a:tc>
                <a:extLst>
                  <a:ext uri="{0D108BD9-81ED-4DB2-BD59-A6C34878D82A}">
                    <a16:rowId xmlns:a16="http://schemas.microsoft.com/office/drawing/2014/main" val="10001"/>
                  </a:ext>
                </a:extLst>
              </a:tr>
            </a:tbl>
          </a:graphicData>
        </a:graphic>
      </p:graphicFrame>
      <p:sp>
        <p:nvSpPr>
          <p:cNvPr id="263" name="Google Shape;263;p38"/>
          <p:cNvSpPr txBox="1">
            <a:spLocks noGrp="1"/>
          </p:cNvSpPr>
          <p:nvPr>
            <p:ph type="sldNum" idx="12"/>
          </p:nvPr>
        </p:nvSpPr>
        <p:spPr>
          <a:xfrm>
            <a:off x="9979327" y="7085593"/>
            <a:ext cx="641700" cy="578700"/>
          </a:xfrm>
          <a:prstGeom prst="rect">
            <a:avLst/>
          </a:prstGeom>
          <a:noFill/>
          <a:ln>
            <a:noFill/>
          </a:ln>
        </p:spPr>
        <p:txBody>
          <a:bodyPr spcFirstLastPara="1" wrap="square" lIns="104875" tIns="104875" rIns="104875" bIns="104875" anchor="t"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a:p>
        </p:txBody>
      </p:sp>
    </p:spTree>
  </p:cSld>
  <p:clrMapOvr>
    <a:masterClrMapping/>
  </p:clrMapOvr>
</p:sld>
</file>

<file path=ppt/theme/theme1.xml><?xml version="1.0" encoding="utf-8"?>
<a:theme xmlns:a="http://schemas.openxmlformats.org/drawingml/2006/main" name="A4 Landscape Template">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7574</Words>
  <Application>Microsoft Office PowerPoint</Application>
  <PresentationFormat>Custom</PresentationFormat>
  <Paragraphs>896</Paragraphs>
  <Slides>21</Slides>
  <Notes>21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Lato</vt:lpstr>
      <vt:lpstr>Arial</vt:lpstr>
      <vt:lpstr>Caveat</vt:lpstr>
      <vt:lpstr>A4 Landscape Template</vt:lpstr>
      <vt:lpstr>PowerPoint Presentation</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Danny Greenstock</cp:lastModifiedBy>
  <cp:revision>1</cp:revision>
  <dcterms:modified xsi:type="dcterms:W3CDTF">2024-12-02T18:39:11Z</dcterms:modified>
</cp:coreProperties>
</file>