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15"/>
  </p:notesMasterIdLst>
  <p:sldIdLst>
    <p:sldId id="256" r:id="rId2"/>
    <p:sldId id="257" r:id="rId3"/>
    <p:sldId id="258" r:id="rId4"/>
    <p:sldId id="266" r:id="rId5"/>
    <p:sldId id="260" r:id="rId6"/>
    <p:sldId id="268" r:id="rId7"/>
    <p:sldId id="261" r:id="rId8"/>
    <p:sldId id="262" r:id="rId9"/>
    <p:sldId id="269" r:id="rId10"/>
    <p:sldId id="263" r:id="rId11"/>
    <p:sldId id="264" r:id="rId12"/>
    <p:sldId id="265" r:id="rId13"/>
    <p:sldId id="267" r:id="rId14"/>
  </p:sldIdLst>
  <p:sldSz cx="12192000" cy="6858000"/>
  <p:notesSz cx="6797675" cy="9926638"/>
  <p:embeddedFontLst>
    <p:embeddedFont>
      <p:font typeface="Calibri" panose="020F0502020204030204" pitchFamily="34" charset="0"/>
      <p:regular r:id="rId16"/>
      <p:bold r:id="rId17"/>
      <p:italic r:id="rId18"/>
      <p:boldItalic r:id="rId19"/>
    </p:embeddedFont>
    <p:embeddedFont>
      <p:font typeface="Amatic SC" panose="020B0604020202020204" charset="-79"/>
      <p:regular r:id="rId20"/>
      <p:bold r:id="rId21"/>
    </p:embeddedFont>
    <p:embeddedFont>
      <p:font typeface="Calibri Light" panose="020F0302020204030204" pitchFamily="34" charset="0"/>
      <p:regular r:id="rId22"/>
      <p:italic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66FF"/>
    <a:srgbClr val="E1FFFF"/>
    <a:srgbClr val="FFEFFF"/>
    <a:srgbClr val="E6E5FB"/>
    <a:srgbClr val="CCFFFF"/>
    <a:srgbClr val="FFCCFF"/>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269" autoAdjust="0"/>
  </p:normalViewPr>
  <p:slideViewPr>
    <p:cSldViewPr snapToGrid="0">
      <p:cViewPr varScale="1">
        <p:scale>
          <a:sx n="82" d="100"/>
          <a:sy n="82" d="100"/>
        </p:scale>
        <p:origin x="667" y="91"/>
      </p:cViewPr>
      <p:guideLst/>
    </p:cSldViewPr>
  </p:slideViewPr>
  <p:notesTextViewPr>
    <p:cViewPr>
      <p:scale>
        <a:sx n="1" d="1"/>
        <a:sy n="1" d="1"/>
      </p:scale>
      <p:origin x="0" y="0"/>
    </p:cViewPr>
  </p:notesTextViewPr>
  <p:sorterViewPr>
    <p:cViewPr>
      <p:scale>
        <a:sx n="180" d="100"/>
        <a:sy n="1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1976DE5F-DF04-4F27-A344-93FB2E432C72}" type="datetimeFigureOut">
              <a:rPr lang="en-GB" smtClean="0"/>
              <a:t>18/07/2023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4FEE44C5-FA99-4680-9B86-B28965A57CB9}" type="slidenum">
              <a:rPr lang="en-GB" smtClean="0"/>
              <a:t>‹#›</a:t>
            </a:fld>
            <a:endParaRPr lang="en-GB"/>
          </a:p>
        </p:txBody>
      </p:sp>
    </p:spTree>
    <p:extLst>
      <p:ext uri="{BB962C8B-B14F-4D97-AF65-F5344CB8AC3E}">
        <p14:creationId xmlns:p14="http://schemas.microsoft.com/office/powerpoint/2010/main" val="637770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2</a:t>
            </a:fld>
            <a:endParaRPr lang="en-GB"/>
          </a:p>
        </p:txBody>
      </p:sp>
    </p:spTree>
    <p:extLst>
      <p:ext uri="{BB962C8B-B14F-4D97-AF65-F5344CB8AC3E}">
        <p14:creationId xmlns:p14="http://schemas.microsoft.com/office/powerpoint/2010/main" val="31591694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5</a:t>
            </a:fld>
            <a:endParaRPr lang="en-GB"/>
          </a:p>
        </p:txBody>
      </p:sp>
    </p:spTree>
    <p:extLst>
      <p:ext uri="{BB962C8B-B14F-4D97-AF65-F5344CB8AC3E}">
        <p14:creationId xmlns:p14="http://schemas.microsoft.com/office/powerpoint/2010/main" val="22907624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6</a:t>
            </a:fld>
            <a:endParaRPr lang="en-GB"/>
          </a:p>
        </p:txBody>
      </p:sp>
    </p:spTree>
    <p:extLst>
      <p:ext uri="{BB962C8B-B14F-4D97-AF65-F5344CB8AC3E}">
        <p14:creationId xmlns:p14="http://schemas.microsoft.com/office/powerpoint/2010/main" val="17841336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2F32-7798-4564-8282-CAE11DB41B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7FADDA-4B94-4A2E-88D3-B6613E9EC8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899993-D5C4-4B50-B5A5-730EB644A32E}"/>
              </a:ext>
            </a:extLst>
          </p:cNvPr>
          <p:cNvSpPr>
            <a:spLocks noGrp="1"/>
          </p:cNvSpPr>
          <p:nvPr>
            <p:ph type="dt" sz="half" idx="10"/>
          </p:nvPr>
        </p:nvSpPr>
        <p:spPr/>
        <p:txBody>
          <a:bodyPr/>
          <a:lstStyle/>
          <a:p>
            <a:fld id="{CDC55D41-4AB0-4312-A420-B20A1BDF5A76}" type="datetimeFigureOut">
              <a:rPr lang="en-GB" smtClean="0"/>
              <a:t>18/07/2023</a:t>
            </a:fld>
            <a:endParaRPr lang="en-GB"/>
          </a:p>
        </p:txBody>
      </p:sp>
      <p:sp>
        <p:nvSpPr>
          <p:cNvPr id="5" name="Footer Placeholder 4">
            <a:extLst>
              <a:ext uri="{FF2B5EF4-FFF2-40B4-BE49-F238E27FC236}">
                <a16:creationId xmlns:a16="http://schemas.microsoft.com/office/drawing/2014/main" id="{B9F30A0B-5D12-454A-BA41-C1BF4AAFC2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165155-854B-4718-BE7A-D5248F348195}"/>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549440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DE126-D9F1-414E-A524-ABCDBD2918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E0B3AB-A0C1-476D-A37A-35CFFDD164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652B75-FE02-4D01-BAAE-DA345F51DA44}"/>
              </a:ext>
            </a:extLst>
          </p:cNvPr>
          <p:cNvSpPr>
            <a:spLocks noGrp="1"/>
          </p:cNvSpPr>
          <p:nvPr>
            <p:ph type="dt" sz="half" idx="10"/>
          </p:nvPr>
        </p:nvSpPr>
        <p:spPr/>
        <p:txBody>
          <a:bodyPr/>
          <a:lstStyle/>
          <a:p>
            <a:fld id="{CDC55D41-4AB0-4312-A420-B20A1BDF5A76}" type="datetimeFigureOut">
              <a:rPr lang="en-GB" smtClean="0"/>
              <a:t>18/07/2023</a:t>
            </a:fld>
            <a:endParaRPr lang="en-GB"/>
          </a:p>
        </p:txBody>
      </p:sp>
      <p:sp>
        <p:nvSpPr>
          <p:cNvPr id="5" name="Footer Placeholder 4">
            <a:extLst>
              <a:ext uri="{FF2B5EF4-FFF2-40B4-BE49-F238E27FC236}">
                <a16:creationId xmlns:a16="http://schemas.microsoft.com/office/drawing/2014/main" id="{B59F2088-0B61-49AD-8AEF-34A45B4AC5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C3F0FC-BDDB-4AE2-A261-3FC192508922}"/>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001926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D398B-46A2-4C16-8E6B-3FCAD4E686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7762F7-FA5F-4E83-9E1A-482AE2657F8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B532D0-13FB-4D1F-834C-C4E5B5C94855}"/>
              </a:ext>
            </a:extLst>
          </p:cNvPr>
          <p:cNvSpPr>
            <a:spLocks noGrp="1"/>
          </p:cNvSpPr>
          <p:nvPr>
            <p:ph type="dt" sz="half" idx="10"/>
          </p:nvPr>
        </p:nvSpPr>
        <p:spPr/>
        <p:txBody>
          <a:bodyPr/>
          <a:lstStyle/>
          <a:p>
            <a:fld id="{CDC55D41-4AB0-4312-A420-B20A1BDF5A76}" type="datetimeFigureOut">
              <a:rPr lang="en-GB" smtClean="0"/>
              <a:t>18/07/2023</a:t>
            </a:fld>
            <a:endParaRPr lang="en-GB"/>
          </a:p>
        </p:txBody>
      </p:sp>
      <p:sp>
        <p:nvSpPr>
          <p:cNvPr id="5" name="Footer Placeholder 4">
            <a:extLst>
              <a:ext uri="{FF2B5EF4-FFF2-40B4-BE49-F238E27FC236}">
                <a16:creationId xmlns:a16="http://schemas.microsoft.com/office/drawing/2014/main" id="{4F19A6C8-0BB6-4E19-A634-62B3449DCF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61B6A6-140B-4F75-8410-CE1F5EBDA32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791563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6127A-B3F6-45DF-B6A9-93108D4406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8957FE-B6C1-4774-BFC8-D389935FFA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FDE26C5-36C2-409F-B5D1-6422B0F02C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F1E25DC-CAE7-4F04-9FB3-9AC40781257D}"/>
              </a:ext>
            </a:extLst>
          </p:cNvPr>
          <p:cNvSpPr>
            <a:spLocks noGrp="1"/>
          </p:cNvSpPr>
          <p:nvPr>
            <p:ph type="dt" sz="half" idx="10"/>
          </p:nvPr>
        </p:nvSpPr>
        <p:spPr/>
        <p:txBody>
          <a:bodyPr/>
          <a:lstStyle/>
          <a:p>
            <a:fld id="{CDC55D41-4AB0-4312-A420-B20A1BDF5A76}" type="datetimeFigureOut">
              <a:rPr lang="en-GB" smtClean="0"/>
              <a:t>18/07/2023</a:t>
            </a:fld>
            <a:endParaRPr lang="en-GB"/>
          </a:p>
        </p:txBody>
      </p:sp>
      <p:sp>
        <p:nvSpPr>
          <p:cNvPr id="6" name="Footer Placeholder 5">
            <a:extLst>
              <a:ext uri="{FF2B5EF4-FFF2-40B4-BE49-F238E27FC236}">
                <a16:creationId xmlns:a16="http://schemas.microsoft.com/office/drawing/2014/main" id="{2DC6E613-CFD3-4890-B8D3-320F516896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0F7CA2-861E-4933-A1AD-07BBE319520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07613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DD187-1F7F-4953-BE9D-AB85015AA53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F29CF6E-BAB7-464D-8A88-2314BC18E7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FEF2B6E-D889-4256-B447-2C5B5E8CDBC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412A75A-DDDC-489C-917E-3349A73886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0BD1E8-501E-44B9-BF08-9A5F01F9ACE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9B7424F-EADF-428D-A783-A628D2E60555}"/>
              </a:ext>
            </a:extLst>
          </p:cNvPr>
          <p:cNvSpPr>
            <a:spLocks noGrp="1"/>
          </p:cNvSpPr>
          <p:nvPr>
            <p:ph type="dt" sz="half" idx="10"/>
          </p:nvPr>
        </p:nvSpPr>
        <p:spPr/>
        <p:txBody>
          <a:bodyPr/>
          <a:lstStyle/>
          <a:p>
            <a:fld id="{CDC55D41-4AB0-4312-A420-B20A1BDF5A76}" type="datetimeFigureOut">
              <a:rPr lang="en-GB" smtClean="0"/>
              <a:t>18/07/2023</a:t>
            </a:fld>
            <a:endParaRPr lang="en-GB"/>
          </a:p>
        </p:txBody>
      </p:sp>
      <p:sp>
        <p:nvSpPr>
          <p:cNvPr id="8" name="Footer Placeholder 7">
            <a:extLst>
              <a:ext uri="{FF2B5EF4-FFF2-40B4-BE49-F238E27FC236}">
                <a16:creationId xmlns:a16="http://schemas.microsoft.com/office/drawing/2014/main" id="{A29B5C68-FA0E-4128-B07C-54C96E28E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C4496B9-4598-4794-9016-8BDFC6BA0F66}"/>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96433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D3793-06C6-4B90-ABCF-779B174050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08F566-D2E1-4886-B215-095A4D1979E8}"/>
              </a:ext>
            </a:extLst>
          </p:cNvPr>
          <p:cNvSpPr>
            <a:spLocks noGrp="1"/>
          </p:cNvSpPr>
          <p:nvPr>
            <p:ph type="dt" sz="half" idx="10"/>
          </p:nvPr>
        </p:nvSpPr>
        <p:spPr/>
        <p:txBody>
          <a:bodyPr/>
          <a:lstStyle/>
          <a:p>
            <a:fld id="{CDC55D41-4AB0-4312-A420-B20A1BDF5A76}" type="datetimeFigureOut">
              <a:rPr lang="en-GB" smtClean="0"/>
              <a:t>18/07/2023</a:t>
            </a:fld>
            <a:endParaRPr lang="en-GB"/>
          </a:p>
        </p:txBody>
      </p:sp>
      <p:sp>
        <p:nvSpPr>
          <p:cNvPr id="4" name="Footer Placeholder 3">
            <a:extLst>
              <a:ext uri="{FF2B5EF4-FFF2-40B4-BE49-F238E27FC236}">
                <a16:creationId xmlns:a16="http://schemas.microsoft.com/office/drawing/2014/main" id="{8810A379-04BE-4DC4-ABFC-A59A8BFBB7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ECCF29-89B7-40E4-B623-82A21A34D64F}"/>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18022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4CE185-F1AC-41D0-BF69-66ADCC0C2E51}"/>
              </a:ext>
            </a:extLst>
          </p:cNvPr>
          <p:cNvSpPr>
            <a:spLocks noGrp="1"/>
          </p:cNvSpPr>
          <p:nvPr>
            <p:ph type="dt" sz="half" idx="10"/>
          </p:nvPr>
        </p:nvSpPr>
        <p:spPr/>
        <p:txBody>
          <a:bodyPr/>
          <a:lstStyle/>
          <a:p>
            <a:fld id="{CDC55D41-4AB0-4312-A420-B20A1BDF5A76}" type="datetimeFigureOut">
              <a:rPr lang="en-GB" smtClean="0"/>
              <a:t>18/07/2023</a:t>
            </a:fld>
            <a:endParaRPr lang="en-GB"/>
          </a:p>
        </p:txBody>
      </p:sp>
      <p:sp>
        <p:nvSpPr>
          <p:cNvPr id="3" name="Footer Placeholder 2">
            <a:extLst>
              <a:ext uri="{FF2B5EF4-FFF2-40B4-BE49-F238E27FC236}">
                <a16:creationId xmlns:a16="http://schemas.microsoft.com/office/drawing/2014/main" id="{3006861C-BBFA-473E-83CD-C2233D5901F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8C15F4-34EC-47C8-913F-6039A82C855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961491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197E3-D5BE-484A-BD27-CA1374AB16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62EA664-8C45-4A31-9788-2451EFADBB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04B2003-15C2-4980-A916-9ABD2CE448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314548-D2BF-40DD-BA45-E212ACDA14FD}"/>
              </a:ext>
            </a:extLst>
          </p:cNvPr>
          <p:cNvSpPr>
            <a:spLocks noGrp="1"/>
          </p:cNvSpPr>
          <p:nvPr>
            <p:ph type="dt" sz="half" idx="10"/>
          </p:nvPr>
        </p:nvSpPr>
        <p:spPr/>
        <p:txBody>
          <a:bodyPr/>
          <a:lstStyle/>
          <a:p>
            <a:fld id="{CDC55D41-4AB0-4312-A420-B20A1BDF5A76}" type="datetimeFigureOut">
              <a:rPr lang="en-GB" smtClean="0"/>
              <a:t>18/07/2023</a:t>
            </a:fld>
            <a:endParaRPr lang="en-GB"/>
          </a:p>
        </p:txBody>
      </p:sp>
      <p:sp>
        <p:nvSpPr>
          <p:cNvPr id="6" name="Footer Placeholder 5">
            <a:extLst>
              <a:ext uri="{FF2B5EF4-FFF2-40B4-BE49-F238E27FC236}">
                <a16:creationId xmlns:a16="http://schemas.microsoft.com/office/drawing/2014/main" id="{F1B764E1-94CC-42BD-8D0C-1CC02C56B3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11CDF1-17F6-4A79-9851-851A95D76B6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530275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43B49-50C4-4073-BA14-A1326DC535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87FDE0-B490-49A2-B142-ED137E8845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E506A47-D125-47BC-A712-F4BDEAC214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F8B02-0071-49C3-9832-BEC185F78F47}"/>
              </a:ext>
            </a:extLst>
          </p:cNvPr>
          <p:cNvSpPr>
            <a:spLocks noGrp="1"/>
          </p:cNvSpPr>
          <p:nvPr>
            <p:ph type="dt" sz="half" idx="10"/>
          </p:nvPr>
        </p:nvSpPr>
        <p:spPr/>
        <p:txBody>
          <a:bodyPr/>
          <a:lstStyle/>
          <a:p>
            <a:fld id="{CDC55D41-4AB0-4312-A420-B20A1BDF5A76}" type="datetimeFigureOut">
              <a:rPr lang="en-GB" smtClean="0"/>
              <a:t>18/07/2023</a:t>
            </a:fld>
            <a:endParaRPr lang="en-GB"/>
          </a:p>
        </p:txBody>
      </p:sp>
      <p:sp>
        <p:nvSpPr>
          <p:cNvPr id="6" name="Footer Placeholder 5">
            <a:extLst>
              <a:ext uri="{FF2B5EF4-FFF2-40B4-BE49-F238E27FC236}">
                <a16:creationId xmlns:a16="http://schemas.microsoft.com/office/drawing/2014/main" id="{1F4E4F1B-2ED6-4021-9074-0CDAC1C185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F18865-2331-42D4-9583-FC687C77FB23}"/>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775241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71855-7101-46C1-9608-C11FD928FE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DF746A-1AB9-44D6-91C2-4E1D3687A8F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0BE011-5903-490B-A6BB-4B7649794106}"/>
              </a:ext>
            </a:extLst>
          </p:cNvPr>
          <p:cNvSpPr>
            <a:spLocks noGrp="1"/>
          </p:cNvSpPr>
          <p:nvPr>
            <p:ph type="dt" sz="half" idx="10"/>
          </p:nvPr>
        </p:nvSpPr>
        <p:spPr/>
        <p:txBody>
          <a:bodyPr/>
          <a:lstStyle/>
          <a:p>
            <a:fld id="{CDC55D41-4AB0-4312-A420-B20A1BDF5A76}" type="datetimeFigureOut">
              <a:rPr lang="en-GB" smtClean="0"/>
              <a:t>18/07/2023</a:t>
            </a:fld>
            <a:endParaRPr lang="en-GB"/>
          </a:p>
        </p:txBody>
      </p:sp>
      <p:sp>
        <p:nvSpPr>
          <p:cNvPr id="5" name="Footer Placeholder 4">
            <a:extLst>
              <a:ext uri="{FF2B5EF4-FFF2-40B4-BE49-F238E27FC236}">
                <a16:creationId xmlns:a16="http://schemas.microsoft.com/office/drawing/2014/main" id="{9512082B-37B0-4E5A-9D06-029444C706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C7AA1B-FE0D-4371-B5E5-C3DF0BDB8421}"/>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113352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8D34B2-98C7-49C8-89D4-2CFFA92890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A3B59C2-E893-4D04-BE77-20443A9249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2D4FD-8342-49A1-8FF9-E2EB2145CE83}"/>
              </a:ext>
            </a:extLst>
          </p:cNvPr>
          <p:cNvSpPr>
            <a:spLocks noGrp="1"/>
          </p:cNvSpPr>
          <p:nvPr>
            <p:ph type="dt" sz="half" idx="10"/>
          </p:nvPr>
        </p:nvSpPr>
        <p:spPr/>
        <p:txBody>
          <a:bodyPr/>
          <a:lstStyle/>
          <a:p>
            <a:fld id="{CDC55D41-4AB0-4312-A420-B20A1BDF5A76}" type="datetimeFigureOut">
              <a:rPr lang="en-GB" smtClean="0"/>
              <a:t>18/07/2023</a:t>
            </a:fld>
            <a:endParaRPr lang="en-GB"/>
          </a:p>
        </p:txBody>
      </p:sp>
      <p:sp>
        <p:nvSpPr>
          <p:cNvPr id="5" name="Footer Placeholder 4">
            <a:extLst>
              <a:ext uri="{FF2B5EF4-FFF2-40B4-BE49-F238E27FC236}">
                <a16:creationId xmlns:a16="http://schemas.microsoft.com/office/drawing/2014/main" id="{41B038CE-C8C9-4860-8A69-E940531365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2ED7DD-8F41-4D1D-9D69-BF631CEA6AC0}"/>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690097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6298A6-0EC2-43B7-AB67-33EA504CBB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9D6075-F7C7-4CA2-874F-9183FC42B5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2C6367-BED6-41DC-89F6-C2AB3128A9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C55D41-4AB0-4312-A420-B20A1BDF5A76}" type="datetimeFigureOut">
              <a:rPr lang="en-GB" smtClean="0"/>
              <a:t>18/07/2023</a:t>
            </a:fld>
            <a:endParaRPr lang="en-GB"/>
          </a:p>
        </p:txBody>
      </p:sp>
      <p:sp>
        <p:nvSpPr>
          <p:cNvPr id="5" name="Footer Placeholder 4">
            <a:extLst>
              <a:ext uri="{FF2B5EF4-FFF2-40B4-BE49-F238E27FC236}">
                <a16:creationId xmlns:a16="http://schemas.microsoft.com/office/drawing/2014/main" id="{9A01189D-DEFD-4D06-83E8-FAE720313A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6F245F4-DE9A-4E43-879E-EAABD86BA7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094630-06F6-4001-8D85-14896106F147}" type="slidenum">
              <a:rPr lang="en-GB" smtClean="0"/>
              <a:t>‹#›</a:t>
            </a:fld>
            <a:endParaRPr lang="en-GB"/>
          </a:p>
        </p:txBody>
      </p:sp>
    </p:spTree>
    <p:extLst>
      <p:ext uri="{BB962C8B-B14F-4D97-AF65-F5344CB8AC3E}">
        <p14:creationId xmlns:p14="http://schemas.microsoft.com/office/powerpoint/2010/main" val="1075080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9.png"/><Relationship Id="rId7" Type="http://schemas.microsoft.com/office/2007/relationships/hdphoto" Target="../media/hdphoto3.wdp"/><Relationship Id="rId2"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 Id="rId9"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FD53B2E-8907-4083-B887-CF915FD698E8}"/>
              </a:ext>
            </a:extLst>
          </p:cNvPr>
          <p:cNvPicPr>
            <a:picLocks noChangeAspect="1"/>
          </p:cNvPicPr>
          <p:nvPr/>
        </p:nvPicPr>
        <p:blipFill>
          <a:blip r:embed="rId2"/>
          <a:stretch>
            <a:fillRect/>
          </a:stretch>
        </p:blipFill>
        <p:spPr>
          <a:xfrm>
            <a:off x="4019956" y="1584357"/>
            <a:ext cx="8172044" cy="5203214"/>
          </a:xfrm>
          <a:prstGeom prst="rect">
            <a:avLst/>
          </a:prstGeom>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3066973" y="-1080025"/>
            <a:ext cx="11344082" cy="3479385"/>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7200" dirty="0">
                <a:latin typeface="Amatic SC" panose="00000500000000000000" pitchFamily="2" charset="-79"/>
                <a:cs typeface="Amatic SC" panose="00000500000000000000" pitchFamily="2" charset="-79"/>
              </a:rPr>
              <a:t>Reception Long </a:t>
            </a:r>
          </a:p>
          <a:p>
            <a:r>
              <a:rPr lang="en-US" sz="7200" dirty="0">
                <a:latin typeface="Amatic SC" panose="00000500000000000000" pitchFamily="2" charset="-79"/>
                <a:cs typeface="Amatic SC" panose="00000500000000000000" pitchFamily="2" charset="-79"/>
              </a:rPr>
              <a:t>Term Plan </a:t>
            </a:r>
            <a:r>
              <a:rPr lang="en-US" sz="7200" dirty="0" smtClean="0">
                <a:latin typeface="Amatic SC" panose="00000500000000000000" pitchFamily="2" charset="-79"/>
                <a:cs typeface="Amatic SC" panose="00000500000000000000" pitchFamily="2" charset="-79"/>
              </a:rPr>
              <a:t>2023/24</a:t>
            </a:r>
            <a:endParaRPr lang="en-GB" sz="7200" dirty="0">
              <a:latin typeface="Amatic SC" panose="00000500000000000000" pitchFamily="2" charset="-79"/>
              <a:cs typeface="Amatic SC" panose="00000500000000000000" pitchFamily="2" charset="-79"/>
            </a:endParaRPr>
          </a:p>
        </p:txBody>
      </p:sp>
    </p:spTree>
    <p:extLst>
      <p:ext uri="{BB962C8B-B14F-4D97-AF65-F5344CB8AC3E}">
        <p14:creationId xmlns:p14="http://schemas.microsoft.com/office/powerpoint/2010/main" val="32861853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a:t>
            </a:r>
            <a:r>
              <a:rPr lang="en-US" sz="3600" dirty="0" smtClean="0">
                <a:latin typeface="Amatic SC" panose="00000500000000000000" pitchFamily="2" charset="-79"/>
                <a:cs typeface="Amatic SC" panose="00000500000000000000" pitchFamily="2" charset="-79"/>
              </a:rPr>
              <a:t>2023</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862756957"/>
              </p:ext>
            </p:extLst>
          </p:nvPr>
        </p:nvGraphicFramePr>
        <p:xfrm>
          <a:off x="0" y="620382"/>
          <a:ext cx="11925018" cy="7277100"/>
        </p:xfrm>
        <a:graphic>
          <a:graphicData uri="http://schemas.openxmlformats.org/drawingml/2006/table">
            <a:tbl>
              <a:tblPr firstRow="1" bandRow="1">
                <a:tableStyleId>{5C22544A-7EE6-4342-B048-85BDC9FD1C3A}</a:tableStyleId>
              </a:tblPr>
              <a:tblGrid>
                <a:gridCol w="1550363">
                  <a:extLst>
                    <a:ext uri="{9D8B030D-6E8A-4147-A177-3AD203B41FA5}">
                      <a16:colId xmlns:a16="http://schemas.microsoft.com/office/drawing/2014/main" val="385991600"/>
                    </a:ext>
                  </a:extLst>
                </a:gridCol>
                <a:gridCol w="1867214">
                  <a:extLst>
                    <a:ext uri="{9D8B030D-6E8A-4147-A177-3AD203B41FA5}">
                      <a16:colId xmlns:a16="http://schemas.microsoft.com/office/drawing/2014/main" val="2865123548"/>
                    </a:ext>
                  </a:extLst>
                </a:gridCol>
                <a:gridCol w="1953087">
                  <a:extLst>
                    <a:ext uri="{9D8B030D-6E8A-4147-A177-3AD203B41FA5}">
                      <a16:colId xmlns:a16="http://schemas.microsoft.com/office/drawing/2014/main" val="872926247"/>
                    </a:ext>
                  </a:extLst>
                </a:gridCol>
                <a:gridCol w="1571348">
                  <a:extLst>
                    <a:ext uri="{9D8B030D-6E8A-4147-A177-3AD203B41FA5}">
                      <a16:colId xmlns:a16="http://schemas.microsoft.com/office/drawing/2014/main" val="1315738151"/>
                    </a:ext>
                  </a:extLst>
                </a:gridCol>
                <a:gridCol w="1660124">
                  <a:extLst>
                    <a:ext uri="{9D8B030D-6E8A-4147-A177-3AD203B41FA5}">
                      <a16:colId xmlns:a16="http://schemas.microsoft.com/office/drawing/2014/main" val="2709165749"/>
                    </a:ext>
                  </a:extLst>
                </a:gridCol>
                <a:gridCol w="1651247">
                  <a:extLst>
                    <a:ext uri="{9D8B030D-6E8A-4147-A177-3AD203B41FA5}">
                      <a16:colId xmlns:a16="http://schemas.microsoft.com/office/drawing/2014/main" val="2335150482"/>
                    </a:ext>
                  </a:extLst>
                </a:gridCol>
                <a:gridCol w="1671635">
                  <a:extLst>
                    <a:ext uri="{9D8B030D-6E8A-4147-A177-3AD203B41FA5}">
                      <a16:colId xmlns:a16="http://schemas.microsoft.com/office/drawing/2014/main" val="4046203905"/>
                    </a:ext>
                  </a:extLst>
                </a:gridCol>
              </a:tblGrid>
              <a:tr h="26193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Autumn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panose="00000500000000000000" pitchFamily="2" charset="-79"/>
                          <a:cs typeface="Amatic SC" panose="00000500000000000000" pitchFamily="2" charset="-79"/>
                        </a:rPr>
                        <a:t>Autumn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296806">
                <a:tc>
                  <a:txBody>
                    <a:bodyPr/>
                    <a:lstStyle/>
                    <a:p>
                      <a:pPr algn="ctr"/>
                      <a:r>
                        <a:rPr lang="en-US" sz="1800" b="0" dirty="0">
                          <a:latin typeface="Amatic SC" panose="00000500000000000000" pitchFamily="2" charset="-79"/>
                          <a:cs typeface="Amatic SC" panose="00000500000000000000" pitchFamily="2" charset="-79"/>
                        </a:rPr>
                        <a:t>General </a:t>
                      </a:r>
                      <a:r>
                        <a:rPr lang="en-US" sz="1800" b="0" dirty="0" smtClean="0">
                          <a:latin typeface="Amatic SC" panose="00000500000000000000" pitchFamily="2" charset="-79"/>
                          <a:cs typeface="Amatic SC" panose="00000500000000000000" pitchFamily="2" charset="-79"/>
                        </a:rPr>
                        <a:t>Themes</a:t>
                      </a:r>
                    </a:p>
                    <a:p>
                      <a:pPr algn="ctr"/>
                      <a:r>
                        <a:rPr lang="en-US" sz="1600" b="1" i="1" dirty="0" smtClean="0">
                          <a:latin typeface="Amatic SC" panose="00000500000000000000" pitchFamily="2" charset="-79"/>
                          <a:cs typeface="Amatic SC" panose="00000500000000000000" pitchFamily="2" charset="-79"/>
                        </a:rPr>
                        <a:t>These </a:t>
                      </a:r>
                      <a:r>
                        <a:rPr lang="en-US" sz="1600" b="1" i="1" dirty="0">
                          <a:latin typeface="Amatic SC" panose="00000500000000000000" pitchFamily="2" charset="-79"/>
                          <a:cs typeface="Amatic SC" panose="00000500000000000000" pitchFamily="2" charset="-79"/>
                        </a:rPr>
                        <a:t>themes may be adapted at various points to allow for children’s interests to flow through the provision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b="1" dirty="0">
                          <a:solidFill>
                            <a:srgbClr val="7030A0"/>
                          </a:solidFill>
                          <a:latin typeface="Amatic SC" panose="00000500000000000000" pitchFamily="2" charset="-79"/>
                          <a:cs typeface="Amatic SC" panose="00000500000000000000" pitchFamily="2" charset="-79"/>
                        </a:rPr>
                        <a:t>All About me!</a:t>
                      </a:r>
                    </a:p>
                    <a:p>
                      <a:pPr algn="ctr"/>
                      <a:r>
                        <a:rPr lang="en-US" sz="1050" dirty="0">
                          <a:solidFill>
                            <a:schemeClr val="tx1"/>
                          </a:solidFill>
                          <a:latin typeface="+mn-lt"/>
                          <a:cs typeface="Amatic SC" panose="00000500000000000000" pitchFamily="2" charset="-79"/>
                        </a:rPr>
                        <a:t>Starting school / my new class / New Beginnings </a:t>
                      </a:r>
                      <a:r>
                        <a:rPr lang="en-US" sz="1050" dirty="0" smtClean="0">
                          <a:solidFill>
                            <a:schemeClr val="tx1"/>
                          </a:solidFill>
                          <a:latin typeface="+mn-lt"/>
                          <a:cs typeface="Amatic SC" panose="00000500000000000000" pitchFamily="2" charset="-79"/>
                        </a:rPr>
                        <a:t> </a:t>
                      </a: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Amatic SC" panose="00000500000000000000" pitchFamily="2" charset="-79"/>
                        </a:rPr>
                        <a:t>Looking</a:t>
                      </a:r>
                      <a:r>
                        <a:rPr lang="en-US" sz="1050" baseline="0" dirty="0" smtClean="0">
                          <a:solidFill>
                            <a:schemeClr val="tx1"/>
                          </a:solidFill>
                          <a:latin typeface="+mn-lt"/>
                          <a:cs typeface="Amatic SC" panose="00000500000000000000" pitchFamily="2" charset="-79"/>
                        </a:rPr>
                        <a:t> after our bodies</a:t>
                      </a:r>
                      <a:r>
                        <a:rPr lang="en-US" sz="1050" dirty="0" smtClean="0">
                          <a:solidFill>
                            <a:schemeClr val="tx1"/>
                          </a:solidFill>
                          <a:latin typeface="+mn-lt"/>
                          <a:cs typeface="Amatic SC" panose="00000500000000000000" pitchFamily="2" charset="-79"/>
                        </a:rPr>
                        <a:t>/ appreciating we are all different &amp; unique/Human body/</a:t>
                      </a:r>
                      <a:r>
                        <a:rPr lang="en-US" sz="1050" dirty="0" err="1" smtClean="0">
                          <a:solidFill>
                            <a:schemeClr val="tx1"/>
                          </a:solidFill>
                          <a:latin typeface="+mn-lt"/>
                          <a:cs typeface="Amatic SC" panose="00000500000000000000" pitchFamily="2" charset="-79"/>
                        </a:rPr>
                        <a:t>skelton</a:t>
                      </a:r>
                      <a:endParaRPr lang="en-US" sz="1050" dirty="0">
                        <a:solidFill>
                          <a:schemeClr val="tx1"/>
                        </a:solidFill>
                        <a:latin typeface="+mn-lt"/>
                        <a:cs typeface="Amatic SC" panose="00000500000000000000" pitchFamily="2" charset="-79"/>
                      </a:endParaRPr>
                    </a:p>
                    <a:p>
                      <a:pPr algn="ctr"/>
                      <a:r>
                        <a:rPr lang="en-US" sz="1050" dirty="0">
                          <a:solidFill>
                            <a:schemeClr val="tx1"/>
                          </a:solidFill>
                          <a:latin typeface="+mn-lt"/>
                          <a:cs typeface="Amatic SC" panose="00000500000000000000" pitchFamily="2" charset="-79"/>
                        </a:rPr>
                        <a:t>My family / PSED focus </a:t>
                      </a:r>
                    </a:p>
                    <a:p>
                      <a:pPr algn="ctr"/>
                      <a:r>
                        <a:rPr lang="en-US" sz="1050" dirty="0">
                          <a:solidFill>
                            <a:schemeClr val="tx1"/>
                          </a:solidFill>
                          <a:latin typeface="+mn-lt"/>
                          <a:cs typeface="Amatic SC" panose="00000500000000000000" pitchFamily="2" charset="-79"/>
                        </a:rPr>
                        <a:t>What am I </a:t>
                      </a:r>
                      <a:r>
                        <a:rPr lang="en-US" sz="1050" dirty="0" smtClean="0">
                          <a:solidFill>
                            <a:schemeClr val="tx1"/>
                          </a:solidFill>
                          <a:latin typeface="+mn-lt"/>
                          <a:cs typeface="Amatic SC" panose="00000500000000000000" pitchFamily="2" charset="-79"/>
                        </a:rPr>
                        <a:t>good</a:t>
                      </a:r>
                      <a:r>
                        <a:rPr lang="en-US" sz="1050" baseline="0" dirty="0" smtClean="0">
                          <a:solidFill>
                            <a:schemeClr val="tx1"/>
                          </a:solidFill>
                          <a:latin typeface="+mn-lt"/>
                          <a:cs typeface="Amatic SC" panose="00000500000000000000" pitchFamily="2" charset="-79"/>
                        </a:rPr>
                        <a:t> at?</a:t>
                      </a:r>
                      <a:endParaRPr lang="en-US" sz="1050" dirty="0">
                        <a:solidFill>
                          <a:schemeClr val="tx1"/>
                        </a:solidFill>
                        <a:latin typeface="+mn-lt"/>
                        <a:cs typeface="Amatic SC" panose="00000500000000000000" pitchFamily="2" charset="-79"/>
                      </a:endParaRPr>
                    </a:p>
                    <a:p>
                      <a:pPr algn="ctr"/>
                      <a:r>
                        <a:rPr lang="en-US" sz="1050" dirty="0">
                          <a:solidFill>
                            <a:schemeClr val="tx1"/>
                          </a:solidFill>
                          <a:latin typeface="+mn-lt"/>
                          <a:cs typeface="Amatic SC" panose="00000500000000000000" pitchFamily="2" charset="-79"/>
                        </a:rPr>
                        <a:t>How do I make others feel</a:t>
                      </a:r>
                      <a:r>
                        <a:rPr lang="en-US" sz="1050" dirty="0" smtClean="0">
                          <a:solidFill>
                            <a:schemeClr val="tx1"/>
                          </a:solidFill>
                          <a:latin typeface="+mn-lt"/>
                          <a:cs typeface="Amatic SC" panose="00000500000000000000" pitchFamily="2" charset="-79"/>
                        </a:rPr>
                        <a:t>?</a:t>
                      </a:r>
                    </a:p>
                    <a:p>
                      <a:pPr algn="ctr"/>
                      <a:r>
                        <a:rPr lang="en-US" sz="1050" dirty="0" smtClean="0">
                          <a:solidFill>
                            <a:schemeClr val="tx1"/>
                          </a:solidFill>
                          <a:latin typeface="+mn-lt"/>
                          <a:cs typeface="Amatic SC" panose="00000500000000000000" pitchFamily="2" charset="-79"/>
                        </a:rPr>
                        <a:t>How do I feel? </a:t>
                      </a:r>
                      <a:endParaRPr lang="en-US" sz="1050" dirty="0">
                        <a:solidFill>
                          <a:schemeClr val="tx1"/>
                        </a:solidFill>
                        <a:latin typeface="+mn-lt"/>
                        <a:cs typeface="Amatic SC" panose="00000500000000000000" pitchFamily="2" charset="-79"/>
                      </a:endParaRPr>
                    </a:p>
                    <a:p>
                      <a:pPr algn="ctr"/>
                      <a:r>
                        <a:rPr lang="en-US" sz="1050" dirty="0">
                          <a:solidFill>
                            <a:schemeClr val="tx1"/>
                          </a:solidFill>
                          <a:latin typeface="+mn-lt"/>
                          <a:cs typeface="Amatic SC" panose="00000500000000000000" pitchFamily="2" charset="-79"/>
                        </a:rPr>
                        <a:t>Being kind / staying safe </a:t>
                      </a:r>
                      <a:r>
                        <a:rPr lang="en-US" sz="1050" dirty="0" smtClean="0">
                          <a:solidFill>
                            <a:schemeClr val="tx1"/>
                          </a:solidFill>
                          <a:latin typeface="+mn-lt"/>
                          <a:cs typeface="Amatic SC" panose="00000500000000000000" pitchFamily="2" charset="-79"/>
                        </a:rPr>
                        <a:t>/making friends/sharing</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smtClean="0">
                          <a:solidFill>
                            <a:srgbClr val="7030A0"/>
                          </a:solidFill>
                          <a:latin typeface="Amatic SC" panose="00000500000000000000" pitchFamily="2" charset="-79"/>
                          <a:cs typeface="Amatic SC" panose="00000500000000000000" pitchFamily="2" charset="-79"/>
                        </a:rPr>
                        <a:t>LET’S CELEBRATE</a:t>
                      </a:r>
                      <a:endParaRPr lang="en-US" sz="2000" b="1" dirty="0">
                        <a:solidFill>
                          <a:srgbClr val="7030A0"/>
                        </a:solidFill>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Amatic SC" panose="00000500000000000000" pitchFamily="2" charset="-79"/>
                        </a:rPr>
                        <a:t>Celebrating differences &amp; similarities between cultures/how</a:t>
                      </a:r>
                      <a:r>
                        <a:rPr lang="en-US" sz="1050" baseline="0" dirty="0" smtClean="0">
                          <a:solidFill>
                            <a:schemeClr val="tx1"/>
                          </a:solidFill>
                          <a:latin typeface="+mn-lt"/>
                          <a:cs typeface="Amatic SC" panose="00000500000000000000" pitchFamily="2" charset="-79"/>
                        </a:rPr>
                        <a:t> people celebrate/talking about our own celebrations/Autumn walk/Bonfire night – Guy Fawkes/</a:t>
                      </a:r>
                      <a:r>
                        <a:rPr lang="en-US" sz="1050" dirty="0" smtClean="0">
                          <a:solidFill>
                            <a:schemeClr val="tx1"/>
                          </a:solidFill>
                          <a:latin typeface="+mn-lt"/>
                          <a:cs typeface="Amatic SC" panose="00000500000000000000" pitchFamily="2" charset="-79"/>
                        </a:rPr>
                        <a:t> Celebrate Christmas/Nativity/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Amatic SC" panose="00000500000000000000" pitchFamily="2" charset="-79"/>
                        </a:rPr>
                        <a:t>Christmas wishes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Amatic SC" panose="00000500000000000000" pitchFamily="2" charset="-79"/>
                        </a:rPr>
                        <a:t>Letters to Father Christmas &amp; Elf</a:t>
                      </a:r>
                      <a:r>
                        <a:rPr lang="en-US" sz="1050" baseline="0" dirty="0" smtClean="0">
                          <a:solidFill>
                            <a:schemeClr val="tx1"/>
                          </a:solidFill>
                          <a:latin typeface="+mn-lt"/>
                          <a:cs typeface="Amatic SC" panose="00000500000000000000" pitchFamily="2" charset="-79"/>
                        </a:rPr>
                        <a:t> challenges</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b="1" dirty="0">
                          <a:solidFill>
                            <a:srgbClr val="CC66FF"/>
                          </a:solidFill>
                          <a:latin typeface="Amatic SC" panose="00000500000000000000" pitchFamily="2" charset="-79"/>
                          <a:cs typeface="Amatic SC" panose="00000500000000000000" pitchFamily="2" charset="-79"/>
                        </a:rPr>
                        <a:t>Amazing Animals! </a:t>
                      </a:r>
                    </a:p>
                    <a:p>
                      <a:pPr algn="ctr"/>
                      <a:r>
                        <a:rPr lang="en-US" sz="1050" dirty="0">
                          <a:solidFill>
                            <a:schemeClr val="tx1"/>
                          </a:solidFill>
                          <a:latin typeface="+mn-lt"/>
                          <a:cs typeface="Amatic SC" panose="00000500000000000000" pitchFamily="2" charset="-79"/>
                        </a:rPr>
                        <a:t>Life cycles </a:t>
                      </a:r>
                    </a:p>
                    <a:p>
                      <a:pPr algn="ctr"/>
                      <a:r>
                        <a:rPr lang="en-US" sz="1050" dirty="0" smtClean="0">
                          <a:solidFill>
                            <a:schemeClr val="tx1"/>
                          </a:solidFill>
                          <a:latin typeface="+mn-lt"/>
                          <a:cs typeface="Amatic SC" panose="00000500000000000000" pitchFamily="2" charset="-79"/>
                        </a:rPr>
                        <a:t>Pets/Polar</a:t>
                      </a:r>
                      <a:r>
                        <a:rPr lang="en-US" sz="1050" baseline="0" dirty="0" smtClean="0">
                          <a:solidFill>
                            <a:schemeClr val="tx1"/>
                          </a:solidFill>
                          <a:latin typeface="+mn-lt"/>
                          <a:cs typeface="Amatic SC" panose="00000500000000000000" pitchFamily="2" charset="-79"/>
                        </a:rPr>
                        <a:t> animals/wild animals/animals around the world/farm animals</a:t>
                      </a: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err="1" smtClean="0">
                          <a:solidFill>
                            <a:schemeClr val="tx1"/>
                          </a:solidFill>
                          <a:latin typeface="+mn-lt"/>
                          <a:cs typeface="Amatic SC" panose="00000500000000000000" pitchFamily="2" charset="-79"/>
                        </a:rPr>
                        <a:t>Climats</a:t>
                      </a:r>
                      <a:r>
                        <a:rPr lang="en-US" sz="1050" dirty="0" smtClean="0">
                          <a:solidFill>
                            <a:schemeClr val="tx1"/>
                          </a:solidFill>
                          <a:latin typeface="+mn-lt"/>
                          <a:cs typeface="Amatic SC" panose="00000500000000000000" pitchFamily="2" charset="-79"/>
                        </a:rPr>
                        <a:t>/habitat</a:t>
                      </a:r>
                      <a:endParaRPr lang="en-US" sz="1050" dirty="0">
                        <a:solidFill>
                          <a:schemeClr val="tx1"/>
                        </a:solidFill>
                        <a:latin typeface="+mn-lt"/>
                        <a:cs typeface="Amatic SC" panose="00000500000000000000" pitchFamily="2" charset="-79"/>
                      </a:endParaRPr>
                    </a:p>
                    <a:p>
                      <a:pPr algn="ctr"/>
                      <a:r>
                        <a:rPr lang="en-US" sz="1050" dirty="0">
                          <a:solidFill>
                            <a:schemeClr val="tx1"/>
                          </a:solidFill>
                          <a:latin typeface="+mn-lt"/>
                          <a:cs typeface="Amatic SC" panose="00000500000000000000" pitchFamily="2" charset="-79"/>
                        </a:rPr>
                        <a:t>Animal Arts and </a:t>
                      </a:r>
                      <a:r>
                        <a:rPr lang="en-US" sz="1050" dirty="0" smtClean="0">
                          <a:solidFill>
                            <a:schemeClr val="tx1"/>
                          </a:solidFill>
                          <a:latin typeface="+mn-lt"/>
                          <a:cs typeface="Amatic SC" panose="00000500000000000000" pitchFamily="2" charset="-79"/>
                        </a:rPr>
                        <a:t>crafts</a:t>
                      </a:r>
                      <a:endParaRPr lang="en-US" sz="1050" dirty="0">
                        <a:solidFill>
                          <a:schemeClr val="tx1"/>
                        </a:solidFill>
                        <a:latin typeface="+mn-lt"/>
                        <a:cs typeface="Amatic SC" panose="00000500000000000000" pitchFamily="2" charset="-79"/>
                      </a:endParaRPr>
                    </a:p>
                    <a:p>
                      <a:pPr algn="ctr"/>
                      <a:r>
                        <a:rPr lang="en-US" sz="1050" dirty="0">
                          <a:solidFill>
                            <a:schemeClr val="tx1"/>
                          </a:solidFill>
                          <a:latin typeface="+mn-lt"/>
                          <a:cs typeface="Amatic SC" panose="00000500000000000000" pitchFamily="2" charset="-79"/>
                        </a:rPr>
                        <a:t>Animal </a:t>
                      </a:r>
                      <a:r>
                        <a:rPr lang="en-US" sz="1050" dirty="0" smtClean="0">
                          <a:solidFill>
                            <a:schemeClr val="tx1"/>
                          </a:solidFill>
                          <a:latin typeface="+mn-lt"/>
                          <a:cs typeface="Amatic SC" panose="00000500000000000000" pitchFamily="2" charset="-79"/>
                        </a:rPr>
                        <a:t>pattern</a:t>
                      </a:r>
                      <a:endParaRPr lang="en-US" sz="1050" dirty="0">
                        <a:solidFill>
                          <a:schemeClr val="tx1"/>
                        </a:solidFill>
                        <a:latin typeface="+mn-lt"/>
                        <a:cs typeface="Amatic SC" panose="00000500000000000000" pitchFamily="2" charset="-79"/>
                      </a:endParaRPr>
                    </a:p>
                    <a:p>
                      <a:pPr algn="ctr"/>
                      <a:r>
                        <a:rPr lang="en-US" sz="1050" dirty="0">
                          <a:solidFill>
                            <a:schemeClr val="tx1"/>
                          </a:solidFill>
                          <a:latin typeface="+mn-lt"/>
                          <a:cs typeface="Amatic SC" panose="00000500000000000000" pitchFamily="2" charset="-79"/>
                        </a:rPr>
                        <a:t>Happy </a:t>
                      </a:r>
                      <a:r>
                        <a:rPr lang="en-US" sz="1050" dirty="0" smtClean="0">
                          <a:solidFill>
                            <a:schemeClr val="tx1"/>
                          </a:solidFill>
                          <a:latin typeface="+mn-lt"/>
                          <a:cs typeface="Amatic SC" panose="00000500000000000000" pitchFamily="2" charset="-79"/>
                        </a:rPr>
                        <a:t>Habitats</a:t>
                      </a:r>
                    </a:p>
                    <a:p>
                      <a:pPr algn="ctr"/>
                      <a:r>
                        <a:rPr lang="en-US" sz="1050" dirty="0" smtClean="0">
                          <a:solidFill>
                            <a:schemeClr val="tx1"/>
                          </a:solidFill>
                          <a:latin typeface="+mn-lt"/>
                          <a:cs typeface="Amatic SC" panose="00000500000000000000" pitchFamily="2" charset="-79"/>
                        </a:rPr>
                        <a:t>Chinese New Year</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b="1" dirty="0" smtClean="0">
                          <a:solidFill>
                            <a:srgbClr val="CC66FF"/>
                          </a:solidFill>
                          <a:latin typeface="Amatic SC" panose="00000500000000000000" pitchFamily="2" charset="-79"/>
                          <a:cs typeface="Amatic SC" panose="00000500000000000000" pitchFamily="2" charset="-79"/>
                        </a:rPr>
                        <a:t>TICKET</a:t>
                      </a:r>
                      <a:r>
                        <a:rPr lang="en-US" sz="2000" b="1" baseline="0" dirty="0" smtClean="0">
                          <a:solidFill>
                            <a:srgbClr val="CC66FF"/>
                          </a:solidFill>
                          <a:latin typeface="Amatic SC" panose="00000500000000000000" pitchFamily="2" charset="-79"/>
                          <a:cs typeface="Amatic SC" panose="00000500000000000000" pitchFamily="2" charset="-79"/>
                        </a:rPr>
                        <a:t> TO RIDE!</a:t>
                      </a:r>
                      <a:r>
                        <a:rPr lang="en-US" sz="2000" b="1" dirty="0" smtClean="0">
                          <a:solidFill>
                            <a:srgbClr val="CC66FF"/>
                          </a:solidFill>
                          <a:latin typeface="Amatic SC" panose="00000500000000000000" pitchFamily="2" charset="-79"/>
                          <a:cs typeface="Amatic SC" panose="00000500000000000000" pitchFamily="2" charset="-79"/>
                        </a:rPr>
                        <a:t> </a:t>
                      </a:r>
                      <a:endParaRPr lang="en-US" sz="2000" b="1" dirty="0">
                        <a:solidFill>
                          <a:srgbClr val="CC66FF"/>
                        </a:solidFill>
                        <a:latin typeface="Amatic SC" panose="00000500000000000000" pitchFamily="2" charset="-79"/>
                        <a:cs typeface="Amatic SC" panose="00000500000000000000" pitchFamily="2" charset="-79"/>
                      </a:endParaRPr>
                    </a:p>
                    <a:p>
                      <a:pPr algn="ctr"/>
                      <a:r>
                        <a:rPr lang="en-US" sz="1050" dirty="0" smtClean="0">
                          <a:solidFill>
                            <a:schemeClr val="tx1"/>
                          </a:solidFill>
                          <a:latin typeface="+mn-lt"/>
                          <a:cs typeface="Amatic SC" panose="00000500000000000000" pitchFamily="2" charset="-79"/>
                        </a:rPr>
                        <a:t>Around the Town/landmarks</a:t>
                      </a:r>
                      <a:r>
                        <a:rPr lang="en-US" sz="1050" baseline="0" dirty="0" smtClean="0">
                          <a:solidFill>
                            <a:schemeClr val="tx1"/>
                          </a:solidFill>
                          <a:latin typeface="+mn-lt"/>
                          <a:cs typeface="Amatic SC" panose="00000500000000000000" pitchFamily="2" charset="-79"/>
                        </a:rPr>
                        <a:t> in London/</a:t>
                      </a:r>
                      <a:endParaRPr lang="en-US" sz="1050" dirty="0" smtClean="0">
                        <a:solidFill>
                          <a:schemeClr val="tx1"/>
                        </a:solidFill>
                        <a:latin typeface="+mn-lt"/>
                        <a:cs typeface="Amatic SC" panose="00000500000000000000" pitchFamily="2" charset="-79"/>
                      </a:endParaRPr>
                    </a:p>
                    <a:p>
                      <a:pPr algn="ctr"/>
                      <a:r>
                        <a:rPr lang="en-US" sz="1050" dirty="0" smtClean="0">
                          <a:solidFill>
                            <a:schemeClr val="tx1"/>
                          </a:solidFill>
                          <a:latin typeface="+mn-lt"/>
                          <a:cs typeface="Amatic SC" panose="00000500000000000000" pitchFamily="2" charset="-79"/>
                        </a:rPr>
                        <a:t>How do I get there? </a:t>
                      </a:r>
                    </a:p>
                    <a:p>
                      <a:pPr algn="ctr"/>
                      <a:r>
                        <a:rPr lang="en-US" sz="1050" dirty="0" smtClean="0">
                          <a:solidFill>
                            <a:schemeClr val="tx1"/>
                          </a:solidFill>
                          <a:latin typeface="+mn-lt"/>
                          <a:cs typeface="Amatic SC" panose="00000500000000000000" pitchFamily="2" charset="-79"/>
                        </a:rPr>
                        <a:t>Where in the world have you been? </a:t>
                      </a:r>
                    </a:p>
                    <a:p>
                      <a:pPr algn="ctr"/>
                      <a:r>
                        <a:rPr lang="en-US" sz="1050" dirty="0" smtClean="0">
                          <a:solidFill>
                            <a:schemeClr val="tx1"/>
                          </a:solidFill>
                          <a:latin typeface="+mn-lt"/>
                          <a:cs typeface="Amatic SC" panose="00000500000000000000" pitchFamily="2" charset="-79"/>
                        </a:rPr>
                        <a:t>Where do we live in the UK / world?/Comparing</a:t>
                      </a:r>
                      <a:r>
                        <a:rPr lang="en-US" sz="1050" baseline="0" dirty="0" smtClean="0">
                          <a:solidFill>
                            <a:schemeClr val="tx1"/>
                          </a:solidFill>
                          <a:latin typeface="+mn-lt"/>
                          <a:cs typeface="Amatic SC" panose="00000500000000000000" pitchFamily="2" charset="-79"/>
                        </a:rPr>
                        <a:t> landscapes &amp; environments/</a:t>
                      </a:r>
                      <a:endParaRPr lang="en-US" sz="1050" dirty="0" smtClean="0">
                        <a:solidFill>
                          <a:schemeClr val="tx1"/>
                        </a:solidFill>
                        <a:latin typeface="+mn-lt"/>
                        <a:cs typeface="Amatic SC" panose="00000500000000000000" pitchFamily="2" charset="-79"/>
                      </a:endParaRPr>
                    </a:p>
                    <a:p>
                      <a:pPr algn="ctr"/>
                      <a:r>
                        <a:rPr lang="en-US" sz="1050" dirty="0" smtClean="0">
                          <a:solidFill>
                            <a:schemeClr val="tx1"/>
                          </a:solidFill>
                          <a:latin typeface="+mn-lt"/>
                          <a:cs typeface="Amatic SC" panose="00000500000000000000" pitchFamily="2" charset="-79"/>
                        </a:rPr>
                        <a:t>Fly me to the moon! </a:t>
                      </a:r>
                    </a:p>
                    <a:p>
                      <a:pPr algn="ctr"/>
                      <a:r>
                        <a:rPr lang="en-US" sz="1050" dirty="0" smtClean="0">
                          <a:solidFill>
                            <a:schemeClr val="tx1"/>
                          </a:solidFill>
                          <a:latin typeface="+mn-lt"/>
                          <a:cs typeface="Amatic SC" panose="00000500000000000000" pitchFamily="2" charset="-79"/>
                        </a:rPr>
                        <a:t>Vehicles past and Present </a:t>
                      </a:r>
                    </a:p>
                    <a:p>
                      <a:pPr algn="ctr"/>
                      <a:r>
                        <a:rPr lang="en-US" sz="1050" dirty="0" smtClean="0">
                          <a:solidFill>
                            <a:schemeClr val="tx1"/>
                          </a:solidFill>
                          <a:latin typeface="+mn-lt"/>
                          <a:cs typeface="Amatic SC" panose="00000500000000000000" pitchFamily="2" charset="-79"/>
                        </a:rPr>
                        <a:t>Design your own transport! </a:t>
                      </a:r>
                    </a:p>
                    <a:p>
                      <a:pPr algn="ctr"/>
                      <a:r>
                        <a:rPr lang="en-US" sz="1050" dirty="0" smtClean="0">
                          <a:solidFill>
                            <a:schemeClr val="tx1"/>
                          </a:solidFill>
                          <a:latin typeface="+mn-lt"/>
                          <a:cs typeface="Amatic SC" panose="00000500000000000000" pitchFamily="2" charset="-79"/>
                        </a:rPr>
                        <a:t>Who was Neil Armstrong? </a:t>
                      </a:r>
                    </a:p>
                    <a:p>
                      <a:pPr algn="ctr"/>
                      <a:r>
                        <a:rPr lang="en-US" sz="1050" dirty="0" smtClean="0">
                          <a:solidFill>
                            <a:schemeClr val="tx1"/>
                          </a:solidFill>
                          <a:latin typeface="+mn-lt"/>
                          <a:cs typeface="Amatic SC" panose="00000500000000000000" pitchFamily="2" charset="-79"/>
                        </a:rPr>
                        <a:t> </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b="1" dirty="0" smtClean="0">
                          <a:solidFill>
                            <a:srgbClr val="00B0F0"/>
                          </a:solidFill>
                          <a:latin typeface="Amatic SC" panose="00000500000000000000" pitchFamily="2" charset="-79"/>
                          <a:cs typeface="Amatic SC" panose="00000500000000000000" pitchFamily="2" charset="-79"/>
                        </a:rPr>
                        <a:t>LET’S FIND OUT!</a:t>
                      </a:r>
                      <a:endParaRPr lang="en-US" sz="2000" b="1" dirty="0">
                        <a:solidFill>
                          <a:srgbClr val="00B0F0"/>
                        </a:solidFill>
                        <a:latin typeface="Amatic SC" panose="00000500000000000000" pitchFamily="2" charset="-79"/>
                        <a:cs typeface="Amatic SC" panose="00000500000000000000" pitchFamily="2" charset="-79"/>
                      </a:endParaRPr>
                    </a:p>
                    <a:p>
                      <a:pPr algn="ctr"/>
                      <a:r>
                        <a:rPr lang="en-US" sz="1050" dirty="0" smtClean="0">
                          <a:solidFill>
                            <a:schemeClr val="tx1"/>
                          </a:solidFill>
                          <a:latin typeface="+mn-lt"/>
                          <a:cs typeface="Amatic SC" panose="00000500000000000000" pitchFamily="2" charset="-79"/>
                        </a:rPr>
                        <a:t>Exploring the garden</a:t>
                      </a:r>
                    </a:p>
                    <a:p>
                      <a:pPr algn="ctr"/>
                      <a:r>
                        <a:rPr lang="en-US" sz="1050" dirty="0" smtClean="0">
                          <a:solidFill>
                            <a:schemeClr val="tx1"/>
                          </a:solidFill>
                          <a:latin typeface="+mn-lt"/>
                          <a:cs typeface="Amatic SC" panose="00000500000000000000" pitchFamily="2" charset="-79"/>
                        </a:rPr>
                        <a:t>Spring walk</a:t>
                      </a:r>
                    </a:p>
                    <a:p>
                      <a:pPr algn="ctr"/>
                      <a:r>
                        <a:rPr lang="en-US" sz="1050" dirty="0" smtClean="0">
                          <a:solidFill>
                            <a:schemeClr val="tx1"/>
                          </a:solidFill>
                          <a:latin typeface="+mn-lt"/>
                          <a:cs typeface="Amatic SC" panose="00000500000000000000" pitchFamily="2" charset="-79"/>
                        </a:rPr>
                        <a:t>Plants &amp; Flowers/growing vegetables &amp; fruits </a:t>
                      </a:r>
                      <a:r>
                        <a:rPr lang="en-US" sz="1050" dirty="0" err="1" smtClean="0">
                          <a:solidFill>
                            <a:schemeClr val="tx1"/>
                          </a:solidFill>
                          <a:latin typeface="+mn-lt"/>
                          <a:cs typeface="Amatic SC" panose="00000500000000000000" pitchFamily="2" charset="-79"/>
                        </a:rPr>
                        <a:t>Minibeats</a:t>
                      </a:r>
                      <a:endParaRPr lang="en-US" sz="1050" dirty="0" smtClean="0">
                        <a:solidFill>
                          <a:schemeClr val="tx1"/>
                        </a:solidFill>
                        <a:latin typeface="+mn-lt"/>
                        <a:cs typeface="Amatic SC" panose="00000500000000000000" pitchFamily="2" charset="-79"/>
                      </a:endParaRPr>
                    </a:p>
                    <a:p>
                      <a:pPr algn="ctr"/>
                      <a:r>
                        <a:rPr lang="en-US" sz="1050" dirty="0" smtClean="0">
                          <a:solidFill>
                            <a:schemeClr val="tx1"/>
                          </a:solidFill>
                          <a:latin typeface="+mn-lt"/>
                          <a:cs typeface="Amatic SC" panose="00000500000000000000" pitchFamily="2" charset="-79"/>
                        </a:rPr>
                        <a:t>Weather / season</a:t>
                      </a:r>
                    </a:p>
                    <a:p>
                      <a:pPr algn="ctr"/>
                      <a:r>
                        <a:rPr lang="en-US" sz="1050" dirty="0" smtClean="0">
                          <a:solidFill>
                            <a:schemeClr val="tx1"/>
                          </a:solidFill>
                          <a:latin typeface="+mn-lt"/>
                          <a:cs typeface="Amatic SC" panose="00000500000000000000" pitchFamily="2" charset="-79"/>
                        </a:rPr>
                        <a:t>Planting &amp; growing seeds </a:t>
                      </a:r>
                    </a:p>
                    <a:p>
                      <a:pPr algn="ctr"/>
                      <a:r>
                        <a:rPr lang="en-US" sz="1050" dirty="0" smtClean="0">
                          <a:solidFill>
                            <a:schemeClr val="tx1"/>
                          </a:solidFill>
                          <a:latin typeface="+mn-lt"/>
                          <a:cs typeface="Amatic SC" panose="00000500000000000000" pitchFamily="2" charset="-79"/>
                        </a:rPr>
                        <a:t>Fun Science / Materials</a:t>
                      </a:r>
                    </a:p>
                    <a:p>
                      <a:pPr algn="ctr"/>
                      <a:r>
                        <a:rPr lang="en-US" sz="1050" dirty="0" smtClean="0">
                          <a:solidFill>
                            <a:schemeClr val="tx1"/>
                          </a:solidFill>
                          <a:latin typeface="+mn-lt"/>
                          <a:cs typeface="Amatic SC" panose="00000500000000000000" pitchFamily="2" charset="-79"/>
                        </a:rPr>
                        <a:t>Dinosaurs/Fossils – who is Mary </a:t>
                      </a:r>
                      <a:r>
                        <a:rPr lang="en-US" sz="1050" dirty="0" err="1" smtClean="0">
                          <a:solidFill>
                            <a:schemeClr val="tx1"/>
                          </a:solidFill>
                          <a:latin typeface="+mn-lt"/>
                          <a:cs typeface="Amatic SC" panose="00000500000000000000" pitchFamily="2" charset="-79"/>
                        </a:rPr>
                        <a:t>Anning</a:t>
                      </a:r>
                      <a:r>
                        <a:rPr lang="en-US" sz="1050" dirty="0" smtClean="0">
                          <a:solidFill>
                            <a:schemeClr val="tx1"/>
                          </a:solidFill>
                          <a:latin typeface="+mn-lt"/>
                          <a:cs typeface="Amatic SC" panose="00000500000000000000" pitchFamily="2" charset="-79"/>
                        </a:rPr>
                        <a:t>?</a:t>
                      </a:r>
                    </a:p>
                    <a:p>
                      <a:pPr algn="ctr"/>
                      <a:r>
                        <a:rPr lang="en-US" sz="1050" dirty="0" smtClean="0">
                          <a:solidFill>
                            <a:schemeClr val="tx1"/>
                          </a:solidFill>
                          <a:latin typeface="+mn-lt"/>
                          <a:cs typeface="Amatic SC" panose="00000500000000000000" pitchFamily="2" charset="-79"/>
                        </a:rPr>
                        <a:t> </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smtClean="0">
                          <a:solidFill>
                            <a:srgbClr val="00B0F0"/>
                          </a:solidFill>
                          <a:latin typeface="Amatic SC" panose="00000500000000000000" pitchFamily="2" charset="-79"/>
                          <a:cs typeface="Amatic SC" panose="00000500000000000000" pitchFamily="2" charset="-79"/>
                        </a:rPr>
                        <a:t>To The</a:t>
                      </a:r>
                      <a:r>
                        <a:rPr lang="en-US" sz="2000" b="1" baseline="0" dirty="0" smtClean="0">
                          <a:solidFill>
                            <a:srgbClr val="00B0F0"/>
                          </a:solidFill>
                          <a:latin typeface="Amatic SC" panose="00000500000000000000" pitchFamily="2" charset="-79"/>
                          <a:cs typeface="Amatic SC" panose="00000500000000000000" pitchFamily="2" charset="-79"/>
                        </a:rPr>
                        <a:t> Seaside!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b="1" dirty="0">
                        <a:solidFill>
                          <a:srgbClr val="00B0F0"/>
                        </a:solidFill>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Amatic SC" panose="00000500000000000000" pitchFamily="2" charset="-79"/>
                        </a:rPr>
                        <a:t>Exploring our local area</a:t>
                      </a:r>
                      <a:r>
                        <a:rPr lang="en-US" sz="1050" baseline="0" dirty="0" smtClean="0">
                          <a:solidFill>
                            <a:schemeClr val="tx1"/>
                          </a:solidFill>
                          <a:latin typeface="+mn-lt"/>
                          <a:cs typeface="Amatic SC" panose="00000500000000000000" pitchFamily="2" charset="-79"/>
                        </a:rPr>
                        <a:t> – Herne Bay seaside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smtClean="0">
                          <a:solidFill>
                            <a:schemeClr val="tx1"/>
                          </a:solidFill>
                          <a:latin typeface="+mn-lt"/>
                          <a:cs typeface="Amatic SC" panose="00000500000000000000" pitchFamily="2" charset="-79"/>
                        </a:rPr>
                        <a:t>Identifying landmarks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smtClean="0">
                          <a:solidFill>
                            <a:schemeClr val="tx1"/>
                          </a:solidFill>
                          <a:latin typeface="+mn-lt"/>
                          <a:cs typeface="Amatic SC" panose="00000500000000000000" pitchFamily="2" charset="-79"/>
                        </a:rPr>
                        <a:t>Map reading &amp; making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smtClean="0">
                          <a:solidFill>
                            <a:schemeClr val="tx1"/>
                          </a:solidFill>
                          <a:latin typeface="+mn-lt"/>
                          <a:cs typeface="Amatic SC" panose="00000500000000000000" pitchFamily="2" charset="-79"/>
                        </a:rPr>
                        <a:t>History of our local area</a:t>
                      </a:r>
                      <a:endParaRPr lang="en-US" sz="1050" dirty="0" smtClean="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smtClean="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Amatic SC" panose="00000500000000000000" pitchFamily="2" charset="-79"/>
                        </a:rPr>
                        <a:t>Sports</a:t>
                      </a:r>
                      <a:r>
                        <a:rPr lang="en-US" sz="1050" baseline="0" dirty="0" smtClean="0">
                          <a:solidFill>
                            <a:schemeClr val="tx1"/>
                          </a:solidFill>
                          <a:latin typeface="+mn-lt"/>
                          <a:cs typeface="Amatic SC" panose="00000500000000000000" pitchFamily="2" charset="-79"/>
                        </a:rPr>
                        <a:t> Week</a:t>
                      </a:r>
                      <a:endParaRPr lang="en-US" sz="1050" dirty="0" smtClean="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smtClean="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err="1" smtClean="0">
                          <a:solidFill>
                            <a:schemeClr val="tx1"/>
                          </a:solidFill>
                          <a:latin typeface="+mn-lt"/>
                          <a:cs typeface="Amatic SC" panose="00000500000000000000" pitchFamily="2" charset="-79"/>
                        </a:rPr>
                        <a:t>Transistion</a:t>
                      </a:r>
                      <a:r>
                        <a:rPr lang="en-US" sz="1050" dirty="0" smtClean="0">
                          <a:solidFill>
                            <a:schemeClr val="tx1"/>
                          </a:solidFill>
                          <a:latin typeface="+mn-lt"/>
                          <a:cs typeface="Amatic SC" panose="00000500000000000000" pitchFamily="2" charset="-79"/>
                        </a:rPr>
                        <a:t> to Yr1</a:t>
                      </a:r>
                    </a:p>
                    <a:p>
                      <a:pPr algn="ctr"/>
                      <a:endParaRPr lang="en-US" sz="1050" dirty="0">
                        <a:solidFill>
                          <a:schemeClr val="tx1"/>
                        </a:solidFill>
                        <a:latin typeface="+mn-lt"/>
                        <a:cs typeface="Amatic SC" panose="00000500000000000000" pitchFamily="2" charset="-79"/>
                      </a:endParaRPr>
                    </a:p>
                    <a:p>
                      <a:pPr algn="ctr"/>
                      <a:endParaRPr lang="en-GB" sz="16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371041">
                <a:tc>
                  <a:txBody>
                    <a:bodyPr/>
                    <a:lstStyle/>
                    <a:p>
                      <a:pPr algn="ctr"/>
                      <a:r>
                        <a:rPr lang="en-US" sz="2400" b="1" dirty="0">
                          <a:latin typeface="Amatic SC" panose="00000500000000000000" pitchFamily="2" charset="-79"/>
                          <a:cs typeface="Amatic SC" panose="00000500000000000000" pitchFamily="2" charset="-79"/>
                        </a:rPr>
                        <a:t>Possible </a:t>
                      </a:r>
                      <a:r>
                        <a:rPr lang="en-US" sz="2400" b="1" dirty="0" smtClean="0">
                          <a:latin typeface="Amatic SC" panose="00000500000000000000" pitchFamily="2" charset="-79"/>
                          <a:cs typeface="Amatic SC" panose="00000500000000000000" pitchFamily="2" charset="-79"/>
                        </a:rPr>
                        <a:t>Texts,</a:t>
                      </a:r>
                      <a:r>
                        <a:rPr lang="en-US" sz="2400" b="1" baseline="0" dirty="0" smtClean="0">
                          <a:latin typeface="Amatic SC" panose="00000500000000000000" pitchFamily="2" charset="-79"/>
                          <a:cs typeface="Amatic SC" panose="00000500000000000000" pitchFamily="2" charset="-79"/>
                        </a:rPr>
                        <a:t> SONGS, POEMS &amp; RHYMES</a:t>
                      </a:r>
                      <a:r>
                        <a:rPr lang="en-US" sz="2400" b="1" dirty="0" smtClean="0">
                          <a:latin typeface="Amatic SC" panose="00000500000000000000" pitchFamily="2" charset="-79"/>
                          <a:cs typeface="Amatic SC" panose="00000500000000000000" pitchFamily="2" charset="-79"/>
                        </a:rPr>
                        <a:t> </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RM Typerighter old" panose="00000400000000000000" pitchFamily="2" charset="-79"/>
                        </a:rPr>
                        <a:t>You Choose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RM Typerighter old" panose="00000400000000000000" pitchFamily="2" charset="-79"/>
                        </a:rPr>
                        <a:t>Rainbow</a:t>
                      </a:r>
                      <a:r>
                        <a:rPr lang="en-US" sz="1050" baseline="0" dirty="0" smtClean="0">
                          <a:solidFill>
                            <a:schemeClr val="tx1"/>
                          </a:solidFill>
                          <a:latin typeface="+mn-lt"/>
                          <a:cs typeface="RM Typerighter old" panose="00000400000000000000" pitchFamily="2" charset="-79"/>
                        </a:rPr>
                        <a:t> Fish</a:t>
                      </a:r>
                      <a:r>
                        <a:rPr lang="en-US" sz="1050" dirty="0" smtClean="0">
                          <a:solidFill>
                            <a:schemeClr val="tx1"/>
                          </a:solidFill>
                          <a:latin typeface="+mn-lt"/>
                          <a:cs typeface="RM Typerighter old" panose="00000400000000000000" pitchFamily="2" charset="-79"/>
                        </a:rPr>
                        <a:t>  </a:t>
                      </a:r>
                      <a:endParaRPr lang="en-US" sz="1050" dirty="0">
                        <a:solidFill>
                          <a:schemeClr val="tx1"/>
                        </a:solidFill>
                        <a:latin typeface="+mn-lt"/>
                        <a:cs typeface="RM Typerighter old" panose="000004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The Colour Monster</a:t>
                      </a:r>
                    </a:p>
                    <a:p>
                      <a:pPr algn="ctr"/>
                      <a:r>
                        <a:rPr lang="en-US" sz="1050" dirty="0" smtClean="0">
                          <a:solidFill>
                            <a:schemeClr val="tx1"/>
                          </a:solidFill>
                          <a:latin typeface="+mn-lt"/>
                          <a:cs typeface="RM Typerighter old" panose="00000400000000000000" pitchFamily="2" charset="-79"/>
                        </a:rPr>
                        <a:t>Alan’s BIG scary Teeth</a:t>
                      </a:r>
                      <a:endParaRPr lang="en-US" sz="1050" dirty="0">
                        <a:solidFill>
                          <a:schemeClr val="tx1"/>
                        </a:solidFill>
                        <a:latin typeface="+mn-lt"/>
                        <a:cs typeface="RM Typerighter old" panose="00000400000000000000" pitchFamily="2" charset="-79"/>
                      </a:endParaRPr>
                    </a:p>
                    <a:p>
                      <a:pPr algn="ctr"/>
                      <a:r>
                        <a:rPr lang="en-US" sz="1050" dirty="0">
                          <a:solidFill>
                            <a:schemeClr val="tx1"/>
                          </a:solidFill>
                          <a:latin typeface="+mn-lt"/>
                          <a:cs typeface="RM Typerighter old" panose="00000400000000000000" pitchFamily="2" charset="-79"/>
                        </a:rPr>
                        <a:t>Funny Bones </a:t>
                      </a:r>
                      <a:endParaRPr lang="en-US" sz="1050" dirty="0" smtClean="0">
                        <a:solidFill>
                          <a:schemeClr val="tx1"/>
                        </a:solidFill>
                        <a:latin typeface="+mn-lt"/>
                        <a:cs typeface="RM Typerighter old" panose="00000400000000000000" pitchFamily="2" charset="-79"/>
                      </a:endParaRPr>
                    </a:p>
                    <a:p>
                      <a:pPr algn="ctr"/>
                      <a:r>
                        <a:rPr lang="en-US" sz="1050" dirty="0" smtClean="0">
                          <a:solidFill>
                            <a:schemeClr val="tx1"/>
                          </a:solidFill>
                          <a:latin typeface="+mn-lt"/>
                          <a:cs typeface="RM Typerighter old" panose="00000400000000000000" pitchFamily="2" charset="-79"/>
                        </a:rPr>
                        <a:t>Non-fiction</a:t>
                      </a:r>
                      <a:r>
                        <a:rPr lang="en-US" sz="1050" baseline="0" dirty="0" smtClean="0">
                          <a:solidFill>
                            <a:schemeClr val="tx1"/>
                          </a:solidFill>
                          <a:latin typeface="+mn-lt"/>
                          <a:cs typeface="RM Typerighter old" panose="00000400000000000000" pitchFamily="2" charset="-79"/>
                        </a:rPr>
                        <a:t> our body</a:t>
                      </a:r>
                      <a:endParaRPr lang="en-US" sz="1050" dirty="0" smtClean="0">
                        <a:solidFill>
                          <a:schemeClr val="tx1"/>
                        </a:solidFill>
                        <a:latin typeface="+mn-lt"/>
                        <a:cs typeface="RM Typerighter old" panose="00000400000000000000" pitchFamily="2" charset="-79"/>
                      </a:endParaRPr>
                    </a:p>
                    <a:p>
                      <a:pPr algn="ctr"/>
                      <a:endParaRPr lang="en-US" sz="1050" dirty="0">
                        <a:solidFill>
                          <a:schemeClr val="tx1"/>
                        </a:solidFill>
                        <a:latin typeface="+mn-lt"/>
                        <a:cs typeface="RM Typerighter old" panose="00000400000000000000" pitchFamily="2" charset="-79"/>
                      </a:endParaRPr>
                    </a:p>
                    <a:p>
                      <a:pPr algn="ct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RM Typerighter old" panose="00000400000000000000" pitchFamily="2" charset="-79"/>
                        </a:rPr>
                        <a:t>Guy Fawkes/Diwali</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err="1" smtClean="0">
                          <a:solidFill>
                            <a:schemeClr val="tx1"/>
                          </a:solidFill>
                          <a:latin typeface="+mn-lt"/>
                          <a:cs typeface="RM Typerighter old" panose="00000400000000000000" pitchFamily="2" charset="-79"/>
                        </a:rPr>
                        <a:t>Hovis</a:t>
                      </a:r>
                      <a:r>
                        <a:rPr lang="en-US" sz="1050" dirty="0" smtClean="0">
                          <a:solidFill>
                            <a:schemeClr val="tx1"/>
                          </a:solidFill>
                          <a:latin typeface="+mn-lt"/>
                          <a:cs typeface="RM Typerighter old" panose="00000400000000000000" pitchFamily="2" charset="-79"/>
                        </a:rPr>
                        <a:t> the Hedgehog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RM Typerighter old" panose="00000400000000000000" pitchFamily="2" charset="-79"/>
                        </a:rPr>
                        <a:t>Kipper’s Birthday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smtClean="0">
                          <a:solidFill>
                            <a:schemeClr val="tx1"/>
                          </a:solidFill>
                          <a:latin typeface="+mn-lt"/>
                          <a:cs typeface="RM Typerighter old" panose="00000400000000000000" pitchFamily="2" charset="-79"/>
                        </a:rPr>
                        <a:t>The Nativity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smtClean="0">
                          <a:solidFill>
                            <a:schemeClr val="tx1"/>
                          </a:solidFill>
                          <a:latin typeface="+mn-lt"/>
                          <a:cs typeface="RM Typerighter old" panose="00000400000000000000" pitchFamily="2" charset="-79"/>
                        </a:rPr>
                        <a:t>Stick Man</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smtClean="0">
                          <a:solidFill>
                            <a:schemeClr val="tx1"/>
                          </a:solidFill>
                          <a:latin typeface="+mn-lt"/>
                          <a:cs typeface="RM Typerighter old" panose="00000400000000000000" pitchFamily="2" charset="-79"/>
                        </a:rPr>
                        <a:t>Christmas story advent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smtClean="0">
                          <a:solidFill>
                            <a:schemeClr val="tx1"/>
                          </a:solidFill>
                          <a:latin typeface="+mn-lt"/>
                          <a:cs typeface="RM Typerighter old" panose="00000400000000000000" pitchFamily="2" charset="-79"/>
                        </a:rPr>
                        <a:t>Elf Challenges</a:t>
                      </a:r>
                      <a:endParaRPr lang="en-US" sz="1050" dirty="0">
                        <a:solidFill>
                          <a:schemeClr val="tx1"/>
                        </a:solidFill>
                        <a:latin typeface="+mn-lt"/>
                        <a:cs typeface="RM Typerighter old" panose="000004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The Emperors </a:t>
                      </a:r>
                      <a:r>
                        <a:rPr lang="en-US" sz="1050" dirty="0" smtClean="0">
                          <a:solidFill>
                            <a:schemeClr val="tx1"/>
                          </a:solidFill>
                          <a:latin typeface="+mn-lt"/>
                          <a:cs typeface="RM Typerighter old" panose="00000400000000000000" pitchFamily="2" charset="-79"/>
                        </a:rPr>
                        <a:t>Egg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RM Typerighter old" panose="00000400000000000000" pitchFamily="2" charset="-79"/>
                        </a:rPr>
                        <a:t>Lost and Found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RM Typerighter old" panose="00000400000000000000" pitchFamily="2" charset="-79"/>
                        </a:rPr>
                        <a:t>Luna New Year</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RM Typerighter old" panose="00000400000000000000" pitchFamily="2" charset="-79"/>
                        </a:rPr>
                        <a:t>Six Dinner Sid/</a:t>
                      </a:r>
                      <a:r>
                        <a:rPr lang="en-US" sz="1050" dirty="0" err="1" smtClean="0">
                          <a:solidFill>
                            <a:schemeClr val="tx1"/>
                          </a:solidFill>
                          <a:latin typeface="+mn-lt"/>
                          <a:cs typeface="RM Typerighter old" panose="00000400000000000000" pitchFamily="2" charset="-79"/>
                        </a:rPr>
                        <a:t>Mog</a:t>
                      </a:r>
                      <a:r>
                        <a:rPr lang="en-US" sz="1050" dirty="0" smtClean="0">
                          <a:solidFill>
                            <a:schemeClr val="tx1"/>
                          </a:solidFill>
                          <a:latin typeface="+mn-lt"/>
                          <a:cs typeface="RM Typerighter old" panose="00000400000000000000" pitchFamily="2" charset="-79"/>
                        </a:rPr>
                        <a:t> the Cat</a:t>
                      </a:r>
                      <a:endParaRPr lang="en-GB" sz="1050" dirty="0">
                        <a:solidFill>
                          <a:schemeClr val="tx1"/>
                        </a:solidFill>
                        <a:latin typeface="+mn-lt"/>
                        <a:cs typeface="RM Typerighter old" panose="00000400000000000000" pitchFamily="2" charset="-79"/>
                      </a:endParaRPr>
                    </a:p>
                    <a:p>
                      <a:pPr algn="ctr"/>
                      <a:r>
                        <a:rPr lang="en-GB" sz="1050" dirty="0">
                          <a:solidFill>
                            <a:schemeClr val="tx1"/>
                          </a:solidFill>
                          <a:latin typeface="+mn-lt"/>
                          <a:cs typeface="RM Typerighter old" panose="00000400000000000000" pitchFamily="2" charset="-79"/>
                        </a:rPr>
                        <a:t>Tige who came to </a:t>
                      </a:r>
                      <a:r>
                        <a:rPr lang="en-GB" sz="1050" dirty="0" smtClean="0">
                          <a:solidFill>
                            <a:schemeClr val="tx1"/>
                          </a:solidFill>
                          <a:latin typeface="+mn-lt"/>
                          <a:cs typeface="RM Typerighter old" panose="00000400000000000000" pitchFamily="2" charset="-79"/>
                        </a:rPr>
                        <a:t>tea/ Elmer</a:t>
                      </a:r>
                    </a:p>
                    <a:p>
                      <a:pPr algn="ctr"/>
                      <a:r>
                        <a:rPr lang="en-GB" sz="1050" dirty="0" smtClean="0">
                          <a:solidFill>
                            <a:schemeClr val="tx1"/>
                          </a:solidFill>
                          <a:latin typeface="+mn-lt"/>
                          <a:cs typeface="RM Typerighter old" panose="00000400000000000000" pitchFamily="2" charset="-79"/>
                        </a:rPr>
                        <a:t>Pig </a:t>
                      </a:r>
                      <a:r>
                        <a:rPr lang="en-GB" sz="1050" dirty="0">
                          <a:solidFill>
                            <a:schemeClr val="tx1"/>
                          </a:solidFill>
                          <a:latin typeface="+mn-lt"/>
                          <a:cs typeface="RM Typerighter old" panose="00000400000000000000" pitchFamily="2" charset="-79"/>
                        </a:rPr>
                        <a:t>in the </a:t>
                      </a:r>
                      <a:r>
                        <a:rPr lang="en-GB" sz="1050" dirty="0" smtClean="0">
                          <a:solidFill>
                            <a:schemeClr val="tx1"/>
                          </a:solidFill>
                          <a:latin typeface="+mn-lt"/>
                          <a:cs typeface="RM Typerighter old" panose="00000400000000000000" pitchFamily="2" charset="-79"/>
                        </a:rPr>
                        <a:t>Pond</a:t>
                      </a:r>
                    </a:p>
                    <a:p>
                      <a:pPr algn="ctr"/>
                      <a:r>
                        <a:rPr lang="en-GB" sz="1050" dirty="0" smtClean="0">
                          <a:solidFill>
                            <a:schemeClr val="tx1"/>
                          </a:solidFill>
                          <a:latin typeface="+mn-lt"/>
                          <a:cs typeface="RM Typerighter old" panose="00000400000000000000" pitchFamily="2" charset="-79"/>
                        </a:rPr>
                        <a:t>Animal rhymes</a:t>
                      </a:r>
                      <a:endParaRPr lang="en-GB" sz="1050" dirty="0">
                        <a:solidFill>
                          <a:schemeClr val="tx1"/>
                        </a:solidFill>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err="1" smtClean="0">
                          <a:solidFill>
                            <a:schemeClr val="tx1"/>
                          </a:solidFill>
                          <a:latin typeface="+mn-lt"/>
                          <a:cs typeface="RM Typerighter old" panose="00000400000000000000" pitchFamily="2" charset="-79"/>
                        </a:rPr>
                        <a:t>Mr</a:t>
                      </a:r>
                      <a:r>
                        <a:rPr lang="en-US" sz="1050" dirty="0" smtClean="0">
                          <a:solidFill>
                            <a:schemeClr val="tx1"/>
                          </a:solidFill>
                          <a:latin typeface="+mn-lt"/>
                          <a:cs typeface="RM Typerighter old" panose="00000400000000000000" pitchFamily="2" charset="-79"/>
                        </a:rPr>
                        <a:t> </a:t>
                      </a:r>
                      <a:r>
                        <a:rPr lang="en-US" sz="1050" dirty="0" err="1" smtClean="0">
                          <a:solidFill>
                            <a:schemeClr val="tx1"/>
                          </a:solidFill>
                          <a:latin typeface="+mn-lt"/>
                          <a:cs typeface="RM Typerighter old" panose="00000400000000000000" pitchFamily="2" charset="-79"/>
                        </a:rPr>
                        <a:t>Gumpy’s</a:t>
                      </a:r>
                      <a:r>
                        <a:rPr lang="en-US" sz="1050" dirty="0" smtClean="0">
                          <a:solidFill>
                            <a:schemeClr val="tx1"/>
                          </a:solidFill>
                          <a:latin typeface="+mn-lt"/>
                          <a:cs typeface="RM Typerighter old" panose="00000400000000000000" pitchFamily="2" charset="-79"/>
                        </a:rPr>
                        <a:t> Outing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RM Typerighter old" panose="00000400000000000000" pitchFamily="2" charset="-79"/>
                        </a:rPr>
                        <a:t>The Naughty Bus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RM Typerighter old" panose="00000400000000000000" pitchFamily="2" charset="-79"/>
                        </a:rPr>
                        <a:t>The train Ride/Oi Get Off</a:t>
                      </a:r>
                      <a:r>
                        <a:rPr lang="en-US" sz="1050" baseline="0" dirty="0" smtClean="0">
                          <a:solidFill>
                            <a:schemeClr val="tx1"/>
                          </a:solidFill>
                          <a:latin typeface="+mn-lt"/>
                          <a:cs typeface="RM Typerighter old" panose="00000400000000000000" pitchFamily="2" charset="-79"/>
                        </a:rPr>
                        <a:t> My Train</a:t>
                      </a:r>
                      <a:endParaRPr lang="en-US" sz="1050" dirty="0" smtClean="0">
                        <a:solidFill>
                          <a:schemeClr val="tx1"/>
                        </a:solidFill>
                        <a:latin typeface="+mn-lt"/>
                        <a:cs typeface="RM Typerighter old" panose="000004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RM Typerighter old" panose="00000400000000000000" pitchFamily="2" charset="-79"/>
                        </a:rPr>
                        <a:t>The Snail and the Whale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RM Typerighter old" panose="00000400000000000000" pitchFamily="2" charset="-79"/>
                        </a:rPr>
                        <a:t>The Way back Home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RM Typerighter old" panose="00000400000000000000" pitchFamily="2" charset="-79"/>
                        </a:rPr>
                        <a:t>Whatever</a:t>
                      </a:r>
                      <a:r>
                        <a:rPr lang="en-US" sz="1050" baseline="0" dirty="0" smtClean="0">
                          <a:solidFill>
                            <a:schemeClr val="tx1"/>
                          </a:solidFill>
                          <a:latin typeface="+mn-lt"/>
                          <a:cs typeface="RM Typerighter old" panose="00000400000000000000" pitchFamily="2" charset="-79"/>
                        </a:rPr>
                        <a:t> Next</a:t>
                      </a:r>
                      <a:endParaRPr lang="en-US" sz="1050" dirty="0" smtClean="0">
                        <a:solidFill>
                          <a:schemeClr val="tx1"/>
                        </a:solidFill>
                        <a:latin typeface="+mn-lt"/>
                        <a:cs typeface="RM Typerighter old" panose="000004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err="1" smtClean="0">
                          <a:solidFill>
                            <a:schemeClr val="tx1"/>
                          </a:solidFill>
                          <a:latin typeface="+mn-lt"/>
                          <a:cs typeface="RM Typerighter old" panose="00000400000000000000" pitchFamily="2" charset="-79"/>
                        </a:rPr>
                        <a:t>Beegu</a:t>
                      </a:r>
                      <a:r>
                        <a:rPr lang="en-US" sz="1050" dirty="0" smtClean="0">
                          <a:solidFill>
                            <a:schemeClr val="tx1"/>
                          </a:solidFill>
                          <a:latin typeface="+mn-lt"/>
                          <a:cs typeface="RM Typerighter old" panose="00000400000000000000" pitchFamily="2" charset="-79"/>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RM Typerighter old" panose="00000400000000000000" pitchFamily="2" charset="-79"/>
                        </a:rPr>
                        <a:t>Non-fiction vehicles/Neil Armstrong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smtClean="0">
                        <a:solidFill>
                          <a:schemeClr val="tx1"/>
                        </a:solidFill>
                        <a:latin typeface="+mn-lt"/>
                        <a:cs typeface="RM Typerighter old" panose="000004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RM Typerighter old" panose="00000400000000000000" pitchFamily="2" charset="-79"/>
                        </a:rPr>
                        <a:t>Grandpa</a:t>
                      </a:r>
                      <a:r>
                        <a:rPr lang="en-US" sz="1050" baseline="0" dirty="0" smtClean="0">
                          <a:solidFill>
                            <a:schemeClr val="tx1"/>
                          </a:solidFill>
                          <a:latin typeface="+mn-lt"/>
                          <a:cs typeface="RM Typerighter old" panose="00000400000000000000" pitchFamily="2" charset="-79"/>
                        </a:rPr>
                        <a:t> &amp; Lollipop’s Safari</a:t>
                      </a:r>
                      <a:r>
                        <a:rPr lang="en-US" sz="1050" dirty="0" smtClean="0">
                          <a:solidFill>
                            <a:schemeClr val="tx1"/>
                          </a:solidFill>
                          <a:latin typeface="+mn-lt"/>
                          <a:cs typeface="RM Typerighter old" panose="00000400000000000000" pitchFamily="2" charset="-79"/>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RM Typerighter old" panose="00000400000000000000" pitchFamily="2" charset="-79"/>
                        </a:rPr>
                        <a:t>The Tiny Seed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RM Typerighter old" panose="00000400000000000000" pitchFamily="2" charset="-79"/>
                        </a:rPr>
                        <a:t>Oliver’s Vegetables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RM Typerighter old" panose="00000400000000000000" pitchFamily="2" charset="-79"/>
                        </a:rPr>
                        <a:t>Jack and the Beanstalk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RM Typerighter old" panose="00000400000000000000" pitchFamily="2" charset="-79"/>
                        </a:rPr>
                        <a:t>Jasper’s Beanstalk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t>Tree, Seasons come and seasons go</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t>A stroll through the seasons</a:t>
                      </a:r>
                      <a:endParaRPr lang="en-GB" sz="1050" dirty="0" smtClean="0">
                        <a:solidFill>
                          <a:schemeClr val="tx1"/>
                        </a:solidFill>
                        <a:latin typeface="+mn-lt"/>
                        <a:cs typeface="RM Typerighter old" panose="000004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050" dirty="0" smtClean="0">
                          <a:solidFill>
                            <a:schemeClr val="tx1"/>
                          </a:solidFill>
                          <a:latin typeface="+mn-lt"/>
                          <a:cs typeface="RM Typerighter old" panose="00000400000000000000" pitchFamily="2" charset="-79"/>
                        </a:rPr>
                        <a:t>Sally and the Limpet</a:t>
                      </a:r>
                    </a:p>
                    <a:p>
                      <a:pPr algn="ctr"/>
                      <a:r>
                        <a:rPr lang="en-US" sz="1050" dirty="0" smtClean="0">
                          <a:solidFill>
                            <a:schemeClr val="tx1"/>
                          </a:solidFill>
                          <a:latin typeface="+mn-lt"/>
                          <a:cs typeface="RM Typerighter old" panose="00000400000000000000" pitchFamily="2" charset="-79"/>
                        </a:rPr>
                        <a:t>Don’t Worry Little Crab</a:t>
                      </a:r>
                    </a:p>
                    <a:p>
                      <a:pPr algn="ctr"/>
                      <a:r>
                        <a:rPr lang="en-US" sz="1050" dirty="0" smtClean="0">
                          <a:solidFill>
                            <a:schemeClr val="tx1"/>
                          </a:solidFill>
                          <a:latin typeface="+mn-lt"/>
                          <a:cs typeface="RM Typerighter old" panose="00000400000000000000" pitchFamily="2" charset="-79"/>
                        </a:rPr>
                        <a:t>Sharing a Shell</a:t>
                      </a:r>
                    </a:p>
                    <a:p>
                      <a:pPr algn="ctr"/>
                      <a:r>
                        <a:rPr lang="en-US" sz="1050" dirty="0" smtClean="0">
                          <a:solidFill>
                            <a:schemeClr val="tx1"/>
                          </a:solidFill>
                          <a:latin typeface="+mn-lt"/>
                          <a:cs typeface="RM Typerighter old" panose="00000400000000000000" pitchFamily="2" charset="-79"/>
                        </a:rPr>
                        <a:t>Under </a:t>
                      </a:r>
                      <a:r>
                        <a:rPr lang="en-US" sz="1050" dirty="0">
                          <a:solidFill>
                            <a:schemeClr val="tx1"/>
                          </a:solidFill>
                          <a:latin typeface="+mn-lt"/>
                          <a:cs typeface="RM Typerighter old" panose="00000400000000000000" pitchFamily="2" charset="-79"/>
                        </a:rPr>
                        <a:t>the Sea Non – </a:t>
                      </a:r>
                      <a:r>
                        <a:rPr lang="en-US" sz="1050" dirty="0" smtClean="0">
                          <a:solidFill>
                            <a:schemeClr val="tx1"/>
                          </a:solidFill>
                          <a:latin typeface="+mn-lt"/>
                          <a:cs typeface="RM Typerighter old" panose="00000400000000000000" pitchFamily="2" charset="-79"/>
                        </a:rPr>
                        <a:t>Fiction</a:t>
                      </a:r>
                    </a:p>
                    <a:p>
                      <a:pPr algn="ctr"/>
                      <a:r>
                        <a:rPr lang="en-US" sz="1050" dirty="0" smtClean="0">
                          <a:solidFill>
                            <a:schemeClr val="tx1"/>
                          </a:solidFill>
                          <a:latin typeface="+mn-lt"/>
                          <a:cs typeface="RM Typerighter old" panose="00000400000000000000" pitchFamily="2" charset="-79"/>
                        </a:rPr>
                        <a:t>Herne</a:t>
                      </a:r>
                      <a:r>
                        <a:rPr lang="en-US" sz="1050" baseline="0" dirty="0" smtClean="0">
                          <a:solidFill>
                            <a:schemeClr val="tx1"/>
                          </a:solidFill>
                          <a:latin typeface="+mn-lt"/>
                          <a:cs typeface="RM Typerighter old" panose="00000400000000000000" pitchFamily="2" charset="-79"/>
                        </a:rPr>
                        <a:t> </a:t>
                      </a:r>
                      <a:r>
                        <a:rPr lang="en-US" sz="1050" dirty="0" smtClean="0">
                          <a:solidFill>
                            <a:schemeClr val="tx1"/>
                          </a:solidFill>
                          <a:latin typeface="+mn-lt"/>
                          <a:cs typeface="RM Typerighter old" panose="00000400000000000000" pitchFamily="2" charset="-79"/>
                        </a:rPr>
                        <a:t>Bay now and Then</a:t>
                      </a:r>
                    </a:p>
                    <a:p>
                      <a:pPr algn="ctr"/>
                      <a:r>
                        <a:rPr lang="en-US" sz="1050" dirty="0" smtClean="0">
                          <a:solidFill>
                            <a:schemeClr val="tx1"/>
                          </a:solidFill>
                          <a:latin typeface="+mn-lt"/>
                          <a:cs typeface="RM Typerighter old" panose="00000400000000000000" pitchFamily="2" charset="-79"/>
                        </a:rPr>
                        <a:t>Tales</a:t>
                      </a:r>
                      <a:r>
                        <a:rPr lang="en-US" sz="1050" baseline="0" dirty="0" smtClean="0">
                          <a:solidFill>
                            <a:schemeClr val="tx1"/>
                          </a:solidFill>
                          <a:latin typeface="+mn-lt"/>
                          <a:cs typeface="RM Typerighter old" panose="00000400000000000000" pitchFamily="2" charset="-79"/>
                        </a:rPr>
                        <a:t> From the </a:t>
                      </a:r>
                      <a:r>
                        <a:rPr lang="en-US" sz="1050" baseline="0" dirty="0" err="1" smtClean="0">
                          <a:solidFill>
                            <a:schemeClr val="tx1"/>
                          </a:solidFill>
                          <a:latin typeface="+mn-lt"/>
                          <a:cs typeface="RM Typerighter old" panose="00000400000000000000" pitchFamily="2" charset="-79"/>
                        </a:rPr>
                        <a:t>Clocktower</a:t>
                      </a:r>
                      <a:endParaRPr lang="en-US" sz="1050" baseline="0" dirty="0" smtClean="0">
                        <a:solidFill>
                          <a:schemeClr val="tx1"/>
                        </a:solidFill>
                        <a:latin typeface="+mn-lt"/>
                        <a:cs typeface="RM Typerighter old" panose="00000400000000000000" pitchFamily="2" charset="-79"/>
                      </a:endParaRPr>
                    </a:p>
                    <a:p>
                      <a:pPr algn="ctr"/>
                      <a:endParaRPr lang="en-US" sz="1050" dirty="0" smtClean="0">
                        <a:solidFill>
                          <a:schemeClr val="tx1"/>
                        </a:solidFill>
                        <a:latin typeface="+mn-lt"/>
                        <a:cs typeface="RM Typerighter old" panose="00000400000000000000" pitchFamily="2" charset="-79"/>
                      </a:endParaRPr>
                    </a:p>
                    <a:p>
                      <a:pPr algn="ctr"/>
                      <a:r>
                        <a:rPr lang="en-US" sz="1050" dirty="0" smtClean="0">
                          <a:solidFill>
                            <a:schemeClr val="tx1"/>
                          </a:solidFill>
                          <a:latin typeface="+mn-lt"/>
                          <a:cs typeface="RM Typerighter old" panose="00000400000000000000" pitchFamily="2" charset="-79"/>
                        </a:rPr>
                        <a:t>Cody the Cautious Caterpillar</a:t>
                      </a:r>
                    </a:p>
                    <a:p>
                      <a:pPr algn="ctr"/>
                      <a:endParaRPr lang="en-US" sz="1050" dirty="0" smtClean="0">
                        <a:solidFill>
                          <a:schemeClr val="tx1"/>
                        </a:solidFill>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507345316"/>
                  </a:ext>
                </a:extLst>
              </a:tr>
              <a:tr h="1245256">
                <a:tc>
                  <a:txBody>
                    <a:bodyPr/>
                    <a:lstStyle/>
                    <a:p>
                      <a:pPr algn="ctr"/>
                      <a:r>
                        <a:rPr lang="en-US" sz="2000" b="1" dirty="0">
                          <a:latin typeface="Amatic SC" panose="00000500000000000000" pitchFamily="2" charset="-79"/>
                          <a:cs typeface="Amatic SC" panose="00000500000000000000" pitchFamily="2" charset="-79"/>
                        </a:rPr>
                        <a:t>‘Wow’ moments / </a:t>
                      </a:r>
                      <a:r>
                        <a:rPr lang="en-US" sz="2000" b="1" dirty="0">
                          <a:solidFill>
                            <a:srgbClr val="0070C0"/>
                          </a:solidFill>
                          <a:latin typeface="Amatic SC" panose="00000500000000000000" pitchFamily="2" charset="-79"/>
                          <a:cs typeface="Amatic SC" panose="00000500000000000000" pitchFamily="2" charset="-79"/>
                        </a:rPr>
                        <a:t>Enrichment Weeks </a:t>
                      </a:r>
                      <a:endParaRPr lang="en-GB" sz="2000" b="1" dirty="0">
                        <a:solidFill>
                          <a:srgbClr val="0070C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smtClean="0">
                          <a:solidFill>
                            <a:schemeClr val="tx1"/>
                          </a:solidFill>
                          <a:latin typeface="+mn-lt"/>
                          <a:cs typeface="Amatic SC" panose="00000500000000000000" pitchFamily="2" charset="-79"/>
                        </a:rPr>
                        <a:t>Enrichment DAY:  </a:t>
                      </a:r>
                      <a:r>
                        <a:rPr lang="en-US" sz="1050" dirty="0" err="1" smtClean="0">
                          <a:solidFill>
                            <a:schemeClr val="tx1"/>
                          </a:solidFill>
                          <a:latin typeface="+mn-lt"/>
                          <a:cs typeface="Amatic SC" panose="00000500000000000000" pitchFamily="2" charset="-79"/>
                        </a:rPr>
                        <a:t>Colour</a:t>
                      </a:r>
                      <a:r>
                        <a:rPr lang="en-US" sz="1050" baseline="0" dirty="0" smtClean="0">
                          <a:solidFill>
                            <a:schemeClr val="tx1"/>
                          </a:solidFill>
                          <a:latin typeface="+mn-lt"/>
                          <a:cs typeface="Amatic SC" panose="00000500000000000000" pitchFamily="2" charset="-79"/>
                        </a:rPr>
                        <a:t> Monster Day</a:t>
                      </a:r>
                    </a:p>
                    <a:p>
                      <a:pPr algn="ctr"/>
                      <a:r>
                        <a:rPr lang="en-US" sz="1050" baseline="0" dirty="0" smtClean="0">
                          <a:solidFill>
                            <a:schemeClr val="tx1"/>
                          </a:solidFill>
                          <a:latin typeface="+mn-lt"/>
                          <a:cs typeface="Amatic SC" panose="00000500000000000000" pitchFamily="2" charset="-79"/>
                        </a:rPr>
                        <a:t>Meet our new classmates</a:t>
                      </a:r>
                      <a:endParaRPr lang="en-US" sz="1050" dirty="0">
                        <a:solidFill>
                          <a:schemeClr val="tx1"/>
                        </a:solidFill>
                        <a:latin typeface="+mn-lt"/>
                        <a:cs typeface="Amatic SC" panose="00000500000000000000" pitchFamily="2" charset="-79"/>
                      </a:endParaRPr>
                    </a:p>
                    <a:p>
                      <a:pPr algn="ctr"/>
                      <a:r>
                        <a:rPr lang="en-US" sz="1050" dirty="0" smtClean="0">
                          <a:solidFill>
                            <a:schemeClr val="tx1"/>
                          </a:solidFill>
                          <a:latin typeface="+mn-lt"/>
                          <a:cs typeface="Amatic SC" panose="00000500000000000000" pitchFamily="2" charset="-79"/>
                        </a:rPr>
                        <a:t>Harvest Time</a:t>
                      </a:r>
                      <a:endParaRPr lang="en-US" sz="1050" dirty="0">
                        <a:solidFill>
                          <a:schemeClr val="tx1"/>
                        </a:solidFill>
                        <a:latin typeface="+mn-lt"/>
                        <a:cs typeface="Amatic SC" panose="00000500000000000000" pitchFamily="2" charset="-79"/>
                      </a:endParaRPr>
                    </a:p>
                    <a:p>
                      <a:pPr algn="ctr"/>
                      <a:r>
                        <a:rPr lang="en-US" sz="1050" dirty="0" smtClean="0">
                          <a:solidFill>
                            <a:schemeClr val="tx1"/>
                          </a:solidFill>
                          <a:latin typeface="+mn-lt"/>
                          <a:cs typeface="Amatic SC" panose="00000500000000000000" pitchFamily="2" charset="-79"/>
                        </a:rPr>
                        <a:t>Family</a:t>
                      </a:r>
                      <a:r>
                        <a:rPr lang="en-US" sz="1050" baseline="0" dirty="0" smtClean="0">
                          <a:solidFill>
                            <a:schemeClr val="tx1"/>
                          </a:solidFill>
                          <a:latin typeface="+mn-lt"/>
                          <a:cs typeface="Amatic SC" panose="00000500000000000000" pitchFamily="2" charset="-79"/>
                        </a:rPr>
                        <a:t> Read</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Amatic SC" panose="00000500000000000000" pitchFamily="2" charset="-79"/>
                        </a:rPr>
                        <a:t>Enrichment DAY:  Kipper’s Birthday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Amatic SC" panose="00000500000000000000" pitchFamily="2" charset="-79"/>
                        </a:rPr>
                        <a:t>Autumn Walk</a:t>
                      </a:r>
                      <a:r>
                        <a:rPr lang="en-US" sz="1050" baseline="0" dirty="0" smtClean="0">
                          <a:solidFill>
                            <a:schemeClr val="tx1"/>
                          </a:solidFill>
                          <a:latin typeface="+mn-lt"/>
                          <a:cs typeface="Amatic SC" panose="00000500000000000000" pitchFamily="2" charset="-79"/>
                        </a:rPr>
                        <a:t> to meadow</a:t>
                      </a:r>
                      <a:endParaRPr lang="en-US" sz="1050" dirty="0" smtClean="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Amatic SC" panose="00000500000000000000" pitchFamily="2" charset="-79"/>
                        </a:rPr>
                        <a:t>Remembrance day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Amatic SC" panose="00000500000000000000" pitchFamily="2" charset="-79"/>
                        </a:rPr>
                        <a:t>Guy </a:t>
                      </a:r>
                      <a:r>
                        <a:rPr lang="en-US" sz="1050" dirty="0">
                          <a:solidFill>
                            <a:schemeClr val="tx1"/>
                          </a:solidFill>
                          <a:latin typeface="+mn-lt"/>
                          <a:cs typeface="Amatic SC" panose="00000500000000000000" pitchFamily="2" charset="-79"/>
                        </a:rPr>
                        <a:t>Fawkes / Bonfire Night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Amatic SC" panose="00000500000000000000" pitchFamily="2" charset="-79"/>
                        </a:rPr>
                        <a:t> </a:t>
                      </a:r>
                      <a:r>
                        <a:rPr lang="en-US" sz="1050" dirty="0">
                          <a:solidFill>
                            <a:schemeClr val="tx1"/>
                          </a:solidFill>
                          <a:latin typeface="+mn-lt"/>
                          <a:cs typeface="Amatic SC" panose="00000500000000000000" pitchFamily="2" charset="-79"/>
                        </a:rPr>
                        <a:t>Nativity </a:t>
                      </a:r>
                      <a:r>
                        <a:rPr lang="en-US" sz="1050" dirty="0" smtClean="0">
                          <a:solidFill>
                            <a:schemeClr val="tx1"/>
                          </a:solidFill>
                          <a:latin typeface="+mn-lt"/>
                          <a:cs typeface="Amatic SC" panose="00000500000000000000" pitchFamily="2" charset="-79"/>
                        </a:rPr>
                        <a:t> Performance to Parent</a:t>
                      </a: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Amatic SC" panose="00000500000000000000" pitchFamily="2" charset="-79"/>
                        </a:rPr>
                        <a:t>Children </a:t>
                      </a:r>
                      <a:r>
                        <a:rPr lang="en-US" sz="1050" dirty="0">
                          <a:solidFill>
                            <a:schemeClr val="tx1"/>
                          </a:solidFill>
                          <a:latin typeface="+mn-lt"/>
                          <a:cs typeface="Amatic SC" panose="00000500000000000000" pitchFamily="2" charset="-79"/>
                        </a:rPr>
                        <a:t>in </a:t>
                      </a:r>
                      <a:r>
                        <a:rPr lang="en-US" sz="1050" dirty="0" smtClean="0">
                          <a:solidFill>
                            <a:schemeClr val="tx1"/>
                          </a:solidFill>
                          <a:latin typeface="+mn-lt"/>
                          <a:cs typeface="Amatic SC" panose="00000500000000000000" pitchFamily="2" charset="-79"/>
                        </a:rPr>
                        <a:t>Need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Amatic SC" panose="00000500000000000000" pitchFamily="2" charset="-79"/>
                        </a:rPr>
                        <a:t>Post Box Walk</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Amatic SC" panose="00000500000000000000" pitchFamily="2" charset="-79"/>
                        </a:rPr>
                        <a:t>Visit from Father Christmas!</a:t>
                      </a: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050" dirty="0" smtClean="0">
                          <a:solidFill>
                            <a:schemeClr val="tx1"/>
                          </a:solidFill>
                          <a:latin typeface="+mn-lt"/>
                          <a:cs typeface="Amatic SC" panose="00000500000000000000" pitchFamily="2" charset="-79"/>
                        </a:rPr>
                        <a:t>Enrichment DAY:  Chinese New Year </a:t>
                      </a:r>
                    </a:p>
                    <a:p>
                      <a:pPr algn="ctr"/>
                      <a:r>
                        <a:rPr lang="en-US" sz="1050" dirty="0" smtClean="0">
                          <a:solidFill>
                            <a:schemeClr val="tx1"/>
                          </a:solidFill>
                          <a:latin typeface="+mn-lt"/>
                          <a:cs typeface="Amatic SC" panose="00000500000000000000" pitchFamily="2" charset="-79"/>
                        </a:rPr>
                        <a:t>Internet Safety Day</a:t>
                      </a:r>
                    </a:p>
                    <a:p>
                      <a:pPr algn="ctr"/>
                      <a:r>
                        <a:rPr lang="en-US" sz="1050" dirty="0" smtClean="0">
                          <a:solidFill>
                            <a:schemeClr val="tx1"/>
                          </a:solidFill>
                          <a:latin typeface="+mn-lt"/>
                          <a:cs typeface="Amatic SC" panose="00000500000000000000" pitchFamily="2" charset="-79"/>
                        </a:rPr>
                        <a:t>Comic Relief (dress up)</a:t>
                      </a:r>
                    </a:p>
                    <a:p>
                      <a:pPr algn="ct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Amatic SC" panose="00000500000000000000" pitchFamily="2" charset="-79"/>
                        </a:rPr>
                        <a:t>Enrichment DAY:  Celebrating our Mum’s – Mothers Day</a:t>
                      </a:r>
                      <a:r>
                        <a:rPr lang="en-GB" sz="1050" dirty="0" smtClean="0">
                          <a:solidFill>
                            <a:schemeClr val="tx1"/>
                          </a:solidFill>
                          <a:latin typeface="+mn-lt"/>
                          <a:cs typeface="Amatic SC" panose="00000500000000000000" pitchFamily="2" charset="-79"/>
                        </a:rPr>
                        <a:t> </a:t>
                      </a: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Amatic SC" panose="00000500000000000000" pitchFamily="2" charset="-79"/>
                        </a:rPr>
                        <a:t>Easter</a:t>
                      </a:r>
                    </a:p>
                    <a:p>
                      <a:pPr algn="ctr"/>
                      <a:r>
                        <a:rPr lang="en-US" sz="1050" dirty="0" smtClean="0">
                          <a:solidFill>
                            <a:schemeClr val="tx1"/>
                          </a:solidFill>
                          <a:latin typeface="+mn-lt"/>
                          <a:cs typeface="Amatic SC" panose="00000500000000000000" pitchFamily="2" charset="-79"/>
                        </a:rPr>
                        <a:t>Family Read</a:t>
                      </a:r>
                    </a:p>
                    <a:p>
                      <a:pPr algn="ctr"/>
                      <a:r>
                        <a:rPr lang="en-US" sz="1050" dirty="0" smtClean="0">
                          <a:solidFill>
                            <a:schemeClr val="tx1"/>
                          </a:solidFill>
                          <a:latin typeface="+mn-lt"/>
                          <a:cs typeface="Amatic SC" panose="00000500000000000000" pitchFamily="2" charset="-79"/>
                        </a:rPr>
                        <a:t>Book Week/Day (dress up)</a:t>
                      </a:r>
                    </a:p>
                    <a:p>
                      <a:pPr algn="ctr"/>
                      <a:r>
                        <a:rPr lang="en-US" sz="1050" dirty="0" smtClean="0">
                          <a:solidFill>
                            <a:schemeClr val="tx1"/>
                          </a:solidFill>
                          <a:latin typeface="+mn-lt"/>
                          <a:cs typeface="Amatic SC" panose="00000500000000000000" pitchFamily="2" charset="-79"/>
                        </a:rPr>
                        <a:t>Bedtime Stories</a:t>
                      </a:r>
                    </a:p>
                    <a:p>
                      <a:pPr algn="ctr"/>
                      <a:r>
                        <a:rPr lang="en-US" sz="1050" dirty="0" smtClean="0">
                          <a:solidFill>
                            <a:schemeClr val="tx1"/>
                          </a:solidFill>
                          <a:latin typeface="+mn-lt"/>
                          <a:cs typeface="Amatic SC" panose="00000500000000000000" pitchFamily="2" charset="-79"/>
                        </a:rPr>
                        <a:t>Visit to Dover</a:t>
                      </a:r>
                      <a:r>
                        <a:rPr lang="en-US" sz="1050" baseline="0" dirty="0" smtClean="0">
                          <a:solidFill>
                            <a:schemeClr val="tx1"/>
                          </a:solidFill>
                          <a:latin typeface="+mn-lt"/>
                          <a:cs typeface="Amatic SC" panose="00000500000000000000" pitchFamily="2" charset="-79"/>
                        </a:rPr>
                        <a:t> Transport Museum</a:t>
                      </a:r>
                      <a:endParaRPr lang="en-US" sz="1050" dirty="0" smtClean="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baseline="0" dirty="0" smtClean="0">
                          <a:solidFill>
                            <a:schemeClr val="tx1"/>
                          </a:solidFill>
                          <a:latin typeface="+mn-lt"/>
                          <a:cs typeface="Amatic SC" panose="00000500000000000000" pitchFamily="2" charset="-79"/>
                        </a:rPr>
                        <a:t>Enrichment DAY: Sunflowers</a:t>
                      </a:r>
                    </a:p>
                    <a:p>
                      <a:pPr algn="ctr"/>
                      <a:r>
                        <a:rPr lang="en-US" sz="1050" baseline="0" dirty="0" smtClean="0">
                          <a:solidFill>
                            <a:schemeClr val="tx1"/>
                          </a:solidFill>
                          <a:latin typeface="+mn-lt"/>
                          <a:cs typeface="Amatic SC" panose="00000500000000000000" pitchFamily="2" charset="-79"/>
                        </a:rPr>
                        <a:t>Spring Walk to the meadow</a:t>
                      </a:r>
                    </a:p>
                    <a:p>
                      <a:pPr algn="ctr"/>
                      <a:r>
                        <a:rPr lang="en-US" sz="1050" baseline="0" dirty="0" smtClean="0">
                          <a:solidFill>
                            <a:schemeClr val="tx1"/>
                          </a:solidFill>
                          <a:latin typeface="+mn-lt"/>
                          <a:cs typeface="Amatic SC" panose="00000500000000000000" pitchFamily="2" charset="-79"/>
                        </a:rPr>
                        <a:t>Planting our own seed</a:t>
                      </a:r>
                    </a:p>
                    <a:p>
                      <a:pPr algn="ctr"/>
                      <a:r>
                        <a:rPr lang="en-US" sz="1050" baseline="0" dirty="0" smtClean="0">
                          <a:solidFill>
                            <a:schemeClr val="tx1"/>
                          </a:solidFill>
                          <a:latin typeface="+mn-lt"/>
                          <a:cs typeface="Amatic SC" panose="00000500000000000000" pitchFamily="2" charset="-79"/>
                        </a:rPr>
                        <a:t>Science Week/Science workshop</a:t>
                      </a:r>
                    </a:p>
                    <a:p>
                      <a:pPr algn="ctr"/>
                      <a:endParaRPr lang="en-US" sz="1050" baseline="0" dirty="0" smtClean="0">
                        <a:solidFill>
                          <a:schemeClr val="tx1"/>
                        </a:solidFill>
                        <a:latin typeface="+mn-lt"/>
                        <a:cs typeface="Amatic SC" panose="00000500000000000000" pitchFamily="2" charset="-79"/>
                      </a:endParaRPr>
                    </a:p>
                    <a:p>
                      <a:pPr algn="ct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050" dirty="0" smtClean="0">
                          <a:solidFill>
                            <a:schemeClr val="tx1"/>
                          </a:solidFill>
                          <a:latin typeface="+mn-lt"/>
                          <a:cs typeface="Amatic SC" panose="00000500000000000000" pitchFamily="2" charset="-79"/>
                        </a:rPr>
                        <a:t>Enrichment DAY:  Celebrating our Dad’s – Father’s Day</a:t>
                      </a:r>
                    </a:p>
                    <a:p>
                      <a:pPr algn="ctr"/>
                      <a:r>
                        <a:rPr lang="en-US" sz="1050" dirty="0" smtClean="0">
                          <a:solidFill>
                            <a:schemeClr val="tx1"/>
                          </a:solidFill>
                          <a:latin typeface="+mn-lt"/>
                          <a:cs typeface="Amatic SC" panose="00000500000000000000" pitchFamily="2" charset="-79"/>
                        </a:rPr>
                        <a:t>Class Trip to </a:t>
                      </a:r>
                      <a:r>
                        <a:rPr lang="en-US" sz="1050" dirty="0" err="1" smtClean="0">
                          <a:solidFill>
                            <a:schemeClr val="tx1"/>
                          </a:solidFill>
                          <a:latin typeface="+mn-lt"/>
                          <a:cs typeface="Amatic SC" panose="00000500000000000000" pitchFamily="2" charset="-79"/>
                        </a:rPr>
                        <a:t>Felderland</a:t>
                      </a:r>
                      <a:r>
                        <a:rPr lang="en-US" sz="1050" dirty="0" smtClean="0">
                          <a:solidFill>
                            <a:schemeClr val="tx1"/>
                          </a:solidFill>
                          <a:latin typeface="+mn-lt"/>
                          <a:cs typeface="Amatic SC" panose="00000500000000000000" pitchFamily="2" charset="-79"/>
                        </a:rPr>
                        <a:t> Farm</a:t>
                      </a:r>
                    </a:p>
                    <a:p>
                      <a:pPr algn="ctr"/>
                      <a:r>
                        <a:rPr lang="en-US" sz="1050" dirty="0" smtClean="0">
                          <a:solidFill>
                            <a:schemeClr val="tx1"/>
                          </a:solidFill>
                          <a:latin typeface="+mn-lt"/>
                          <a:cs typeface="Amatic SC" panose="00000500000000000000" pitchFamily="2" charset="-79"/>
                        </a:rPr>
                        <a:t>Walk to the beach</a:t>
                      </a:r>
                    </a:p>
                    <a:p>
                      <a:pPr algn="ctr"/>
                      <a:r>
                        <a:rPr lang="en-US" sz="1050" dirty="0" smtClean="0">
                          <a:solidFill>
                            <a:schemeClr val="tx1"/>
                          </a:solidFill>
                          <a:latin typeface="+mn-lt"/>
                          <a:cs typeface="Amatic SC" panose="00000500000000000000" pitchFamily="2" charset="-79"/>
                        </a:rPr>
                        <a:t>Happy, Healthy Hampton Day</a:t>
                      </a:r>
                    </a:p>
                    <a:p>
                      <a:pPr algn="ctr"/>
                      <a:r>
                        <a:rPr lang="en-US" sz="1050" dirty="0" smtClean="0">
                          <a:solidFill>
                            <a:schemeClr val="tx1"/>
                          </a:solidFill>
                          <a:latin typeface="+mn-lt"/>
                          <a:cs typeface="Amatic SC" panose="00000500000000000000" pitchFamily="2" charset="-79"/>
                        </a:rPr>
                        <a:t>Sports Week</a:t>
                      </a:r>
                    </a:p>
                    <a:p>
                      <a:pPr algn="ctr"/>
                      <a:r>
                        <a:rPr lang="en-US" sz="1050" dirty="0" smtClean="0">
                          <a:solidFill>
                            <a:schemeClr val="tx1"/>
                          </a:solidFill>
                          <a:latin typeface="+mn-lt"/>
                          <a:cs typeface="Amatic SC" panose="00000500000000000000" pitchFamily="2" charset="-79"/>
                        </a:rPr>
                        <a:t>Family Picnic</a:t>
                      </a:r>
                      <a:r>
                        <a:rPr lang="en-US" sz="1050" baseline="0" dirty="0" smtClean="0">
                          <a:solidFill>
                            <a:schemeClr val="tx1"/>
                          </a:solidFill>
                          <a:latin typeface="+mn-lt"/>
                          <a:cs typeface="Amatic SC" panose="00000500000000000000" pitchFamily="2" charset="-79"/>
                        </a:rPr>
                        <a:t> &amp; Sports</a:t>
                      </a:r>
                      <a:endParaRPr lang="en-US" sz="1050" dirty="0">
                        <a:solidFill>
                          <a:schemeClr val="tx1"/>
                        </a:solidFill>
                        <a:latin typeface="+mn-lt"/>
                        <a:cs typeface="Amatic SC" panose="00000500000000000000" pitchFamily="2" charset="-79"/>
                      </a:endParaRPr>
                    </a:p>
                    <a:p>
                      <a:pPr algn="ctr"/>
                      <a:r>
                        <a:rPr lang="en-GB" sz="1050" dirty="0" smtClean="0">
                          <a:solidFill>
                            <a:schemeClr val="tx1"/>
                          </a:solidFill>
                          <a:latin typeface="+mn-lt"/>
                          <a:cs typeface="Amatic SC" panose="00000500000000000000" pitchFamily="2" charset="-79"/>
                        </a:rPr>
                        <a:t>Meet</a:t>
                      </a:r>
                      <a:r>
                        <a:rPr lang="en-GB" sz="1050" baseline="0" dirty="0" smtClean="0">
                          <a:solidFill>
                            <a:schemeClr val="tx1"/>
                          </a:solidFill>
                          <a:latin typeface="+mn-lt"/>
                          <a:cs typeface="Amatic SC" panose="00000500000000000000" pitchFamily="2" charset="-79"/>
                        </a:rPr>
                        <a:t> the new Teacher</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6" name="Picture 5">
            <a:extLst>
              <a:ext uri="{FF2B5EF4-FFF2-40B4-BE49-F238E27FC236}">
                <a16:creationId xmlns:a16="http://schemas.microsoft.com/office/drawing/2014/main" id="{CF723307-A94F-4C20-9CDA-ACAED3B7A0E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546860" y="581002"/>
            <a:ext cx="488272" cy="488272"/>
          </a:xfrm>
          <a:prstGeom prst="rect">
            <a:avLst/>
          </a:prstGeom>
        </p:spPr>
      </p:pic>
      <p:pic>
        <p:nvPicPr>
          <p:cNvPr id="8" name="Picture 7">
            <a:extLst>
              <a:ext uri="{FF2B5EF4-FFF2-40B4-BE49-F238E27FC236}">
                <a16:creationId xmlns:a16="http://schemas.microsoft.com/office/drawing/2014/main" id="{40C165C1-D4BD-45B0-A0DC-76C33F0E9519}"/>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rot="795584">
            <a:off x="3409807" y="288442"/>
            <a:ext cx="536918" cy="536918"/>
          </a:xfrm>
          <a:prstGeom prst="rect">
            <a:avLst/>
          </a:prstGeom>
        </p:spPr>
      </p:pic>
      <p:pic>
        <p:nvPicPr>
          <p:cNvPr id="12" name="Picture 11">
            <a:extLst>
              <a:ext uri="{FF2B5EF4-FFF2-40B4-BE49-F238E27FC236}">
                <a16:creationId xmlns:a16="http://schemas.microsoft.com/office/drawing/2014/main" id="{05BDFB97-D597-487C-BC35-5D6584AEA15B}"/>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rot="20562501">
            <a:off x="5276303" y="565292"/>
            <a:ext cx="505803" cy="505803"/>
          </a:xfrm>
          <a:prstGeom prst="rect">
            <a:avLst/>
          </a:prstGeom>
        </p:spPr>
      </p:pic>
      <p:pic>
        <p:nvPicPr>
          <p:cNvPr id="14" name="Picture 13">
            <a:extLst>
              <a:ext uri="{FF2B5EF4-FFF2-40B4-BE49-F238E27FC236}">
                <a16:creationId xmlns:a16="http://schemas.microsoft.com/office/drawing/2014/main" id="{ECE7A007-1214-4A11-85C1-D67FAE3A8C6A}"/>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755735">
            <a:off x="8473034" y="526843"/>
            <a:ext cx="789373" cy="789373"/>
          </a:xfrm>
          <a:prstGeom prst="rect">
            <a:avLst/>
          </a:prstGeom>
        </p:spPr>
      </p:pic>
      <p:pic>
        <p:nvPicPr>
          <p:cNvPr id="16" name="Picture 15">
            <a:extLst>
              <a:ext uri="{FF2B5EF4-FFF2-40B4-BE49-F238E27FC236}">
                <a16:creationId xmlns:a16="http://schemas.microsoft.com/office/drawing/2014/main" id="{695ED8A0-982D-45FC-BC62-B83A30D483B0}"/>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rot="20946721">
            <a:off x="6887497" y="500016"/>
            <a:ext cx="582151" cy="582151"/>
          </a:xfrm>
          <a:prstGeom prst="rect">
            <a:avLst/>
          </a:prstGeom>
        </p:spPr>
      </p:pic>
      <p:pic>
        <p:nvPicPr>
          <p:cNvPr id="18" name="Picture 17">
            <a:extLst>
              <a:ext uri="{FF2B5EF4-FFF2-40B4-BE49-F238E27FC236}">
                <a16:creationId xmlns:a16="http://schemas.microsoft.com/office/drawing/2014/main" id="{75C191AE-71E1-4878-9BF1-F9017988830A}"/>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rot="931948">
            <a:off x="10001380" y="212009"/>
            <a:ext cx="816746" cy="816746"/>
          </a:xfrm>
          <a:prstGeom prst="rect">
            <a:avLst/>
          </a:prstGeom>
        </p:spPr>
      </p:pic>
    </p:spTree>
    <p:extLst>
      <p:ext uri="{BB962C8B-B14F-4D97-AF65-F5344CB8AC3E}">
        <p14:creationId xmlns:p14="http://schemas.microsoft.com/office/powerpoint/2010/main" val="37939437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a:t>
            </a:r>
            <a:r>
              <a:rPr lang="en-US" sz="3600" dirty="0" smtClean="0">
                <a:latin typeface="Amatic SC" panose="00000500000000000000" pitchFamily="2" charset="-79"/>
                <a:cs typeface="Amatic SC" panose="00000500000000000000" pitchFamily="2" charset="-79"/>
              </a:rPr>
              <a:t>2023</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514790394"/>
              </p:ext>
            </p:extLst>
          </p:nvPr>
        </p:nvGraphicFramePr>
        <p:xfrm>
          <a:off x="366318" y="476214"/>
          <a:ext cx="11459364" cy="5273983"/>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5502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Autumn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chemeClr val="bg1">
                              <a:lumMod val="50000"/>
                            </a:schemeClr>
                          </a:solidFill>
                          <a:latin typeface="Amatic SC" panose="00000500000000000000" pitchFamily="2" charset="-79"/>
                          <a:cs typeface="Amatic SC" panose="00000500000000000000" pitchFamily="2" charset="-79"/>
                        </a:rPr>
                        <a:t>Autumn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Spring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Spring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Summer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Summer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42768">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smtClean="0">
                          <a:latin typeface="Amatic SC" panose="00000500000000000000" pitchFamily="2" charset="-79"/>
                          <a:cs typeface="Amatic SC" panose="00000500000000000000" pitchFamily="2" charset="-79"/>
                        </a:rPr>
                        <a:t>Let’s celebrate!</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smtClean="0">
                          <a:latin typeface="Amatic SC" panose="00000500000000000000" pitchFamily="2" charset="-79"/>
                          <a:cs typeface="Amatic SC" panose="00000500000000000000" pitchFamily="2" charset="-79"/>
                        </a:rPr>
                        <a:t>Ticket</a:t>
                      </a:r>
                      <a:r>
                        <a:rPr lang="en-US" sz="2000" baseline="0" dirty="0" smtClean="0">
                          <a:latin typeface="Amatic SC" panose="00000500000000000000" pitchFamily="2" charset="-79"/>
                          <a:cs typeface="Amatic SC" panose="00000500000000000000" pitchFamily="2" charset="-79"/>
                        </a:rPr>
                        <a:t> to ride!</a:t>
                      </a:r>
                      <a:r>
                        <a:rPr lang="en-US" sz="2000" dirty="0" smtClean="0">
                          <a:latin typeface="Amatic SC" panose="00000500000000000000" pitchFamily="2" charset="-79"/>
                          <a:cs typeface="Amatic SC" panose="00000500000000000000" pitchFamily="2" charset="-79"/>
                        </a:rPr>
                        <a:t> </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smtClean="0">
                          <a:latin typeface="Amatic SC" panose="00000500000000000000" pitchFamily="2" charset="-79"/>
                          <a:cs typeface="Amatic SC" panose="00000500000000000000" pitchFamily="2" charset="-79"/>
                        </a:rPr>
                        <a:t>Let’s find out!</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smtClean="0">
                          <a:latin typeface="Amatic SC" panose="00000500000000000000" pitchFamily="2" charset="-79"/>
                          <a:cs typeface="Amatic SC" panose="00000500000000000000" pitchFamily="2" charset="-79"/>
                        </a:rPr>
                        <a:t>To</a:t>
                      </a:r>
                      <a:r>
                        <a:rPr lang="en-US" sz="2000" baseline="0" dirty="0" smtClean="0">
                          <a:latin typeface="Amatic SC" panose="00000500000000000000" pitchFamily="2" charset="-79"/>
                          <a:cs typeface="Amatic SC" panose="00000500000000000000" pitchFamily="2" charset="-79"/>
                        </a:rPr>
                        <a:t> The Seaside!</a:t>
                      </a:r>
                      <a:r>
                        <a:rPr lang="en-US" sz="2000" dirty="0" smtClean="0">
                          <a:latin typeface="Amatic SC" panose="00000500000000000000" pitchFamily="2" charset="-79"/>
                          <a:cs typeface="Amatic SC" panose="00000500000000000000" pitchFamily="2" charset="-79"/>
                        </a:rPr>
                        <a:t> </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630503">
                <a:tc rowSpan="2">
                  <a:txBody>
                    <a:bodyPr/>
                    <a:lstStyle/>
                    <a:p>
                      <a:pPr algn="ctr"/>
                      <a:r>
                        <a:rPr lang="en-US" sz="2500" b="0" dirty="0" smtClean="0">
                          <a:latin typeface="Amatic SC" panose="00000500000000000000" pitchFamily="2" charset="-79"/>
                          <a:cs typeface="Amatic SC" panose="00000500000000000000" pitchFamily="2" charset="-79"/>
                        </a:rPr>
                        <a:t>Characteristics</a:t>
                      </a:r>
                      <a:r>
                        <a:rPr lang="en-US" sz="2500" b="0" baseline="0" dirty="0" smtClean="0">
                          <a:latin typeface="Amatic SC" panose="00000500000000000000" pitchFamily="2" charset="-79"/>
                          <a:cs typeface="Amatic SC" panose="00000500000000000000" pitchFamily="2" charset="-79"/>
                        </a:rPr>
                        <a:t> of effective learning</a:t>
                      </a:r>
                      <a:endParaRPr lang="en-US" sz="25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200" b="1" dirty="0">
                          <a:solidFill>
                            <a:schemeClr val="bg1">
                              <a:lumMod val="50000"/>
                            </a:schemeClr>
                          </a:solidFill>
                          <a:latin typeface="+mn-lt"/>
                          <a:cs typeface="Amatic SC" panose="00000500000000000000" pitchFamily="2" charset="-79"/>
                        </a:rPr>
                        <a:t>Characteristics of Effective Learning </a:t>
                      </a:r>
                    </a:p>
                    <a:p>
                      <a:r>
                        <a:rPr lang="en-US" sz="1200" b="1" dirty="0">
                          <a:solidFill>
                            <a:srgbClr val="FF33CC"/>
                          </a:solidFill>
                          <a:latin typeface="+mn-lt"/>
                          <a:cs typeface="Amatic SC" panose="00000500000000000000" pitchFamily="2" charset="-79"/>
                        </a:rPr>
                        <a:t>Playing and exploring: </a:t>
                      </a:r>
                      <a:r>
                        <a:rPr lang="en-US" sz="1200" dirty="0">
                          <a:latin typeface="+mn-lt"/>
                          <a:cs typeface="RM Typerighter old" panose="00000400000000000000" pitchFamily="2" charset="-79"/>
                        </a:rPr>
                        <a:t>- Children investigate and experience things, and ‘have a go’. </a:t>
                      </a:r>
                      <a:r>
                        <a:rPr lang="en-GB" sz="1200" dirty="0">
                          <a:solidFill>
                            <a:srgbClr val="000000"/>
                          </a:solidFill>
                          <a:effectLst/>
                          <a:latin typeface="+mn-lt"/>
                          <a:ea typeface="Calibri" panose="020F0502020204030204" pitchFamily="34" charset="0"/>
                          <a:cs typeface="Acumin Pro"/>
                        </a:rPr>
                        <a:t>Children who actively participate in their </a:t>
                      </a:r>
                      <a:r>
                        <a:rPr lang="en-GB" sz="1200" dirty="0">
                          <a:solidFill>
                            <a:srgbClr val="000000"/>
                          </a:solidFill>
                          <a:latin typeface="+mn-lt"/>
                          <a:ea typeface="Calibri" panose="020F0502020204030204" pitchFamily="34" charset="0"/>
                          <a:cs typeface="Acumin Pro"/>
                        </a:rPr>
                        <a:t>own play </a:t>
                      </a:r>
                      <a:r>
                        <a:rPr lang="en-GB" sz="1200" dirty="0">
                          <a:solidFill>
                            <a:srgbClr val="000000"/>
                          </a:solidFill>
                          <a:effectLst/>
                          <a:latin typeface="+mn-lt"/>
                          <a:ea typeface="Calibri" panose="020F0502020204030204" pitchFamily="34" charset="0"/>
                          <a:cs typeface="Acumin Pro"/>
                        </a:rPr>
                        <a:t>develop a larger store of information and experiences to draw on which positively supports their learning </a:t>
                      </a:r>
                      <a:endParaRPr lang="en-US" sz="1200" dirty="0">
                        <a:latin typeface="+mn-lt"/>
                        <a:cs typeface="RM Typerighter old" panose="00000400000000000000" pitchFamily="2" charset="-79"/>
                      </a:endParaRPr>
                    </a:p>
                    <a:p>
                      <a:r>
                        <a:rPr lang="en-US" sz="1200" b="1" dirty="0">
                          <a:solidFill>
                            <a:srgbClr val="FF33CC"/>
                          </a:solidFill>
                          <a:latin typeface="+mn-lt"/>
                          <a:cs typeface="Amatic SC" panose="00000500000000000000" pitchFamily="2" charset="-79"/>
                        </a:rPr>
                        <a:t>Active learning: </a:t>
                      </a:r>
                      <a:r>
                        <a:rPr lang="en-US" sz="1200" dirty="0">
                          <a:latin typeface="+mn-lt"/>
                          <a:cs typeface="RM Typerighter old" panose="00000400000000000000" pitchFamily="2" charset="-79"/>
                        </a:rPr>
                        <a:t>- Children concentrate and keep on trying if they encounter difficulties. They are proud of their own achievements. </a:t>
                      </a:r>
                      <a:r>
                        <a:rPr lang="en-GB" sz="1200" dirty="0">
                          <a:effectLst/>
                          <a:latin typeface="+mn-lt"/>
                          <a:ea typeface="Calibri" panose="020F0502020204030204" pitchFamily="34" charset="0"/>
                          <a:cs typeface="RM Typerighter old" panose="00000400000000000000" pitchFamily="2" charset="-79"/>
                        </a:rPr>
                        <a:t>For children to develop into self-regulating, lifelong learners they are required to take ownership, accept challenges and learn persistence.</a:t>
                      </a:r>
                    </a:p>
                    <a:p>
                      <a:r>
                        <a:rPr lang="en-US" sz="1200" b="1" dirty="0">
                          <a:solidFill>
                            <a:srgbClr val="FF33CC"/>
                          </a:solidFill>
                          <a:latin typeface="+mn-lt"/>
                          <a:cs typeface="Amatic SC" panose="00000500000000000000" pitchFamily="2" charset="-79"/>
                        </a:rPr>
                        <a:t>Creating and thinking critically: </a:t>
                      </a:r>
                      <a:r>
                        <a:rPr lang="en-US" sz="1200" dirty="0">
                          <a:latin typeface="+mn-lt"/>
                          <a:cs typeface="RM Typerighter old" panose="00000400000000000000" pitchFamily="2" charset="-79"/>
                        </a:rPr>
                        <a:t>- Children develop their own ideas and make links between these ideas. </a:t>
                      </a:r>
                      <a:r>
                        <a:rPr lang="en-GB" sz="1200" dirty="0">
                          <a:effectLst/>
                          <a:latin typeface="+mn-lt"/>
                          <a:ea typeface="Calibri" panose="020F0502020204030204" pitchFamily="34" charset="0"/>
                          <a:cs typeface="RM Typerighter old" panose="00000400000000000000" pitchFamily="2" charset="-79"/>
                        </a:rPr>
                        <a:t>They think flexibly and rationally, drawing on previous experiences which help them to solve problems and reach conclusions.</a:t>
                      </a:r>
                      <a:r>
                        <a:rPr lang="en-GB" sz="1200" dirty="0">
                          <a:effectLst/>
                          <a:latin typeface="+mn-lt"/>
                          <a:ea typeface="Calibri" panose="020F0502020204030204" pitchFamily="34" charset="0"/>
                          <a:cs typeface="Arial" panose="020B0604020202020204" pitchFamily="34" charset="0"/>
                        </a:rPr>
                        <a:t> </a:t>
                      </a:r>
                    </a:p>
                    <a:p>
                      <a:endParaRPr lang="en-GB" sz="1200" dirty="0">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pPr algn="ctr"/>
                      <a:endParaRPr lang="en-GB"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US"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507345316"/>
                  </a:ext>
                </a:extLst>
              </a:tr>
              <a:tr h="2621592">
                <a:tc vMerge="1">
                  <a:txBody>
                    <a:bodyPr/>
                    <a:lstStyle/>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r>
                        <a:rPr lang="en-US" sz="1200" b="1" i="0" dirty="0">
                          <a:solidFill>
                            <a:srgbClr val="7030A0"/>
                          </a:solidFill>
                          <a:latin typeface="+mn-lt"/>
                          <a:cs typeface="Amatic SC" panose="00000500000000000000" pitchFamily="2" charset="-79"/>
                        </a:rPr>
                        <a:t>Unique Child: </a:t>
                      </a:r>
                      <a:r>
                        <a:rPr lang="en-US" sz="1200" i="0" dirty="0">
                          <a:latin typeface="+mn-lt"/>
                          <a:cs typeface="RM Typerighter old" panose="00000400000000000000" pitchFamily="2" charset="-79"/>
                        </a:rPr>
                        <a:t>Every child is unique and has the potential to be resilient, capable, confident and self-assured.  </a:t>
                      </a:r>
                    </a:p>
                    <a:p>
                      <a:r>
                        <a:rPr lang="en-US" sz="1200" b="1" i="0" dirty="0">
                          <a:solidFill>
                            <a:srgbClr val="7030A0"/>
                          </a:solidFill>
                          <a:latin typeface="+mn-lt"/>
                          <a:cs typeface="Amatic SC" panose="00000500000000000000" pitchFamily="2" charset="-79"/>
                        </a:rPr>
                        <a:t>Positive Relationships: </a:t>
                      </a:r>
                      <a:r>
                        <a:rPr lang="en-US" sz="1200" i="0" dirty="0">
                          <a:latin typeface="+mn-lt"/>
                          <a:cs typeface="RM Typerighter old" panose="00000400000000000000" pitchFamily="2" charset="-79"/>
                        </a:rPr>
                        <a:t>Children flourish with warm, strong &amp; positive partnerships between all staff and parents/carers. This promotes independence across the EYFS curriculum. Children and practitioners are NOT alone – embrace each community. </a:t>
                      </a:r>
                    </a:p>
                    <a:p>
                      <a:r>
                        <a:rPr lang="en-US" sz="1200" b="1" i="0" dirty="0">
                          <a:solidFill>
                            <a:srgbClr val="7030A0"/>
                          </a:solidFill>
                          <a:latin typeface="+mn-lt"/>
                          <a:cs typeface="Amatic SC" panose="00000500000000000000" pitchFamily="2" charset="-79"/>
                        </a:rPr>
                        <a:t>Enabling environments: </a:t>
                      </a:r>
                      <a:r>
                        <a:rPr lang="en-US" sz="1200" i="0" dirty="0">
                          <a:latin typeface="+mn-lt"/>
                          <a:cs typeface="RM Typerighter old" panose="00000400000000000000" pitchFamily="2" charset="-79"/>
                        </a:rPr>
                        <a:t>Children learn and develop well in safe and secure environments where routines are established and where adults respond to their individual needs and passions and help them to build upon their learning over time. </a:t>
                      </a:r>
                    </a:p>
                    <a:p>
                      <a:r>
                        <a:rPr lang="en-US" sz="1200" b="1" i="0" dirty="0">
                          <a:solidFill>
                            <a:srgbClr val="7030A0"/>
                          </a:solidFill>
                          <a:latin typeface="+mn-lt"/>
                          <a:cs typeface="Amatic SC" panose="00000500000000000000" pitchFamily="2" charset="-79"/>
                        </a:rPr>
                        <a:t>Learning and Development: </a:t>
                      </a:r>
                      <a:r>
                        <a:rPr lang="en-US" sz="1200" i="0" dirty="0">
                          <a:latin typeface="+mn-lt"/>
                          <a:cs typeface="RM Typerighter old" panose="00000400000000000000" pitchFamily="2" charset="-79"/>
                        </a:rPr>
                        <a:t>Children develop and learn at different rates (not in different ways as it stated 2017). We must be aware of children who need greater support than others. </a:t>
                      </a:r>
                    </a:p>
                    <a:p>
                      <a:endParaRPr lang="en-US" sz="1200" i="1" dirty="0">
                        <a:latin typeface="+mn-lt"/>
                        <a:cs typeface="RM Typerighter old" panose="00000400000000000000" pitchFamily="2" charset="-79"/>
                      </a:endParaRPr>
                    </a:p>
                    <a:p>
                      <a:r>
                        <a:rPr lang="en-US" sz="1200" b="0" i="1" kern="1200" dirty="0" smtClean="0">
                          <a:solidFill>
                            <a:schemeClr val="dk1"/>
                          </a:solidFill>
                          <a:effectLst/>
                          <a:latin typeface="+mn-lt"/>
                          <a:ea typeface="+mn-ea"/>
                          <a:cs typeface="+mn-cs"/>
                        </a:rPr>
                        <a:t> </a:t>
                      </a:r>
                      <a:endParaRPr lang="en-US" sz="1200" b="0" i="1" kern="1200" dirty="0">
                        <a:solidFill>
                          <a:schemeClr val="dk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1" dirty="0" smtClean="0">
                          <a:latin typeface="+mn-lt"/>
                          <a:cs typeface="Amatic SC" panose="00000500000000000000" pitchFamily="2" charset="-79"/>
                        </a:rPr>
                        <a:t>At</a:t>
                      </a:r>
                      <a:r>
                        <a:rPr lang="en-US" sz="1400" b="1" i="1" baseline="0" dirty="0" smtClean="0">
                          <a:latin typeface="+mn-lt"/>
                          <a:cs typeface="Amatic SC" panose="00000500000000000000" pitchFamily="2" charset="-79"/>
                        </a:rPr>
                        <a:t> Hampton Primary School we</a:t>
                      </a:r>
                      <a:r>
                        <a:rPr lang="en-US" sz="1400" b="1" i="1" dirty="0" smtClean="0">
                          <a:latin typeface="+mn-lt"/>
                          <a:cs typeface="Amatic SC" panose="00000500000000000000" pitchFamily="2" charset="-79"/>
                        </a:rPr>
                        <a:t> </a:t>
                      </a:r>
                      <a:r>
                        <a:rPr lang="en-US" sz="1400" b="1" i="1" dirty="0">
                          <a:latin typeface="+mn-lt"/>
                          <a:cs typeface="Amatic SC" panose="00000500000000000000" pitchFamily="2" charset="-79"/>
                        </a:rPr>
                        <a:t>will ensure that all children learn and develop well and are kept healthy and safe at ALL times. </a:t>
                      </a:r>
                      <a:endParaRPr lang="en-GB" sz="1400" b="1" i="1" dirty="0">
                        <a:latin typeface="+mn-lt"/>
                        <a:cs typeface="Amatic SC" panose="00000500000000000000" pitchFamily="2" charset="-79"/>
                      </a:endParaRPr>
                    </a:p>
                    <a:p>
                      <a:endParaRPr lang="en-US" sz="1200" i="1" dirty="0">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bl>
          </a:graphicData>
        </a:graphic>
      </p:graphicFrame>
    </p:spTree>
    <p:extLst>
      <p:ext uri="{BB962C8B-B14F-4D97-AF65-F5344CB8AC3E}">
        <p14:creationId xmlns:p14="http://schemas.microsoft.com/office/powerpoint/2010/main" val="29527788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a:t>
            </a:r>
            <a:r>
              <a:rPr lang="en-US" sz="3600" dirty="0" smtClean="0">
                <a:latin typeface="Amatic SC" panose="00000500000000000000" pitchFamily="2" charset="-79"/>
                <a:cs typeface="Amatic SC" panose="00000500000000000000" pitchFamily="2" charset="-79"/>
              </a:rPr>
              <a:t>2023</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5362323"/>
              </p:ext>
            </p:extLst>
          </p:nvPr>
        </p:nvGraphicFramePr>
        <p:xfrm>
          <a:off x="366318" y="835488"/>
          <a:ext cx="11459364" cy="4817063"/>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641303">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Autumn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smtClean="0">
                          <a:latin typeface="Amatic SC" panose="00000500000000000000" pitchFamily="2" charset="-79"/>
                          <a:cs typeface="Amatic SC" panose="00000500000000000000" pitchFamily="2" charset="-79"/>
                        </a:rPr>
                        <a:t>Let’s celebrate</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smtClean="0">
                          <a:latin typeface="Amatic SC" panose="00000500000000000000" pitchFamily="2" charset="-79"/>
                          <a:cs typeface="Amatic SC" panose="00000500000000000000" pitchFamily="2" charset="-79"/>
                        </a:rPr>
                        <a:t>Ticket</a:t>
                      </a:r>
                      <a:r>
                        <a:rPr lang="en-US" sz="2000" baseline="0" dirty="0" smtClean="0">
                          <a:latin typeface="Amatic SC" panose="00000500000000000000" pitchFamily="2" charset="-79"/>
                          <a:cs typeface="Amatic SC" panose="00000500000000000000" pitchFamily="2" charset="-79"/>
                        </a:rPr>
                        <a:t> to ride!</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smtClean="0">
                          <a:latin typeface="Amatic SC" panose="00000500000000000000" pitchFamily="2" charset="-79"/>
                          <a:cs typeface="Amatic SC" panose="00000500000000000000" pitchFamily="2" charset="-79"/>
                        </a:rPr>
                        <a:t>Let’s find out!</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smtClean="0">
                          <a:latin typeface="Amatic SC" panose="00000500000000000000" pitchFamily="2" charset="-79"/>
                          <a:cs typeface="Amatic SC" panose="00000500000000000000" pitchFamily="2" charset="-79"/>
                        </a:rPr>
                        <a:t>To</a:t>
                      </a:r>
                      <a:r>
                        <a:rPr lang="en-US" sz="2000" baseline="0" dirty="0" smtClean="0">
                          <a:latin typeface="Amatic SC" panose="00000500000000000000" pitchFamily="2" charset="-79"/>
                          <a:cs typeface="Amatic SC" panose="00000500000000000000" pitchFamily="2" charset="-79"/>
                        </a:rPr>
                        <a:t> the seaside</a:t>
                      </a:r>
                      <a:r>
                        <a:rPr lang="en-US" sz="2000" dirty="0" smtClean="0">
                          <a:latin typeface="Amatic SC" panose="00000500000000000000" pitchFamily="2" charset="-79"/>
                          <a:cs typeface="Amatic SC" panose="00000500000000000000" pitchFamily="2" charset="-79"/>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smtClean="0">
                          <a:latin typeface="Amatic SC" panose="00000500000000000000" pitchFamily="2" charset="-79"/>
                          <a:cs typeface="Amatic SC" panose="00000500000000000000" pitchFamily="2" charset="-79"/>
                        </a:rPr>
                        <a:t>  </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708709">
                <a:tc rowSpan="2">
                  <a:txBody>
                    <a:bodyPr/>
                    <a:lstStyle/>
                    <a:p>
                      <a:pPr algn="ctr"/>
                      <a:r>
                        <a:rPr lang="en-US" sz="3200" b="1" dirty="0" smtClean="0">
                          <a:latin typeface="Amatic SC" panose="00000500000000000000" pitchFamily="2" charset="-79"/>
                          <a:cs typeface="Amatic SC" panose="00000500000000000000" pitchFamily="2" charset="-79"/>
                        </a:rPr>
                        <a:t>Our</a:t>
                      </a:r>
                    </a:p>
                    <a:p>
                      <a:pPr algn="ctr"/>
                      <a:r>
                        <a:rPr lang="en-US" sz="3200" b="1" dirty="0" smtClean="0">
                          <a:latin typeface="Amatic SC" panose="00000500000000000000" pitchFamily="2" charset="-79"/>
                          <a:cs typeface="Amatic SC" panose="00000500000000000000" pitchFamily="2" charset="-79"/>
                        </a:rPr>
                        <a:t>Hampton</a:t>
                      </a:r>
                    </a:p>
                    <a:p>
                      <a:pPr algn="ctr"/>
                      <a:r>
                        <a:rPr lang="en-US" sz="3200" b="1" dirty="0" smtClean="0">
                          <a:latin typeface="Amatic SC" panose="00000500000000000000" pitchFamily="2" charset="-79"/>
                          <a:cs typeface="Amatic SC" panose="00000500000000000000" pitchFamily="2" charset="-79"/>
                        </a:rPr>
                        <a:t>values</a:t>
                      </a:r>
                      <a:endParaRPr lang="en-US" sz="3200" b="1" dirty="0">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2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smtClean="0">
                          <a:solidFill>
                            <a:schemeClr val="bg1">
                              <a:lumMod val="50000"/>
                            </a:schemeClr>
                          </a:solidFill>
                          <a:latin typeface="+mn-lt"/>
                          <a:cs typeface="Amatic SC" panose="00000500000000000000" pitchFamily="2" charset="-79"/>
                        </a:rPr>
                        <a:t>Enjoyment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800" dirty="0" smtClean="0">
                        <a:solidFill>
                          <a:schemeClr val="bg1">
                            <a:lumMod val="50000"/>
                          </a:schemeClr>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smtClean="0">
                          <a:solidFill>
                            <a:schemeClr val="bg1">
                              <a:lumMod val="50000"/>
                            </a:schemeClr>
                          </a:solidFill>
                          <a:latin typeface="+mn-lt"/>
                          <a:cs typeface="Amatic SC" panose="00000500000000000000" pitchFamily="2" charset="-79"/>
                        </a:rPr>
                        <a:t>Expectations</a:t>
                      </a:r>
                      <a:endParaRPr lang="en-US" sz="18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smtClean="0">
                          <a:solidFill>
                            <a:schemeClr val="tx1"/>
                          </a:solidFill>
                          <a:latin typeface="+mn-lt"/>
                          <a:cs typeface="Amatic SC" panose="00000500000000000000" pitchFamily="2" charset="-79"/>
                        </a:rPr>
                        <a:t>Collaboration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800" dirty="0" smtClean="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smtClean="0">
                          <a:solidFill>
                            <a:schemeClr val="tx1"/>
                          </a:solidFill>
                          <a:latin typeface="+mn-lt"/>
                          <a:cs typeface="Amatic SC" panose="00000500000000000000" pitchFamily="2" charset="-79"/>
                        </a:rPr>
                        <a:t>Creativity</a:t>
                      </a:r>
                      <a:endParaRPr lang="en-US" sz="1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dirty="0" smtClean="0"/>
                        <a:t>Aspiration</a:t>
                      </a:r>
                    </a:p>
                    <a:p>
                      <a:pPr algn="ctr"/>
                      <a:endParaRPr lang="en-US" sz="1800" dirty="0" smtClean="0"/>
                    </a:p>
                    <a:p>
                      <a:pPr algn="ctr"/>
                      <a:endParaRPr lang="en-US" sz="1800" dirty="0"/>
                    </a:p>
                    <a:p>
                      <a:pPr algn="ctr"/>
                      <a:endParaRPr lang="en-GB" sz="18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smtClean="0">
                          <a:solidFill>
                            <a:schemeClr val="bg1">
                              <a:lumMod val="50000"/>
                            </a:schemeClr>
                          </a:solidFill>
                          <a:latin typeface="+mn-lt"/>
                          <a:cs typeface="Amatic SC" panose="00000500000000000000" pitchFamily="2" charset="-79"/>
                        </a:rPr>
                        <a:t>Resilience</a:t>
                      </a:r>
                      <a:endParaRPr lang="en-US" sz="18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smtClean="0">
                          <a:solidFill>
                            <a:schemeClr val="bg1">
                              <a:lumMod val="50000"/>
                            </a:schemeClr>
                          </a:solidFill>
                          <a:latin typeface="+mn-lt"/>
                          <a:cs typeface="Amatic SC" panose="00000500000000000000" pitchFamily="2" charset="-79"/>
                        </a:rPr>
                        <a:t>Risk Taking</a:t>
                      </a:r>
                      <a:endParaRPr lang="en-US" sz="18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smtClean="0">
                          <a:solidFill>
                            <a:schemeClr val="tx1"/>
                          </a:solidFill>
                          <a:latin typeface="+mn-lt"/>
                          <a:cs typeface="Amatic SC" panose="00000500000000000000" pitchFamily="2" charset="-79"/>
                        </a:rPr>
                        <a:t>Reflection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dirty="0" smtClean="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err="1" smtClean="0">
                          <a:solidFill>
                            <a:schemeClr val="tx1"/>
                          </a:solidFill>
                          <a:latin typeface="+mn-lt"/>
                          <a:cs typeface="Amatic SC" panose="00000500000000000000" pitchFamily="2" charset="-79"/>
                        </a:rPr>
                        <a:t>Independance</a:t>
                      </a:r>
                      <a:endParaRPr lang="en-GB" sz="1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r h="989017">
                <a:tc vMerge="1">
                  <a:txBody>
                    <a:bodyPr/>
                    <a:lstStyle/>
                    <a:p>
                      <a:pPr algn="ctr"/>
                      <a:r>
                        <a:rPr lang="en-US" sz="2400" b="0" dirty="0">
                          <a:latin typeface="Amatic SC" panose="00000500000000000000" pitchFamily="2" charset="-79"/>
                          <a:cs typeface="Amatic SC" panose="00000500000000000000" pitchFamily="2" charset="-79"/>
                        </a:rPr>
                        <a:t>Core Principles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marL="171450" marR="0" lvl="0"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GB" sz="1600" b="0" dirty="0" smtClean="0">
                          <a:solidFill>
                            <a:schemeClr val="tx1"/>
                          </a:solidFill>
                          <a:latin typeface="+mn-lt"/>
                          <a:cs typeface="Amatic SC" panose="00000500000000000000" pitchFamily="2" charset="-79"/>
                        </a:rPr>
                        <a:t>Enjoyment - We will have a positive approach to school life.</a:t>
                      </a:r>
                    </a:p>
                    <a:p>
                      <a:pPr marL="171450" marR="0" lvl="0"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GB" sz="1600" b="0" dirty="0" smtClean="0">
                          <a:solidFill>
                            <a:schemeClr val="tx1"/>
                          </a:solidFill>
                          <a:latin typeface="+mn-lt"/>
                          <a:cs typeface="Amatic SC" panose="00000500000000000000" pitchFamily="2" charset="-79"/>
                        </a:rPr>
                        <a:t>Expectations - We will always try our best.</a:t>
                      </a:r>
                    </a:p>
                    <a:p>
                      <a:pPr marL="171450" marR="0" lvl="0"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GB" sz="1600" b="0" dirty="0" smtClean="0">
                          <a:solidFill>
                            <a:schemeClr val="tx1"/>
                          </a:solidFill>
                          <a:latin typeface="+mn-lt"/>
                          <a:cs typeface="Amatic SC" panose="00000500000000000000" pitchFamily="2" charset="-79"/>
                        </a:rPr>
                        <a:t>Collaboration - We learn and play together</a:t>
                      </a:r>
                    </a:p>
                    <a:p>
                      <a:pPr marL="171450" marR="0" lvl="0"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GB" sz="1600" b="0" dirty="0" smtClean="0">
                          <a:solidFill>
                            <a:schemeClr val="tx1"/>
                          </a:solidFill>
                          <a:latin typeface="+mn-lt"/>
                          <a:cs typeface="Amatic SC" panose="00000500000000000000" pitchFamily="2" charset="-79"/>
                        </a:rPr>
                        <a:t>Creativity - We will embrace new ideas and solutions</a:t>
                      </a:r>
                    </a:p>
                    <a:p>
                      <a:pPr marL="171450" marR="0" lvl="0"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GB" sz="1600" b="0" dirty="0" smtClean="0">
                          <a:solidFill>
                            <a:schemeClr val="tx1"/>
                          </a:solidFill>
                          <a:latin typeface="+mn-lt"/>
                          <a:cs typeface="Amatic SC" panose="00000500000000000000" pitchFamily="2" charset="-79"/>
                        </a:rPr>
                        <a:t>Aspiration - At Hampton there is no can’t, you just can’t yet.</a:t>
                      </a:r>
                    </a:p>
                    <a:p>
                      <a:pPr marL="171450" marR="0" lvl="0"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GB" sz="1600" b="0" dirty="0" smtClean="0">
                          <a:solidFill>
                            <a:schemeClr val="tx1"/>
                          </a:solidFill>
                          <a:latin typeface="+mn-lt"/>
                          <a:cs typeface="Amatic SC" panose="00000500000000000000" pitchFamily="2" charset="-79"/>
                        </a:rPr>
                        <a:t>Resilience – We never</a:t>
                      </a:r>
                      <a:r>
                        <a:rPr lang="en-GB" sz="1600" b="0" baseline="0" dirty="0" smtClean="0">
                          <a:solidFill>
                            <a:schemeClr val="tx1"/>
                          </a:solidFill>
                          <a:latin typeface="+mn-lt"/>
                          <a:cs typeface="Amatic SC" panose="00000500000000000000" pitchFamily="2" charset="-79"/>
                        </a:rPr>
                        <a:t> give up.</a:t>
                      </a:r>
                    </a:p>
                    <a:p>
                      <a:pPr marL="171450" marR="0" lvl="0"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GB" sz="1600" b="0" baseline="0" dirty="0" smtClean="0">
                          <a:solidFill>
                            <a:schemeClr val="tx1"/>
                          </a:solidFill>
                          <a:latin typeface="+mn-lt"/>
                          <a:cs typeface="Amatic SC" panose="00000500000000000000" pitchFamily="2" charset="-79"/>
                        </a:rPr>
                        <a:t>Risk Taking – We take risks and make mistakes.</a:t>
                      </a:r>
                    </a:p>
                    <a:p>
                      <a:pPr marL="171450" marR="0" lvl="0"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GB" sz="1600" b="0" baseline="0" dirty="0" smtClean="0">
                          <a:solidFill>
                            <a:schemeClr val="tx1"/>
                          </a:solidFill>
                          <a:latin typeface="+mn-lt"/>
                          <a:cs typeface="Amatic SC" panose="00000500000000000000" pitchFamily="2" charset="-79"/>
                        </a:rPr>
                        <a:t>Reflection – We will listen to and respect others.</a:t>
                      </a:r>
                      <a:endParaRPr lang="en-GB" sz="1600" b="0" dirty="0" smtClean="0">
                        <a:solidFill>
                          <a:schemeClr val="tx1"/>
                        </a:solidFill>
                        <a:latin typeface="+mn-lt"/>
                        <a:cs typeface="Amatic SC" panose="00000500000000000000" pitchFamily="2" charset="-79"/>
                      </a:endParaRPr>
                    </a:p>
                    <a:p>
                      <a:pPr marL="171450" marR="0" lvl="0"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GB" sz="1600" b="0" dirty="0" smtClean="0">
                          <a:solidFill>
                            <a:schemeClr val="tx1"/>
                          </a:solidFill>
                          <a:latin typeface="+mn-lt"/>
                          <a:cs typeface="Amatic SC" panose="00000500000000000000" pitchFamily="2" charset="-79"/>
                        </a:rPr>
                        <a:t>Independence – We will take responsibility</a:t>
                      </a:r>
                      <a:r>
                        <a:rPr lang="en-GB" sz="1600" b="0" baseline="0" dirty="0" smtClean="0">
                          <a:solidFill>
                            <a:schemeClr val="tx1"/>
                          </a:solidFill>
                          <a:latin typeface="+mn-lt"/>
                          <a:cs typeface="Amatic SC" panose="00000500000000000000" pitchFamily="2" charset="-79"/>
                        </a:rPr>
                        <a:t> for our choices.</a:t>
                      </a:r>
                      <a:endParaRPr lang="en-GB" sz="16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34059294"/>
                  </a:ext>
                </a:extLst>
              </a:tr>
            </a:tbl>
          </a:graphicData>
        </a:graphic>
      </p:graphicFrame>
    </p:spTree>
    <p:extLst>
      <p:ext uri="{BB962C8B-B14F-4D97-AF65-F5344CB8AC3E}">
        <p14:creationId xmlns:p14="http://schemas.microsoft.com/office/powerpoint/2010/main" val="22498435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a:t>
            </a:r>
            <a:r>
              <a:rPr lang="en-US" sz="3600" dirty="0" smtClean="0">
                <a:latin typeface="Amatic SC" panose="00000500000000000000" pitchFamily="2" charset="-79"/>
                <a:cs typeface="Amatic SC" panose="00000500000000000000" pitchFamily="2" charset="-79"/>
              </a:rPr>
              <a:t>2023</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462868057"/>
              </p:ext>
            </p:extLst>
          </p:nvPr>
        </p:nvGraphicFramePr>
        <p:xfrm>
          <a:off x="197738" y="719663"/>
          <a:ext cx="11796523" cy="6091403"/>
        </p:xfrm>
        <a:graphic>
          <a:graphicData uri="http://schemas.openxmlformats.org/drawingml/2006/table">
            <a:tbl>
              <a:tblPr firstRow="1" bandRow="1">
                <a:tableStyleId>{5C22544A-7EE6-4342-B048-85BDC9FD1C3A}</a:tableStyleId>
              </a:tblPr>
              <a:tblGrid>
                <a:gridCol w="1735869">
                  <a:extLst>
                    <a:ext uri="{9D8B030D-6E8A-4147-A177-3AD203B41FA5}">
                      <a16:colId xmlns:a16="http://schemas.microsoft.com/office/drawing/2014/main" val="385991600"/>
                    </a:ext>
                  </a:extLst>
                </a:gridCol>
                <a:gridCol w="1538235">
                  <a:extLst>
                    <a:ext uri="{9D8B030D-6E8A-4147-A177-3AD203B41FA5}">
                      <a16:colId xmlns:a16="http://schemas.microsoft.com/office/drawing/2014/main" val="2865123548"/>
                    </a:ext>
                  </a:extLst>
                </a:gridCol>
                <a:gridCol w="116840">
                  <a:extLst>
                    <a:ext uri="{9D8B030D-6E8A-4147-A177-3AD203B41FA5}">
                      <a16:colId xmlns:a16="http://schemas.microsoft.com/office/drawing/2014/main" val="872926247"/>
                    </a:ext>
                  </a:extLst>
                </a:gridCol>
                <a:gridCol w="1554705">
                  <a:extLst>
                    <a:ext uri="{9D8B030D-6E8A-4147-A177-3AD203B41FA5}">
                      <a16:colId xmlns:a16="http://schemas.microsoft.com/office/drawing/2014/main" val="2690459710"/>
                    </a:ext>
                  </a:extLst>
                </a:gridCol>
                <a:gridCol w="116840">
                  <a:extLst>
                    <a:ext uri="{9D8B030D-6E8A-4147-A177-3AD203B41FA5}">
                      <a16:colId xmlns:a16="http://schemas.microsoft.com/office/drawing/2014/main" val="1315738151"/>
                    </a:ext>
                  </a:extLst>
                </a:gridCol>
                <a:gridCol w="1571174">
                  <a:extLst>
                    <a:ext uri="{9D8B030D-6E8A-4147-A177-3AD203B41FA5}">
                      <a16:colId xmlns:a16="http://schemas.microsoft.com/office/drawing/2014/main" val="1848787987"/>
                    </a:ext>
                  </a:extLst>
                </a:gridCol>
                <a:gridCol w="116840">
                  <a:extLst>
                    <a:ext uri="{9D8B030D-6E8A-4147-A177-3AD203B41FA5}">
                      <a16:colId xmlns:a16="http://schemas.microsoft.com/office/drawing/2014/main" val="2709165749"/>
                    </a:ext>
                  </a:extLst>
                </a:gridCol>
                <a:gridCol w="1587644">
                  <a:extLst>
                    <a:ext uri="{9D8B030D-6E8A-4147-A177-3AD203B41FA5}">
                      <a16:colId xmlns:a16="http://schemas.microsoft.com/office/drawing/2014/main" val="1626726412"/>
                    </a:ext>
                  </a:extLst>
                </a:gridCol>
                <a:gridCol w="116840">
                  <a:extLst>
                    <a:ext uri="{9D8B030D-6E8A-4147-A177-3AD203B41FA5}">
                      <a16:colId xmlns:a16="http://schemas.microsoft.com/office/drawing/2014/main" val="2335150482"/>
                    </a:ext>
                  </a:extLst>
                </a:gridCol>
                <a:gridCol w="1604113">
                  <a:extLst>
                    <a:ext uri="{9D8B030D-6E8A-4147-A177-3AD203B41FA5}">
                      <a16:colId xmlns:a16="http://schemas.microsoft.com/office/drawing/2014/main" val="3189764146"/>
                    </a:ext>
                  </a:extLst>
                </a:gridCol>
                <a:gridCol w="116840">
                  <a:extLst>
                    <a:ext uri="{9D8B030D-6E8A-4147-A177-3AD203B41FA5}">
                      <a16:colId xmlns:a16="http://schemas.microsoft.com/office/drawing/2014/main" val="4046203905"/>
                    </a:ext>
                  </a:extLst>
                </a:gridCol>
                <a:gridCol w="1620583">
                  <a:extLst>
                    <a:ext uri="{9D8B030D-6E8A-4147-A177-3AD203B41FA5}">
                      <a16:colId xmlns:a16="http://schemas.microsoft.com/office/drawing/2014/main" val="1588033082"/>
                    </a:ext>
                  </a:extLst>
                </a:gridCol>
              </a:tblGrid>
              <a:tr h="372289">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Autumn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lumMod val="50000"/>
                            </a:schemeClr>
                          </a:solidFill>
                          <a:latin typeface="Amatic SC" panose="00000500000000000000" pitchFamily="2" charset="-79"/>
                          <a:cs typeface="Amatic SC" panose="00000500000000000000" pitchFamily="2" charset="-79"/>
                        </a:rPr>
                        <a:t>Autumn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Spring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Spring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smtClean="0">
                          <a:latin typeface="Amatic SC" panose="00000500000000000000" pitchFamily="2" charset="-79"/>
                          <a:cs typeface="Amatic SC" panose="00000500000000000000" pitchFamily="2" charset="-79"/>
                        </a:rPr>
                        <a:t>Let’s celebrate!</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2000" dirty="0">
                          <a:latin typeface="Amatic SC" panose="00000500000000000000" pitchFamily="2" charset="-79"/>
                          <a:cs typeface="Amatic SC" panose="00000500000000000000" pitchFamily="2" charset="-79"/>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smtClean="0">
                          <a:latin typeface="Amatic SC" panose="00000500000000000000" pitchFamily="2" charset="-79"/>
                          <a:cs typeface="Amatic SC" panose="00000500000000000000" pitchFamily="2" charset="-79"/>
                        </a:rPr>
                        <a:t>Ticket</a:t>
                      </a:r>
                      <a:r>
                        <a:rPr lang="en-US" sz="2000" baseline="0" dirty="0" smtClean="0">
                          <a:latin typeface="Amatic SC" panose="00000500000000000000" pitchFamily="2" charset="-79"/>
                          <a:cs typeface="Amatic SC" panose="00000500000000000000" pitchFamily="2" charset="-79"/>
                        </a:rPr>
                        <a:t> to ride!</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000" dirty="0" smtClean="0">
                          <a:latin typeface="Amatic SC" panose="00000500000000000000" pitchFamily="2" charset="-79"/>
                          <a:cs typeface="Amatic SC" panose="00000500000000000000" pitchFamily="2" charset="-79"/>
                        </a:rPr>
                        <a:t>Let’s find out!</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smtClean="0">
                          <a:latin typeface="Amatic SC" panose="00000500000000000000" pitchFamily="2" charset="-79"/>
                          <a:cs typeface="Amatic SC" panose="00000500000000000000" pitchFamily="2" charset="-79"/>
                        </a:rPr>
                        <a:t>To</a:t>
                      </a:r>
                      <a:r>
                        <a:rPr lang="en-US" sz="2000" baseline="0" dirty="0" smtClean="0">
                          <a:latin typeface="Amatic SC" panose="00000500000000000000" pitchFamily="2" charset="-79"/>
                          <a:cs typeface="Amatic SC" panose="00000500000000000000" pitchFamily="2" charset="-79"/>
                        </a:rPr>
                        <a:t> the seaside!</a:t>
                      </a:r>
                      <a:r>
                        <a:rPr lang="en-US" sz="2000" dirty="0" smtClean="0">
                          <a:latin typeface="Amatic SC" panose="00000500000000000000" pitchFamily="2" charset="-79"/>
                          <a:cs typeface="Amatic SC" panose="00000500000000000000" pitchFamily="2" charset="-79"/>
                        </a:rPr>
                        <a:t> </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272033691"/>
                  </a:ext>
                </a:extLst>
              </a:tr>
              <a:tr h="42212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latin typeface="Amatic SC" panose="00000500000000000000" pitchFamily="2" charset="-79"/>
                          <a:cs typeface="Amatic SC" panose="00000500000000000000" pitchFamily="2" charset="-79"/>
                        </a:rPr>
                        <a:t>Communication and Language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11">
                  <a:txBody>
                    <a:bodyPr/>
                    <a:lstStyle/>
                    <a:p>
                      <a:pPr algn="l"/>
                      <a:r>
                        <a:rPr lang="en-US" sz="1200" b="0" i="0" dirty="0">
                          <a:latin typeface="+mn-lt"/>
                        </a:rPr>
                        <a:t>The development of children’s spoken language underpins all seven areas of learning and development. Children’s </a:t>
                      </a:r>
                      <a:r>
                        <a:rPr lang="en-US" sz="1200" b="1" i="0" dirty="0">
                          <a:latin typeface="+mn-lt"/>
                        </a:rPr>
                        <a:t>back-and-forth interactions </a:t>
                      </a:r>
                      <a:r>
                        <a:rPr lang="en-US" sz="1200" b="0" i="0" dirty="0">
                          <a:latin typeface="+mn-lt"/>
                        </a:rPr>
                        <a:t>from an early age form the foundations for language and cognitive development. The number and quality of the conversations they have with adults and peers throughout the day in a </a:t>
                      </a:r>
                      <a:r>
                        <a:rPr lang="en-US" sz="1200" b="1" i="0" dirty="0">
                          <a:latin typeface="+mn-lt"/>
                        </a:rPr>
                        <a:t>language-rich environment</a:t>
                      </a:r>
                      <a:r>
                        <a:rPr lang="en-US" sz="1200" b="0" i="0" dirty="0">
                          <a:latin typeface="+mn-lt"/>
                        </a:rPr>
                        <a:t> is crucial. By commenting on what children are interested in or doing, and echoing back what they say with </a:t>
                      </a:r>
                      <a:r>
                        <a:rPr lang="en-US" sz="1200" b="1" i="0" dirty="0">
                          <a:latin typeface="+mn-lt"/>
                        </a:rPr>
                        <a:t>new vocabulary added</a:t>
                      </a:r>
                      <a:r>
                        <a:rPr lang="en-US" sz="1200" b="0" i="0" dirty="0">
                          <a:latin typeface="+mn-lt"/>
                        </a:rPr>
                        <a:t>, practitioners will build children's language effectively</a:t>
                      </a:r>
                      <a:r>
                        <a:rPr lang="en-US" sz="1200" b="1" i="0" dirty="0">
                          <a:latin typeface="+mn-lt"/>
                        </a:rPr>
                        <a:t>. Reading frequently to children</a:t>
                      </a:r>
                      <a:r>
                        <a:rPr lang="en-US" sz="1200" b="0" i="0" dirty="0">
                          <a:latin typeface="+mn-lt"/>
                        </a:rPr>
                        <a:t>, and </a:t>
                      </a:r>
                      <a:r>
                        <a:rPr lang="en-US" sz="1200" b="1" i="0" dirty="0">
                          <a:latin typeface="+mn-lt"/>
                        </a:rPr>
                        <a:t>engaging them actively in stories</a:t>
                      </a:r>
                      <a:r>
                        <a:rPr lang="en-US" sz="1200" b="0" i="0" dirty="0">
                          <a:latin typeface="+mn-lt"/>
                        </a:rPr>
                        <a:t>, non-fiction, rhymes and poems, and then providing them with extensive opportunities to use and </a:t>
                      </a:r>
                      <a:r>
                        <a:rPr lang="en-US" sz="1200" b="1" i="0" dirty="0">
                          <a:latin typeface="+mn-lt"/>
                        </a:rPr>
                        <a:t>embed new words in a range of contexts, </a:t>
                      </a:r>
                      <a:r>
                        <a:rPr lang="en-US" sz="1200" b="0" i="0" dirty="0">
                          <a:latin typeface="+mn-lt"/>
                        </a:rPr>
                        <a:t>will give children the opportunity to thrive. Through </a:t>
                      </a:r>
                      <a:r>
                        <a:rPr lang="en-US" sz="1200" b="1" i="0" dirty="0">
                          <a:latin typeface="+mn-lt"/>
                        </a:rPr>
                        <a:t>conversation, story-telling and role play</a:t>
                      </a:r>
                      <a:r>
                        <a:rPr lang="en-US" sz="1200" b="0" i="0" dirty="0">
                          <a:latin typeface="+mn-lt"/>
                        </a:rPr>
                        <a:t>, where children </a:t>
                      </a:r>
                      <a:r>
                        <a:rPr lang="en-US" sz="1200" b="1" i="0" dirty="0">
                          <a:latin typeface="+mn-lt"/>
                        </a:rPr>
                        <a:t>share their ideas </a:t>
                      </a:r>
                      <a:r>
                        <a:rPr lang="en-US" sz="1200" b="0" i="0" dirty="0">
                          <a:latin typeface="+mn-lt"/>
                        </a:rPr>
                        <a:t>with support and </a:t>
                      </a:r>
                      <a:r>
                        <a:rPr lang="en-US" sz="1200" b="1" i="0" dirty="0">
                          <a:latin typeface="+mn-lt"/>
                        </a:rPr>
                        <a:t>modelling</a:t>
                      </a:r>
                      <a:r>
                        <a:rPr lang="en-US" sz="1200" b="0" i="0" dirty="0">
                          <a:latin typeface="+mn-lt"/>
                        </a:rPr>
                        <a:t> from their teacher, and sensitive questioning that invites them to elaborate, children become comfortable using a </a:t>
                      </a:r>
                      <a:r>
                        <a:rPr lang="en-US" sz="1200" b="1" i="0" dirty="0">
                          <a:latin typeface="+mn-lt"/>
                        </a:rPr>
                        <a:t>rich range of vocabulary </a:t>
                      </a:r>
                      <a:r>
                        <a:rPr lang="en-US" sz="1200" b="0" i="0" dirty="0">
                          <a:latin typeface="+mn-lt"/>
                        </a:rPr>
                        <a:t>and </a:t>
                      </a:r>
                      <a:r>
                        <a:rPr lang="en-US" sz="1200" b="1" i="0" dirty="0">
                          <a:latin typeface="+mn-lt"/>
                        </a:rPr>
                        <a:t>language structures.</a:t>
                      </a:r>
                      <a:endParaRPr lang="en-US" sz="1200" b="1" i="0"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765929432"/>
                  </a:ext>
                </a:extLst>
              </a:tr>
              <a:tr h="989017">
                <a:tc>
                  <a:txBody>
                    <a:bodyPr/>
                    <a:lstStyle/>
                    <a:p>
                      <a:pPr algn="ctr"/>
                      <a:r>
                        <a:rPr lang="en-US" sz="1100" dirty="0"/>
                        <a:t>Whole EYFS Focus – C&amp;L is developed throughout the year through high quality interactions, daily group discussions, sharing circles, PSHE times,  stories, singing, speech and language interventions</a:t>
                      </a:r>
                      <a:r>
                        <a:rPr lang="en-US" sz="1100" dirty="0" smtClean="0"/>
                        <a:t>, </a:t>
                      </a:r>
                      <a:r>
                        <a:rPr lang="en-US" sz="1100" dirty="0"/>
                        <a:t>EYFS productions, assemblies  and weekly interventions. </a:t>
                      </a:r>
                    </a:p>
                    <a:p>
                      <a:pPr algn="ctr"/>
                      <a:endParaRPr lang="en-US" sz="1100" dirty="0"/>
                    </a:p>
                    <a:p>
                      <a:pPr algn="ctr"/>
                      <a:endParaRPr lang="en-US" sz="1100" b="1" dirty="0">
                        <a:latin typeface="Amatic SC" panose="00000500000000000000" pitchFamily="2" charset="-79"/>
                        <a:cs typeface="Amatic SC" panose="00000500000000000000" pitchFamily="2" charset="-79"/>
                      </a:endParaRPr>
                    </a:p>
                    <a:p>
                      <a:pPr algn="ctr"/>
                      <a:r>
                        <a:rPr lang="en-US" sz="2800" b="1" dirty="0">
                          <a:latin typeface="Amatic SC" panose="00000500000000000000" pitchFamily="2" charset="-79"/>
                          <a:cs typeface="Amatic SC" panose="00000500000000000000" pitchFamily="2" charset="-79"/>
                        </a:rPr>
                        <a:t>Daily </a:t>
                      </a:r>
                      <a:r>
                        <a:rPr lang="en-US" sz="2800" b="1" dirty="0" smtClean="0">
                          <a:latin typeface="Amatic SC" panose="00000500000000000000" pitchFamily="2" charset="-79"/>
                          <a:cs typeface="Amatic SC" panose="00000500000000000000" pitchFamily="2" charset="-79"/>
                        </a:rPr>
                        <a:t>story,</a:t>
                      </a:r>
                      <a:r>
                        <a:rPr lang="en-US" sz="2800" b="1" baseline="0" dirty="0" smtClean="0">
                          <a:latin typeface="Amatic SC" panose="00000500000000000000" pitchFamily="2" charset="-79"/>
                          <a:cs typeface="Amatic SC" panose="00000500000000000000" pitchFamily="2" charset="-79"/>
                        </a:rPr>
                        <a:t> song &amp; rhyme </a:t>
                      </a:r>
                      <a:r>
                        <a:rPr lang="en-US" sz="2800" b="1" dirty="0" smtClean="0">
                          <a:latin typeface="Amatic SC" panose="00000500000000000000" pitchFamily="2" charset="-79"/>
                          <a:cs typeface="Amatic SC" panose="00000500000000000000" pitchFamily="2" charset="-79"/>
                        </a:rPr>
                        <a:t>time </a:t>
                      </a:r>
                      <a:endParaRPr lang="en-GB" sz="2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US" sz="1100" b="1" dirty="0">
                          <a:solidFill>
                            <a:schemeClr val="bg1">
                              <a:lumMod val="50000"/>
                            </a:schemeClr>
                          </a:solidFill>
                          <a:latin typeface="+mn-lt"/>
                          <a:cs typeface="Amatic SC" panose="00000500000000000000" pitchFamily="2" charset="-79"/>
                        </a:rPr>
                        <a:t>Welcome to EYFS </a:t>
                      </a:r>
                    </a:p>
                    <a:p>
                      <a:pPr algn="ctr"/>
                      <a:r>
                        <a:rPr lang="en-US" sz="1100" b="0" dirty="0">
                          <a:solidFill>
                            <a:schemeClr val="tx1"/>
                          </a:solidFill>
                          <a:latin typeface="+mn-lt"/>
                          <a:cs typeface="Amatic SC" panose="00000500000000000000" pitchFamily="2" charset="-79"/>
                        </a:rPr>
                        <a:t>Settling in activities </a:t>
                      </a:r>
                    </a:p>
                    <a:p>
                      <a:pPr algn="ctr"/>
                      <a:r>
                        <a:rPr lang="en-US" sz="1100" b="0" dirty="0">
                          <a:solidFill>
                            <a:schemeClr val="tx1"/>
                          </a:solidFill>
                          <a:latin typeface="+mn-lt"/>
                          <a:cs typeface="Amatic SC" panose="00000500000000000000" pitchFamily="2" charset="-79"/>
                        </a:rPr>
                        <a:t>Making friends </a:t>
                      </a:r>
                    </a:p>
                    <a:p>
                      <a:pPr algn="ctr"/>
                      <a:r>
                        <a:rPr lang="en-US" sz="1100" dirty="0"/>
                        <a:t>Children talking about experiences that are familiar to them</a:t>
                      </a:r>
                    </a:p>
                    <a:p>
                      <a:pPr algn="ctr"/>
                      <a:r>
                        <a:rPr lang="en-US" sz="1100" b="0" dirty="0">
                          <a:solidFill>
                            <a:schemeClr val="tx1"/>
                          </a:solidFill>
                          <a:latin typeface="+mn-lt"/>
                          <a:cs typeface="Amatic SC" panose="00000500000000000000" pitchFamily="2" charset="-79"/>
                        </a:rPr>
                        <a:t>What are your passions / goals / dreams? </a:t>
                      </a:r>
                    </a:p>
                    <a:p>
                      <a:pPr algn="ctr"/>
                      <a:r>
                        <a:rPr lang="en-US" sz="1100" b="0" dirty="0">
                          <a:solidFill>
                            <a:schemeClr val="tx1"/>
                          </a:solidFill>
                          <a:latin typeface="+mn-lt"/>
                          <a:cs typeface="Amatic SC" panose="00000500000000000000" pitchFamily="2" charset="-79"/>
                        </a:rPr>
                        <a:t>This is me! </a:t>
                      </a:r>
                    </a:p>
                    <a:p>
                      <a:pPr algn="ctr"/>
                      <a:r>
                        <a:rPr lang="en-US" sz="1100" b="0" dirty="0">
                          <a:solidFill>
                            <a:schemeClr val="tx1"/>
                          </a:solidFill>
                          <a:latin typeface="+mn-lt"/>
                          <a:cs typeface="Amatic SC" panose="00000500000000000000" pitchFamily="2" charset="-79"/>
                        </a:rPr>
                        <a:t>Rhyming and alliteration </a:t>
                      </a:r>
                    </a:p>
                    <a:p>
                      <a:pPr algn="ctr"/>
                      <a:r>
                        <a:rPr lang="en-US" sz="1100" b="0" dirty="0">
                          <a:solidFill>
                            <a:schemeClr val="tx1"/>
                          </a:solidFill>
                          <a:latin typeface="+mn-lt"/>
                          <a:cs typeface="Amatic SC" panose="00000500000000000000" pitchFamily="2" charset="-79"/>
                        </a:rPr>
                        <a:t>Familiar Print</a:t>
                      </a:r>
                    </a:p>
                    <a:p>
                      <a:pPr algn="ctr"/>
                      <a:r>
                        <a:rPr lang="en-US" sz="1100" b="0" dirty="0">
                          <a:solidFill>
                            <a:schemeClr val="tx1"/>
                          </a:solidFill>
                          <a:latin typeface="+mn-lt"/>
                          <a:cs typeface="Amatic SC" panose="00000500000000000000" pitchFamily="2" charset="-79"/>
                        </a:rPr>
                        <a:t>Sharing facts about me!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0" dirty="0">
                          <a:solidFill>
                            <a:schemeClr val="tx1"/>
                          </a:solidFill>
                          <a:latin typeface="+mn-lt"/>
                          <a:cs typeface="Amatic SC" panose="00000500000000000000" pitchFamily="2" charset="-79"/>
                        </a:rPr>
                        <a:t>Mood Monsters Shared stories </a:t>
                      </a:r>
                    </a:p>
                    <a:p>
                      <a:pPr algn="ctr"/>
                      <a:r>
                        <a:rPr lang="en-US" sz="1100" b="0" dirty="0">
                          <a:solidFill>
                            <a:schemeClr val="tx1"/>
                          </a:solidFill>
                          <a:latin typeface="+mn-lt"/>
                          <a:cs typeface="Amatic SC" panose="00000500000000000000" pitchFamily="2" charset="-79"/>
                        </a:rPr>
                        <a:t>All about me! </a:t>
                      </a:r>
                    </a:p>
                    <a:p>
                      <a:pPr algn="ctr"/>
                      <a:r>
                        <a:rPr lang="en-US" sz="1100" dirty="0"/>
                        <a:t>Model talk routines through the day. For example, arriving in school: “Good morning, how are you?” </a:t>
                      </a:r>
                      <a:endParaRPr lang="en-US" sz="1100" dirty="0" smtClean="0"/>
                    </a:p>
                    <a:p>
                      <a:pPr algn="ctr"/>
                      <a:r>
                        <a:rPr lang="en-US" sz="1100" b="0" dirty="0" smtClean="0">
                          <a:solidFill>
                            <a:schemeClr val="tx1"/>
                          </a:solidFill>
                          <a:latin typeface="+mn-lt"/>
                          <a:cs typeface="Amatic SC" panose="00000500000000000000" pitchFamily="2" charset="-79"/>
                        </a:rPr>
                        <a:t>Sharing, being a good friend</a:t>
                      </a:r>
                      <a:endParaRPr lang="en-GB" sz="11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US" sz="1100" b="1" dirty="0">
                          <a:solidFill>
                            <a:schemeClr val="bg1">
                              <a:lumMod val="50000"/>
                            </a:schemeClr>
                          </a:solidFill>
                          <a:latin typeface="+mn-lt"/>
                          <a:cs typeface="Amatic SC" panose="00000500000000000000" pitchFamily="2" charset="-79"/>
                        </a:rPr>
                        <a:t>Tell me a story! </a:t>
                      </a:r>
                      <a:endParaRPr lang="en-US" sz="1100" b="0" dirty="0">
                        <a:solidFill>
                          <a:schemeClr val="tx1"/>
                        </a:solidFill>
                        <a:latin typeface="+mn-lt"/>
                        <a:cs typeface="Amatic SC" panose="00000500000000000000" pitchFamily="2" charset="-79"/>
                      </a:endParaRPr>
                    </a:p>
                    <a:p>
                      <a:pPr algn="ctr"/>
                      <a:r>
                        <a:rPr lang="en-US" sz="1100" b="0" dirty="0">
                          <a:solidFill>
                            <a:schemeClr val="tx1"/>
                          </a:solidFill>
                          <a:latin typeface="+mn-lt"/>
                          <a:cs typeface="Amatic SC" panose="00000500000000000000" pitchFamily="2" charset="-79"/>
                        </a:rPr>
                        <a:t>Develop vocabulary  </a:t>
                      </a:r>
                    </a:p>
                    <a:p>
                      <a:pPr algn="ctr"/>
                      <a:r>
                        <a:rPr lang="en-US" sz="1100" b="0" dirty="0">
                          <a:solidFill>
                            <a:schemeClr val="tx1"/>
                          </a:solidFill>
                          <a:latin typeface="+mn-lt"/>
                          <a:cs typeface="Amatic SC" panose="00000500000000000000" pitchFamily="2" charset="-79"/>
                        </a:rPr>
                        <a:t>Discovering Passions </a:t>
                      </a:r>
                    </a:p>
                    <a:p>
                      <a:pPr algn="ctr"/>
                      <a:r>
                        <a:rPr lang="en-US" sz="1100" b="0" dirty="0">
                          <a:solidFill>
                            <a:schemeClr val="tx1"/>
                          </a:solidFill>
                          <a:latin typeface="+mn-lt"/>
                          <a:cs typeface="Amatic SC" panose="00000500000000000000" pitchFamily="2" charset="-79"/>
                        </a:rPr>
                        <a:t>Tell me a story - retelling stories</a:t>
                      </a:r>
                    </a:p>
                    <a:p>
                      <a:pPr algn="ctr"/>
                      <a:r>
                        <a:rPr lang="en-US" sz="1100" b="0" dirty="0">
                          <a:solidFill>
                            <a:schemeClr val="tx1"/>
                          </a:solidFill>
                          <a:latin typeface="+mn-lt"/>
                          <a:cs typeface="Amatic SC" panose="00000500000000000000" pitchFamily="2" charset="-79"/>
                        </a:rPr>
                        <a:t>Story language </a:t>
                      </a:r>
                    </a:p>
                    <a:p>
                      <a:pPr algn="ctr"/>
                      <a:r>
                        <a:rPr lang="en-US" sz="1100" b="0" dirty="0">
                          <a:solidFill>
                            <a:schemeClr val="tx1"/>
                          </a:solidFill>
                          <a:latin typeface="+mn-lt"/>
                          <a:cs typeface="Amatic SC" panose="00000500000000000000" pitchFamily="2" charset="-79"/>
                        </a:rPr>
                        <a:t>Word hunts</a:t>
                      </a:r>
                    </a:p>
                    <a:p>
                      <a:pPr algn="ctr"/>
                      <a:r>
                        <a:rPr lang="en-US" sz="1100" b="0" dirty="0">
                          <a:solidFill>
                            <a:schemeClr val="tx1"/>
                          </a:solidFill>
                          <a:latin typeface="+mn-lt"/>
                          <a:cs typeface="Amatic SC" panose="00000500000000000000" pitchFamily="2" charset="-79"/>
                        </a:rPr>
                        <a:t>Listening and responding to stories</a:t>
                      </a:r>
                    </a:p>
                    <a:p>
                      <a:pPr algn="ctr"/>
                      <a:r>
                        <a:rPr lang="en-US" sz="1100" b="0" dirty="0">
                          <a:solidFill>
                            <a:schemeClr val="tx1"/>
                          </a:solidFill>
                          <a:latin typeface="+mn-lt"/>
                          <a:cs typeface="Amatic SC" panose="00000500000000000000" pitchFamily="2" charset="-79"/>
                        </a:rPr>
                        <a:t>Following instructions  </a:t>
                      </a:r>
                    </a:p>
                    <a:p>
                      <a:pPr algn="ctr"/>
                      <a:r>
                        <a:rPr lang="en-US" sz="1100" b="0" dirty="0">
                          <a:solidFill>
                            <a:schemeClr val="tx1"/>
                          </a:solidFill>
                          <a:latin typeface="+mn-lt"/>
                          <a:cs typeface="Amatic SC" panose="00000500000000000000" pitchFamily="2" charset="-79"/>
                        </a:rPr>
                        <a:t>Takes part in </a:t>
                      </a:r>
                      <a:r>
                        <a:rPr lang="en-US" sz="1100" b="0" dirty="0" smtClean="0">
                          <a:solidFill>
                            <a:schemeClr val="tx1"/>
                          </a:solidFill>
                          <a:latin typeface="+mn-lt"/>
                          <a:cs typeface="Amatic SC" panose="00000500000000000000" pitchFamily="2" charset="-79"/>
                        </a:rPr>
                        <a:t>discussion/comparing celebrations/real-life</a:t>
                      </a:r>
                      <a:r>
                        <a:rPr lang="en-US" sz="1100" b="0" baseline="0" dirty="0" smtClean="0">
                          <a:solidFill>
                            <a:schemeClr val="tx1"/>
                          </a:solidFill>
                          <a:latin typeface="+mn-lt"/>
                          <a:cs typeface="Amatic SC" panose="00000500000000000000" pitchFamily="2" charset="-79"/>
                        </a:rPr>
                        <a:t> experiences</a:t>
                      </a:r>
                      <a:r>
                        <a:rPr lang="en-US" sz="1100" b="0" dirty="0" smtClean="0">
                          <a:solidFill>
                            <a:schemeClr val="tx1"/>
                          </a:solidFill>
                          <a:latin typeface="+mn-lt"/>
                          <a:cs typeface="Amatic SC" panose="00000500000000000000" pitchFamily="2" charset="-79"/>
                        </a:rPr>
                        <a:t> </a:t>
                      </a:r>
                      <a:endParaRPr lang="en-US" sz="1100" b="0" dirty="0">
                        <a:solidFill>
                          <a:schemeClr val="tx1"/>
                        </a:solidFill>
                        <a:latin typeface="+mn-lt"/>
                        <a:cs typeface="Amatic SC" panose="00000500000000000000" pitchFamily="2" charset="-79"/>
                      </a:endParaRPr>
                    </a:p>
                    <a:p>
                      <a:pPr algn="ctr"/>
                      <a:r>
                        <a:rPr lang="en-US" sz="1100" dirty="0"/>
                        <a:t>Understand how to listen carefully and why listening is important.</a:t>
                      </a:r>
                    </a:p>
                    <a:p>
                      <a:pPr algn="ctr"/>
                      <a:r>
                        <a:rPr lang="en-US" sz="1100" dirty="0"/>
                        <a:t>Use new vocabulary through the day.</a:t>
                      </a:r>
                    </a:p>
                    <a:p>
                      <a:pPr algn="ctr"/>
                      <a:r>
                        <a:rPr lang="en-US" sz="1100" dirty="0" smtClean="0"/>
                        <a:t>Choosing </a:t>
                      </a:r>
                      <a:r>
                        <a:rPr lang="en-US" sz="1100" dirty="0"/>
                        <a:t>books that will </a:t>
                      </a:r>
                      <a:r>
                        <a:rPr lang="en-US" sz="1100" dirty="0" smtClean="0"/>
                        <a:t>develop </a:t>
                      </a:r>
                      <a:r>
                        <a:rPr lang="en-US" sz="1100" dirty="0"/>
                        <a:t>vocabulary</a:t>
                      </a:r>
                      <a:r>
                        <a:rPr lang="en-US" sz="1100" dirty="0" smtClean="0"/>
                        <a:t>.</a:t>
                      </a:r>
                      <a:endParaRPr lang="en-GB" sz="1100" b="0" dirty="0">
                        <a:solidFill>
                          <a:schemeClr val="tx1"/>
                        </a:solidFill>
                        <a:latin typeface="+mn-lt"/>
                        <a:cs typeface="Amatic SC" panose="00000500000000000000" pitchFamily="2" charset="-79"/>
                      </a:endParaRPr>
                    </a:p>
                    <a:p>
                      <a:pPr algn="l"/>
                      <a:endParaRPr lang="en-GB" sz="110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1100" b="1" dirty="0">
                          <a:solidFill>
                            <a:schemeClr val="bg1">
                              <a:lumMod val="50000"/>
                            </a:schemeClr>
                          </a:solidFill>
                          <a:latin typeface="+mn-lt"/>
                          <a:cs typeface="Amatic SC" panose="00000500000000000000" pitchFamily="2" charset="-79"/>
                        </a:rPr>
                        <a:t>Tell me why! </a:t>
                      </a:r>
                    </a:p>
                    <a:p>
                      <a:pPr algn="ctr"/>
                      <a:r>
                        <a:rPr lang="en-US" sz="1100" b="0" dirty="0">
                          <a:solidFill>
                            <a:schemeClr val="tx1"/>
                          </a:solidFill>
                          <a:latin typeface="+mn-lt"/>
                          <a:cs typeface="Amatic SC" panose="00000500000000000000" pitchFamily="2" charset="-79"/>
                        </a:rPr>
                        <a:t>Using language well </a:t>
                      </a:r>
                    </a:p>
                    <a:p>
                      <a:pPr algn="ctr"/>
                      <a:r>
                        <a:rPr lang="en-US" sz="1100" b="0" dirty="0">
                          <a:solidFill>
                            <a:schemeClr val="tx1"/>
                          </a:solidFill>
                          <a:latin typeface="+mn-lt"/>
                          <a:cs typeface="Amatic SC" panose="00000500000000000000" pitchFamily="2" charset="-79"/>
                        </a:rPr>
                        <a:t>Ask’s how and why questions…</a:t>
                      </a:r>
                    </a:p>
                    <a:p>
                      <a:pPr algn="ctr"/>
                      <a:r>
                        <a:rPr lang="en-US" sz="1100" b="0" dirty="0">
                          <a:solidFill>
                            <a:schemeClr val="tx1"/>
                          </a:solidFill>
                          <a:latin typeface="+mn-lt"/>
                          <a:cs typeface="Amatic SC" panose="00000500000000000000" pitchFamily="2" charset="-79"/>
                        </a:rPr>
                        <a:t>Discovering Passions</a:t>
                      </a:r>
                    </a:p>
                    <a:p>
                      <a:pPr algn="ctr"/>
                      <a:r>
                        <a:rPr lang="en-US" sz="1100" b="0" dirty="0">
                          <a:solidFill>
                            <a:schemeClr val="tx1"/>
                          </a:solidFill>
                          <a:latin typeface="+mn-lt"/>
                          <a:cs typeface="Amatic SC" panose="00000500000000000000" pitchFamily="2" charset="-79"/>
                        </a:rPr>
                        <a:t>Retell a story with story language </a:t>
                      </a:r>
                    </a:p>
                    <a:p>
                      <a:pPr algn="ctr"/>
                      <a:r>
                        <a:rPr lang="en-US" sz="1100" b="0" dirty="0">
                          <a:solidFill>
                            <a:schemeClr val="tx1"/>
                          </a:solidFill>
                          <a:latin typeface="+mn-lt"/>
                          <a:cs typeface="Amatic SC" panose="00000500000000000000" pitchFamily="2" charset="-79"/>
                        </a:rPr>
                        <a:t>Story invention – talk it!</a:t>
                      </a:r>
                    </a:p>
                    <a:p>
                      <a:pPr algn="ctr"/>
                      <a:r>
                        <a:rPr lang="en-US" sz="1100" dirty="0"/>
                        <a:t>Ask questions to find out more and to check they understand what has been said to them. </a:t>
                      </a:r>
                    </a:p>
                    <a:p>
                      <a:pPr algn="ctr"/>
                      <a:r>
                        <a:rPr lang="en-US" sz="1100" dirty="0"/>
                        <a:t>Describe events in some detail. </a:t>
                      </a:r>
                      <a:r>
                        <a:rPr lang="en-US" sz="1100" b="0" dirty="0">
                          <a:solidFill>
                            <a:schemeClr val="tx1"/>
                          </a:solidFill>
                          <a:latin typeface="+mn-lt"/>
                          <a:cs typeface="Amatic SC" panose="00000500000000000000" pitchFamily="2" charset="-79"/>
                        </a:rPr>
                        <a:t>  </a:t>
                      </a:r>
                    </a:p>
                    <a:p>
                      <a:pPr algn="ctr"/>
                      <a:r>
                        <a:rPr lang="en-US" sz="1100" dirty="0"/>
                        <a:t>Listen to and talk about stories to build familiarity and understanding. </a:t>
                      </a:r>
                    </a:p>
                    <a:p>
                      <a:pPr algn="ctr"/>
                      <a:r>
                        <a:rPr lang="en-US" sz="1100" dirty="0"/>
                        <a:t>Learn rhymes, poems and songs.</a:t>
                      </a:r>
                      <a:endParaRPr lang="en-GB" sz="11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1100" b="1" dirty="0">
                          <a:solidFill>
                            <a:schemeClr val="bg1">
                              <a:lumMod val="50000"/>
                            </a:schemeClr>
                          </a:solidFill>
                          <a:latin typeface="+mn-lt"/>
                          <a:cs typeface="Amatic SC" panose="00000500000000000000" pitchFamily="2" charset="-79"/>
                        </a:rPr>
                        <a:t>Talk it through! </a:t>
                      </a:r>
                    </a:p>
                    <a:p>
                      <a:pPr algn="ctr"/>
                      <a:r>
                        <a:rPr lang="en-US" sz="1100" b="0" dirty="0">
                          <a:solidFill>
                            <a:schemeClr val="tx1"/>
                          </a:solidFill>
                          <a:latin typeface="+mn-lt"/>
                          <a:cs typeface="Amatic SC" panose="00000500000000000000" pitchFamily="2" charset="-79"/>
                        </a:rPr>
                        <a:t>Settling in activities </a:t>
                      </a:r>
                    </a:p>
                    <a:p>
                      <a:pPr algn="ctr"/>
                      <a:r>
                        <a:rPr lang="en-US" sz="1100" b="0" dirty="0">
                          <a:solidFill>
                            <a:schemeClr val="tx1"/>
                          </a:solidFill>
                          <a:latin typeface="+mn-lt"/>
                          <a:cs typeface="Amatic SC" panose="00000500000000000000" pitchFamily="2" charset="-79"/>
                        </a:rPr>
                        <a:t>Describe events in detail – time connectives</a:t>
                      </a:r>
                    </a:p>
                    <a:p>
                      <a:pPr algn="ctr"/>
                      <a:r>
                        <a:rPr lang="en-US" sz="1100" b="0" dirty="0">
                          <a:solidFill>
                            <a:schemeClr val="tx1"/>
                          </a:solidFill>
                          <a:latin typeface="+mn-lt"/>
                          <a:cs typeface="Amatic SC" panose="00000500000000000000" pitchFamily="2" charset="-79"/>
                        </a:rPr>
                        <a:t>Discovering Passions </a:t>
                      </a:r>
                    </a:p>
                    <a:p>
                      <a:pPr algn="ctr"/>
                      <a:r>
                        <a:rPr lang="en-US" sz="1100" b="0" dirty="0">
                          <a:solidFill>
                            <a:schemeClr val="tx1"/>
                          </a:solidFill>
                        </a:rPr>
                        <a:t>Understand how to listen carefully and why listening is important.</a:t>
                      </a:r>
                    </a:p>
                    <a:p>
                      <a:pPr algn="ctr"/>
                      <a:r>
                        <a:rPr lang="en-US" sz="1100" b="0" dirty="0">
                          <a:solidFill>
                            <a:schemeClr val="tx1"/>
                          </a:solidFill>
                        </a:rPr>
                        <a:t>Use picture cue cards to talk about an object: “What colour is it? Where would you find it? </a:t>
                      </a:r>
                    </a:p>
                    <a:p>
                      <a:pPr algn="ctr"/>
                      <a:r>
                        <a:rPr lang="en-US" sz="1100" b="0" dirty="0">
                          <a:solidFill>
                            <a:schemeClr val="tx1"/>
                          </a:solidFill>
                          <a:latin typeface="+mn-lt"/>
                          <a:cs typeface="Amatic SC" panose="00000500000000000000" pitchFamily="2" charset="-79"/>
                        </a:rPr>
                        <a:t>Sustained focus when listening to a story </a:t>
                      </a:r>
                      <a:endParaRPr lang="en-US" sz="1100" b="0" dirty="0" smtClean="0">
                        <a:solidFill>
                          <a:schemeClr val="tx1"/>
                        </a:solidFill>
                        <a:latin typeface="+mn-lt"/>
                        <a:cs typeface="Amatic SC" panose="00000500000000000000" pitchFamily="2" charset="-79"/>
                      </a:endParaRPr>
                    </a:p>
                    <a:p>
                      <a:pPr algn="ctr"/>
                      <a:endParaRPr lang="en-GB" sz="11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1100" b="1" dirty="0">
                          <a:solidFill>
                            <a:schemeClr val="bg1">
                              <a:lumMod val="50000"/>
                            </a:schemeClr>
                          </a:solidFill>
                          <a:latin typeface="+mn-lt"/>
                          <a:cs typeface="Amatic SC" panose="00000500000000000000" pitchFamily="2" charset="-79"/>
                        </a:rPr>
                        <a:t>What happened? </a:t>
                      </a:r>
                    </a:p>
                    <a:p>
                      <a:pPr algn="ctr"/>
                      <a:r>
                        <a:rPr lang="en-US" sz="1100" b="0" dirty="0">
                          <a:solidFill>
                            <a:schemeClr val="tx1"/>
                          </a:solidFill>
                          <a:latin typeface="+mn-lt"/>
                          <a:cs typeface="Amatic SC" panose="00000500000000000000" pitchFamily="2" charset="-79"/>
                        </a:rPr>
                        <a:t>Settling in activities </a:t>
                      </a:r>
                    </a:p>
                    <a:p>
                      <a:pPr algn="ctr"/>
                      <a:r>
                        <a:rPr lang="en-US" sz="1100" b="0" dirty="0">
                          <a:solidFill>
                            <a:schemeClr val="tx1"/>
                          </a:solidFill>
                          <a:latin typeface="+mn-lt"/>
                          <a:cs typeface="Amatic SC" panose="00000500000000000000" pitchFamily="2" charset="-79"/>
                        </a:rPr>
                        <a:t>Discovering Passions </a:t>
                      </a:r>
                    </a:p>
                    <a:p>
                      <a:pPr algn="ctr"/>
                      <a:r>
                        <a:rPr lang="en-US" sz="1100" b="0" dirty="0">
                          <a:solidFill>
                            <a:schemeClr val="tx1"/>
                          </a:solidFill>
                        </a:rPr>
                        <a:t>Re-read some books so children learn the language necessary to talk about what is happening in each illustration and relate it to their own lives</a:t>
                      </a:r>
                      <a:endParaRPr lang="en-GB" sz="1100" b="0" dirty="0">
                        <a:solidFill>
                          <a:schemeClr val="tx1"/>
                        </a:solidFill>
                        <a:latin typeface="+mn-lt"/>
                        <a:cs typeface="Amatic SC" panose="00000500000000000000" pitchFamily="2" charset="-79"/>
                      </a:endParaRPr>
                    </a:p>
                    <a:p>
                      <a:pPr algn="l"/>
                      <a:endParaRPr lang="en-GB" sz="11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100" b="1" u="sng" dirty="0">
                          <a:solidFill>
                            <a:schemeClr val="bg1">
                              <a:lumMod val="50000"/>
                            </a:schemeClr>
                          </a:solidFill>
                          <a:latin typeface="+mn-lt"/>
                          <a:cs typeface="Amatic SC" panose="00000500000000000000" pitchFamily="2" charset="-79"/>
                        </a:rPr>
                        <a:t>Time to share! </a:t>
                      </a:r>
                    </a:p>
                    <a:p>
                      <a:pPr algn="ctr"/>
                      <a:r>
                        <a:rPr lang="en-US" sz="1100" b="0" dirty="0" smtClean="0">
                          <a:solidFill>
                            <a:schemeClr val="tx1"/>
                          </a:solidFill>
                          <a:latin typeface="+mn-lt"/>
                          <a:cs typeface="Amatic SC" panose="00000500000000000000" pitchFamily="2" charset="-79"/>
                        </a:rPr>
                        <a:t>Talking</a:t>
                      </a:r>
                      <a:r>
                        <a:rPr lang="en-US" sz="1100" b="0" baseline="0" dirty="0" smtClean="0">
                          <a:solidFill>
                            <a:schemeClr val="tx1"/>
                          </a:solidFill>
                          <a:latin typeface="+mn-lt"/>
                          <a:cs typeface="Amatic SC" panose="00000500000000000000" pitchFamily="2" charset="-79"/>
                        </a:rPr>
                        <a:t> about our experiences in the local area</a:t>
                      </a:r>
                      <a:endParaRPr lang="en-US" sz="1100" b="0" dirty="0">
                        <a:solidFill>
                          <a:schemeClr val="tx1"/>
                        </a:solidFill>
                        <a:latin typeface="+mn-lt"/>
                        <a:cs typeface="Amatic SC" panose="00000500000000000000" pitchFamily="2" charset="-79"/>
                      </a:endParaRPr>
                    </a:p>
                    <a:p>
                      <a:pPr algn="ctr"/>
                      <a:r>
                        <a:rPr lang="en-US" sz="1100" b="0" dirty="0" smtClean="0">
                          <a:solidFill>
                            <a:schemeClr val="tx1"/>
                          </a:solidFill>
                          <a:latin typeface="+mn-lt"/>
                          <a:cs typeface="Amatic SC" panose="00000500000000000000" pitchFamily="2" charset="-79"/>
                        </a:rPr>
                        <a:t> </a:t>
                      </a:r>
                      <a:r>
                        <a:rPr lang="en-US" sz="1100" dirty="0" smtClean="0"/>
                        <a:t>Read </a:t>
                      </a:r>
                      <a:r>
                        <a:rPr lang="en-US" sz="1100" dirty="0"/>
                        <a:t>aloud </a:t>
                      </a:r>
                      <a:r>
                        <a:rPr lang="en-US" sz="1100" dirty="0" smtClean="0"/>
                        <a:t>books &amp; watching clips </a:t>
                      </a:r>
                      <a:r>
                        <a:rPr lang="en-US" sz="1100" dirty="0"/>
                        <a:t>that will extend their knowledge of the world and illustrate a current topic. Select books containing photographs and pictures, for example, </a:t>
                      </a:r>
                      <a:r>
                        <a:rPr lang="en-US" sz="1100" dirty="0" smtClean="0"/>
                        <a:t>Herne</a:t>
                      </a:r>
                      <a:r>
                        <a:rPr lang="en-US" sz="1100" baseline="0" dirty="0" smtClean="0"/>
                        <a:t> Bay now and then.</a:t>
                      </a:r>
                      <a:endParaRPr lang="en-GB" sz="1100" b="0" dirty="0">
                        <a:solidFill>
                          <a:schemeClr val="tx1"/>
                        </a:solidFill>
                        <a:latin typeface="+mn-lt"/>
                        <a:cs typeface="Amatic SC" panose="00000500000000000000" pitchFamily="2" charset="-79"/>
                      </a:endParaRPr>
                    </a:p>
                    <a:p>
                      <a:pPr algn="l"/>
                      <a:r>
                        <a:rPr lang="en-GB" sz="1100" b="1" dirty="0" smtClean="0">
                          <a:solidFill>
                            <a:schemeClr val="bg1">
                              <a:lumMod val="50000"/>
                            </a:schemeClr>
                          </a:solidFill>
                          <a:latin typeface="+mn-lt"/>
                          <a:cs typeface="Amatic SC" panose="00000500000000000000" pitchFamily="2" charset="-79"/>
                        </a:rPr>
                        <a:t>Discuss our feelings about transition.  Sharing things we look forward to and are worried about.</a:t>
                      </a:r>
                      <a:endParaRPr lang="en-GB" sz="110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5" name="TextBox 4">
            <a:extLst>
              <a:ext uri="{FF2B5EF4-FFF2-40B4-BE49-F238E27FC236}">
                <a16:creationId xmlns:a16="http://schemas.microsoft.com/office/drawing/2014/main" id="{3F4194DF-97B0-47DB-92D5-D5D6E1C9E41A}"/>
              </a:ext>
            </a:extLst>
          </p:cNvPr>
          <p:cNvSpPr txBox="1"/>
          <p:nvPr/>
        </p:nvSpPr>
        <p:spPr>
          <a:xfrm>
            <a:off x="1361907" y="6506800"/>
            <a:ext cx="12473126" cy="307777"/>
          </a:xfrm>
          <a:prstGeom prst="rect">
            <a:avLst/>
          </a:prstGeom>
          <a:noFill/>
        </p:spPr>
        <p:txBody>
          <a:bodyPr wrap="square">
            <a:spAutoFit/>
          </a:bodyPr>
          <a:lstStyle/>
          <a:p>
            <a:r>
              <a:rPr lang="en-US" sz="1400" i="1" dirty="0" smtClean="0">
                <a:solidFill>
                  <a:schemeClr val="bg1">
                    <a:lumMod val="50000"/>
                  </a:schemeClr>
                </a:solidFill>
              </a:rPr>
              <a:t> </a:t>
            </a:r>
            <a:endParaRPr lang="en-GB" sz="1400" i="1" dirty="0">
              <a:solidFill>
                <a:schemeClr val="bg1">
                  <a:lumMod val="50000"/>
                </a:schemeClr>
              </a:solidFill>
            </a:endParaRPr>
          </a:p>
        </p:txBody>
      </p:sp>
      <p:pic>
        <p:nvPicPr>
          <p:cNvPr id="7" name="Picture 6">
            <a:extLst>
              <a:ext uri="{FF2B5EF4-FFF2-40B4-BE49-F238E27FC236}">
                <a16:creationId xmlns:a16="http://schemas.microsoft.com/office/drawing/2014/main" id="{B104108D-1DFF-4989-BD29-E5963E27A1E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066731" y="0"/>
            <a:ext cx="848557" cy="848557"/>
          </a:xfrm>
          <a:prstGeom prst="rect">
            <a:avLst/>
          </a:prstGeom>
        </p:spPr>
      </p:pic>
    </p:spTree>
    <p:extLst>
      <p:ext uri="{BB962C8B-B14F-4D97-AF65-F5344CB8AC3E}">
        <p14:creationId xmlns:p14="http://schemas.microsoft.com/office/powerpoint/2010/main" val="41930368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a:t>
            </a:r>
            <a:r>
              <a:rPr lang="en-US" sz="3600" dirty="0" smtClean="0">
                <a:latin typeface="Amatic SC" panose="00000500000000000000" pitchFamily="2" charset="-79"/>
                <a:cs typeface="Amatic SC" panose="00000500000000000000" pitchFamily="2" charset="-79"/>
              </a:rPr>
              <a:t>2023</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857760713"/>
              </p:ext>
            </p:extLst>
          </p:nvPr>
        </p:nvGraphicFramePr>
        <p:xfrm>
          <a:off x="187378" y="467118"/>
          <a:ext cx="11922031" cy="5151603"/>
        </p:xfrm>
        <a:graphic>
          <a:graphicData uri="http://schemas.openxmlformats.org/drawingml/2006/table">
            <a:tbl>
              <a:tblPr firstRow="1" bandRow="1">
                <a:tableStyleId>{5C22544A-7EE6-4342-B048-85BDC9FD1C3A}</a:tableStyleId>
              </a:tblPr>
              <a:tblGrid>
                <a:gridCol w="1682078">
                  <a:extLst>
                    <a:ext uri="{9D8B030D-6E8A-4147-A177-3AD203B41FA5}">
                      <a16:colId xmlns:a16="http://schemas.microsoft.com/office/drawing/2014/main" val="385991600"/>
                    </a:ext>
                  </a:extLst>
                </a:gridCol>
                <a:gridCol w="1490568">
                  <a:extLst>
                    <a:ext uri="{9D8B030D-6E8A-4147-A177-3AD203B41FA5}">
                      <a16:colId xmlns:a16="http://schemas.microsoft.com/office/drawing/2014/main" val="2865123548"/>
                    </a:ext>
                  </a:extLst>
                </a:gridCol>
                <a:gridCol w="201826">
                  <a:extLst>
                    <a:ext uri="{9D8B030D-6E8A-4147-A177-3AD203B41FA5}">
                      <a16:colId xmlns:a16="http://schemas.microsoft.com/office/drawing/2014/main" val="872926247"/>
                    </a:ext>
                  </a:extLst>
                </a:gridCol>
                <a:gridCol w="1506529">
                  <a:extLst>
                    <a:ext uri="{9D8B030D-6E8A-4147-A177-3AD203B41FA5}">
                      <a16:colId xmlns:a16="http://schemas.microsoft.com/office/drawing/2014/main" val="663868259"/>
                    </a:ext>
                  </a:extLst>
                </a:gridCol>
                <a:gridCol w="201826">
                  <a:extLst>
                    <a:ext uri="{9D8B030D-6E8A-4147-A177-3AD203B41FA5}">
                      <a16:colId xmlns:a16="http://schemas.microsoft.com/office/drawing/2014/main" val="1315738151"/>
                    </a:ext>
                  </a:extLst>
                </a:gridCol>
                <a:gridCol w="1522487">
                  <a:extLst>
                    <a:ext uri="{9D8B030D-6E8A-4147-A177-3AD203B41FA5}">
                      <a16:colId xmlns:a16="http://schemas.microsoft.com/office/drawing/2014/main" val="167047094"/>
                    </a:ext>
                  </a:extLst>
                </a:gridCol>
                <a:gridCol w="234878">
                  <a:extLst>
                    <a:ext uri="{9D8B030D-6E8A-4147-A177-3AD203B41FA5}">
                      <a16:colId xmlns:a16="http://schemas.microsoft.com/office/drawing/2014/main" val="2709165749"/>
                    </a:ext>
                  </a:extLst>
                </a:gridCol>
                <a:gridCol w="1636459">
                  <a:extLst>
                    <a:ext uri="{9D8B030D-6E8A-4147-A177-3AD203B41FA5}">
                      <a16:colId xmlns:a16="http://schemas.microsoft.com/office/drawing/2014/main" val="2243997706"/>
                    </a:ext>
                  </a:extLst>
                </a:gridCol>
                <a:gridCol w="143137">
                  <a:extLst>
                    <a:ext uri="{9D8B030D-6E8A-4147-A177-3AD203B41FA5}">
                      <a16:colId xmlns:a16="http://schemas.microsoft.com/office/drawing/2014/main" val="2335150482"/>
                    </a:ext>
                  </a:extLst>
                </a:gridCol>
                <a:gridCol w="1613093">
                  <a:extLst>
                    <a:ext uri="{9D8B030D-6E8A-4147-A177-3AD203B41FA5}">
                      <a16:colId xmlns:a16="http://schemas.microsoft.com/office/drawing/2014/main" val="2836676925"/>
                    </a:ext>
                  </a:extLst>
                </a:gridCol>
                <a:gridCol w="1689150">
                  <a:extLst>
                    <a:ext uri="{9D8B030D-6E8A-4147-A177-3AD203B41FA5}">
                      <a16:colId xmlns:a16="http://schemas.microsoft.com/office/drawing/2014/main" val="4046203905"/>
                    </a:ext>
                  </a:extLst>
                </a:gridCol>
              </a:tblGrid>
              <a:tr h="372289">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Autumn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panose="00000500000000000000" pitchFamily="2" charset="-79"/>
                          <a:cs typeface="Amatic SC" panose="00000500000000000000" pitchFamily="2" charset="-79"/>
                        </a:rPr>
                        <a:t>Autumn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smtClean="0">
                          <a:latin typeface="Amatic SC" panose="00000500000000000000" pitchFamily="2" charset="-79"/>
                          <a:cs typeface="Amatic SC" panose="00000500000000000000" pitchFamily="2" charset="-79"/>
                        </a:rPr>
                        <a:t>Let’s Celebrate</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2000" dirty="0">
                          <a:latin typeface="Amatic SC" panose="00000500000000000000" pitchFamily="2" charset="-79"/>
                          <a:cs typeface="Amatic SC" panose="00000500000000000000" pitchFamily="2" charset="-79"/>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dirty="0"/>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smtClean="0">
                          <a:latin typeface="Amatic SC" panose="00000500000000000000" pitchFamily="2" charset="-79"/>
                          <a:cs typeface="Amatic SC" panose="00000500000000000000" pitchFamily="2" charset="-79"/>
                        </a:rPr>
                        <a:t>Ticket</a:t>
                      </a:r>
                      <a:r>
                        <a:rPr lang="en-US" sz="2000" baseline="0" dirty="0" smtClean="0">
                          <a:latin typeface="Amatic SC" panose="00000500000000000000" pitchFamily="2" charset="-79"/>
                          <a:cs typeface="Amatic SC" panose="00000500000000000000" pitchFamily="2" charset="-79"/>
                        </a:rPr>
                        <a:t> to ride!</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000" dirty="0" smtClean="0">
                          <a:latin typeface="Amatic SC" panose="00000500000000000000" pitchFamily="2" charset="-79"/>
                          <a:cs typeface="Amatic SC" panose="00000500000000000000" pitchFamily="2" charset="-79"/>
                        </a:rPr>
                        <a:t>Let’s find out!</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smtClean="0">
                          <a:latin typeface="Amatic SC" panose="00000500000000000000" pitchFamily="2" charset="-79"/>
                          <a:cs typeface="Amatic SC" panose="00000500000000000000" pitchFamily="2" charset="-79"/>
                        </a:rPr>
                        <a:t> to</a:t>
                      </a:r>
                      <a:r>
                        <a:rPr lang="en-US" sz="2000" baseline="0" dirty="0" smtClean="0">
                          <a:latin typeface="Amatic SC" panose="00000500000000000000" pitchFamily="2" charset="-79"/>
                          <a:cs typeface="Amatic SC" panose="00000500000000000000" pitchFamily="2" charset="-79"/>
                        </a:rPr>
                        <a:t> the seaside</a:t>
                      </a:r>
                      <a:r>
                        <a:rPr lang="en-US" sz="2000" dirty="0" smtClean="0">
                          <a:latin typeface="Amatic SC" panose="00000500000000000000" pitchFamily="2" charset="-79"/>
                          <a:cs typeface="Amatic SC" panose="00000500000000000000" pitchFamily="2" charset="-79"/>
                        </a:rPr>
                        <a:t>!</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989017">
                <a:tc>
                  <a:txBody>
                    <a:bodyPr/>
                    <a:lstStyle/>
                    <a:p>
                      <a:pPr algn="ctr"/>
                      <a:r>
                        <a:rPr lang="en-US" sz="2000" b="1" dirty="0">
                          <a:latin typeface="Amatic SC" panose="00000500000000000000" pitchFamily="2" charset="-79"/>
                          <a:cs typeface="Amatic SC" panose="00000500000000000000" pitchFamily="2" charset="-79"/>
                        </a:rPr>
                        <a:t>Personal, Social and Emotional Development  </a:t>
                      </a:r>
                      <a:endParaRPr lang="en-GB" sz="20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10">
                  <a:txBody>
                    <a:bodyPr/>
                    <a:lstStyle/>
                    <a:p>
                      <a:pPr algn="l"/>
                      <a:r>
                        <a:rPr lang="en-US" sz="1200" dirty="0"/>
                        <a:t>Children’s personal, social and emotional development (PSED) is </a:t>
                      </a:r>
                      <a:r>
                        <a:rPr lang="en-US" sz="1200" b="1" dirty="0"/>
                        <a:t>crucial for children to lead healthy and happy lives</a:t>
                      </a:r>
                      <a:r>
                        <a:rPr lang="en-US" sz="1200" dirty="0"/>
                        <a:t>, and is fundamental to their cognitive development. Underpinning their personal development are the important attachments that </a:t>
                      </a:r>
                      <a:r>
                        <a:rPr lang="en-US" sz="1200" b="1" dirty="0"/>
                        <a:t>shape their social world</a:t>
                      </a:r>
                      <a:r>
                        <a:rPr lang="en-US" sz="1200" dirty="0"/>
                        <a:t>. Strong, warm and supportive  relationships with adults enable children to learn how to </a:t>
                      </a:r>
                      <a:r>
                        <a:rPr lang="en-US" sz="1200" b="1" dirty="0"/>
                        <a:t>understand their own feelings and those of others</a:t>
                      </a:r>
                      <a:r>
                        <a:rPr lang="en-US" sz="1200" dirty="0"/>
                        <a:t>. Children should be supported to </a:t>
                      </a:r>
                      <a:r>
                        <a:rPr lang="en-US" sz="1200" b="1" dirty="0"/>
                        <a:t>manage emotions, develop a positive sense of self, set themselves simple goals, have confidence in their own abilities, to persist</a:t>
                      </a:r>
                      <a:r>
                        <a:rPr lang="en-US" sz="1200" dirty="0"/>
                        <a:t> and wait for what they want and direct attention as necessary. Through adult modelling and guidance, they will learn </a:t>
                      </a:r>
                      <a:r>
                        <a:rPr lang="en-US" sz="1200" b="1" dirty="0"/>
                        <a:t>how to look after their bodies, including healthy eating</a:t>
                      </a:r>
                      <a:r>
                        <a:rPr lang="en-US" sz="1200" dirty="0"/>
                        <a:t>, and manage personal needs independently. Through supported interaction with other children, they learn how to make good friendships, co-operate and resolve conflicts peaceably. These attributes will provide a secure platform from which </a:t>
                      </a:r>
                      <a:r>
                        <a:rPr lang="en-US" sz="1200" b="1" dirty="0"/>
                        <a:t>children can achieve at school and in later life.</a:t>
                      </a:r>
                      <a:endParaRPr lang="en-GB" sz="120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US" sz="1100" dirty="0">
                        <a:solidFill>
                          <a:schemeClr val="bg1">
                            <a:lumMod val="50000"/>
                          </a:schemeClr>
                        </a:solidFill>
                        <a:latin typeface="+mn-lt"/>
                        <a:cs typeface="Amatic SC" panose="00000500000000000000" pitchFamily="2" charset="-79"/>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2534920">
                <a:tc rowSpan="2">
                  <a:txBody>
                    <a:bodyPr/>
                    <a:lstStyle/>
                    <a:p>
                      <a:pPr algn="ctr"/>
                      <a:r>
                        <a:rPr lang="en-US" sz="2000" b="1" dirty="0">
                          <a:latin typeface="Amatic SC" panose="00000500000000000000" pitchFamily="2" charset="-79"/>
                          <a:cs typeface="Amatic SC" panose="00000500000000000000" pitchFamily="2" charset="-79"/>
                        </a:rPr>
                        <a:t>Managing Self </a:t>
                      </a:r>
                    </a:p>
                    <a:p>
                      <a:pPr algn="ctr"/>
                      <a:endParaRPr lang="en-US" sz="2000" b="1" dirty="0">
                        <a:latin typeface="Amatic SC" panose="00000500000000000000" pitchFamily="2" charset="-79"/>
                        <a:cs typeface="Amatic SC" panose="00000500000000000000" pitchFamily="2" charset="-79"/>
                      </a:endParaRPr>
                    </a:p>
                    <a:p>
                      <a:pPr algn="ctr"/>
                      <a:r>
                        <a:rPr lang="en-US" sz="2400" b="1" dirty="0">
                          <a:latin typeface="Amatic SC" panose="00000500000000000000" pitchFamily="2" charset="-79"/>
                          <a:cs typeface="Amatic SC" panose="00000500000000000000" pitchFamily="2" charset="-79"/>
                        </a:rPr>
                        <a:t>Self -  Regulation</a:t>
                      </a:r>
                    </a:p>
                    <a:p>
                      <a:pPr algn="ctr"/>
                      <a:endParaRPr lang="en-US" sz="2400" b="1" dirty="0">
                        <a:solidFill>
                          <a:srgbClr val="CC66FF"/>
                        </a:solidFill>
                        <a:latin typeface="Amatic SC" panose="00000500000000000000" pitchFamily="2" charset="-79"/>
                        <a:cs typeface="Amatic SC" panose="00000500000000000000" pitchFamily="2" charset="-79"/>
                      </a:endParaRPr>
                    </a:p>
                    <a:p>
                      <a:pPr algn="ctr"/>
                      <a:r>
                        <a:rPr lang="en-GB" sz="2800" b="1" dirty="0" smtClean="0">
                          <a:solidFill>
                            <a:schemeClr val="tx1"/>
                          </a:solidFill>
                          <a:latin typeface="Amatic SC" panose="00000500000000000000" pitchFamily="2" charset="-79"/>
                          <a:cs typeface="Amatic SC" panose="00000500000000000000" pitchFamily="2" charset="-79"/>
                        </a:rPr>
                        <a:t>BUILDING</a:t>
                      </a:r>
                      <a:r>
                        <a:rPr lang="en-GB" sz="2800" b="1" baseline="0" dirty="0" smtClean="0">
                          <a:solidFill>
                            <a:schemeClr val="tx1"/>
                          </a:solidFill>
                          <a:latin typeface="Amatic SC" panose="00000500000000000000" pitchFamily="2" charset="-79"/>
                          <a:cs typeface="Amatic SC" panose="00000500000000000000" pitchFamily="2" charset="-79"/>
                        </a:rPr>
                        <a:t> RELATIONSHIPS</a:t>
                      </a:r>
                      <a:endParaRPr lang="en-GB" sz="28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US" sz="900" b="0" dirty="0">
                          <a:solidFill>
                            <a:schemeClr val="tx1"/>
                          </a:solidFill>
                        </a:rPr>
                        <a:t>New Beginnings </a:t>
                      </a:r>
                    </a:p>
                    <a:p>
                      <a:pPr algn="ctr"/>
                      <a:r>
                        <a:rPr lang="en-US" sz="900" dirty="0"/>
                        <a:t>See themselves as a valuable individual.</a:t>
                      </a:r>
                      <a:endParaRPr lang="en-US" sz="900" b="0" dirty="0">
                        <a:solidFill>
                          <a:schemeClr val="tx1"/>
                        </a:solidFill>
                      </a:endParaRPr>
                    </a:p>
                    <a:p>
                      <a:pPr algn="ctr"/>
                      <a:r>
                        <a:rPr lang="en-US" sz="900" b="0" dirty="0">
                          <a:solidFill>
                            <a:schemeClr val="tx1"/>
                          </a:solidFill>
                        </a:rPr>
                        <a:t>Being me in my world </a:t>
                      </a:r>
                    </a:p>
                    <a:p>
                      <a:pPr algn="ctr"/>
                      <a:r>
                        <a:rPr lang="en-US" sz="900" b="0" dirty="0">
                          <a:solidFill>
                            <a:schemeClr val="tx1"/>
                          </a:solidFill>
                        </a:rPr>
                        <a:t>Class Rule Rules and Routines </a:t>
                      </a:r>
                    </a:p>
                    <a:p>
                      <a:pPr algn="ctr"/>
                      <a:r>
                        <a:rPr lang="en-US" sz="900" b="0" dirty="0">
                          <a:solidFill>
                            <a:schemeClr val="tx1"/>
                          </a:solidFill>
                        </a:rPr>
                        <a:t>Supporting children to build </a:t>
                      </a:r>
                      <a:r>
                        <a:rPr lang="en-US" sz="900" b="0" dirty="0" smtClean="0">
                          <a:solidFill>
                            <a:schemeClr val="tx1"/>
                          </a:solidFill>
                        </a:rPr>
                        <a:t>relationships</a:t>
                      </a:r>
                      <a:endParaRPr lang="en-US" sz="900" b="0" dirty="0" smtClean="0">
                        <a:solidFill>
                          <a:schemeClr val="tx1"/>
                        </a:solidFill>
                        <a:latin typeface="+mn-lt"/>
                        <a:cs typeface="Amatic SC" panose="00000500000000000000" pitchFamily="2" charset="-79"/>
                      </a:endParaRPr>
                    </a:p>
                    <a:p>
                      <a:pPr algn="ctr"/>
                      <a:r>
                        <a:rPr lang="en-US" sz="900" b="0" dirty="0" smtClean="0">
                          <a:solidFill>
                            <a:schemeClr val="tx1"/>
                          </a:solidFill>
                          <a:latin typeface="+mn-lt"/>
                          <a:cs typeface="Amatic SC" panose="00000500000000000000" pitchFamily="2" charset="-79"/>
                        </a:rPr>
                        <a:t>Emotions &amp; feelings</a:t>
                      </a: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900" b="0" dirty="0" smtClean="0">
                          <a:solidFill>
                            <a:schemeClr val="tx1"/>
                          </a:solidFill>
                        </a:rPr>
                        <a:t>Self </a:t>
                      </a:r>
                      <a:r>
                        <a:rPr lang="en-US" sz="900" b="0" dirty="0">
                          <a:solidFill>
                            <a:schemeClr val="tx1"/>
                          </a:solidFill>
                        </a:rPr>
                        <a:t>- Confidence </a:t>
                      </a:r>
                    </a:p>
                    <a:p>
                      <a:pPr algn="ctr"/>
                      <a:r>
                        <a:rPr lang="en-US" sz="900" dirty="0"/>
                        <a:t>Build constructive and respectful relationships</a:t>
                      </a:r>
                      <a:r>
                        <a:rPr lang="en-US" sz="900" dirty="0" smtClean="0"/>
                        <a:t>.</a:t>
                      </a:r>
                    </a:p>
                    <a:p>
                      <a:pPr algn="ctr"/>
                      <a:r>
                        <a:rPr lang="en-US" sz="900" dirty="0" smtClean="0"/>
                        <a:t>Manage their own needs/personal</a:t>
                      </a:r>
                      <a:r>
                        <a:rPr lang="en-US" sz="900" baseline="0" dirty="0" smtClean="0"/>
                        <a:t> hygiene</a:t>
                      </a:r>
                    </a:p>
                    <a:p>
                      <a:pPr algn="ctr"/>
                      <a:r>
                        <a:rPr lang="en-US" sz="900" baseline="0" dirty="0" smtClean="0"/>
                        <a:t>Express their feelings</a:t>
                      </a:r>
                    </a:p>
                    <a:p>
                      <a:pPr algn="ctr"/>
                      <a:r>
                        <a:rPr lang="en-US" sz="900" baseline="0" dirty="0" smtClean="0"/>
                        <a:t>Changing and dressing independently</a:t>
                      </a:r>
                      <a:endParaRPr lang="en-US"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6E5FB"/>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gridSpan="2">
                  <a:txBody>
                    <a:bodyPr/>
                    <a:lstStyle/>
                    <a:p>
                      <a:pPr algn="ctr"/>
                      <a:r>
                        <a:rPr lang="en-US" sz="900" b="0" dirty="0" smtClean="0">
                          <a:solidFill>
                            <a:schemeClr val="tx1"/>
                          </a:solidFill>
                          <a:latin typeface="+mn-lt"/>
                          <a:cs typeface="Amatic SC" panose="00000500000000000000" pitchFamily="2" charset="-79"/>
                        </a:rPr>
                        <a:t>Dreams and goals</a:t>
                      </a:r>
                      <a:endParaRPr lang="en-US" sz="900" b="0" dirty="0">
                        <a:solidFill>
                          <a:schemeClr val="tx1"/>
                        </a:solidFill>
                        <a:latin typeface="+mn-lt"/>
                        <a:cs typeface="Amatic SC" panose="00000500000000000000" pitchFamily="2" charset="-79"/>
                      </a:endParaRPr>
                    </a:p>
                    <a:p>
                      <a:pPr algn="ctr"/>
                      <a:r>
                        <a:rPr lang="en-US" sz="900" dirty="0"/>
                        <a:t>Identify and moderate their own feelings socially and emotionally.</a:t>
                      </a:r>
                    </a:p>
                    <a:p>
                      <a:pPr algn="ctr"/>
                      <a:r>
                        <a:rPr lang="en-US" sz="900" dirty="0"/>
                        <a:t>Encourage them to think about their own feelings and those of </a:t>
                      </a:r>
                      <a:r>
                        <a:rPr lang="en-US" sz="900" dirty="0" smtClean="0"/>
                        <a:t>others.</a:t>
                      </a:r>
                    </a:p>
                    <a:p>
                      <a:pPr algn="ctr"/>
                      <a:r>
                        <a:rPr lang="en-US" sz="900" b="0" dirty="0" smtClean="0">
                          <a:solidFill>
                            <a:schemeClr val="tx1"/>
                          </a:solidFill>
                          <a:latin typeface="+mn-lt"/>
                          <a:cs typeface="Amatic SC" panose="00000500000000000000" pitchFamily="2" charset="-79"/>
                        </a:rPr>
                        <a:t>Beginning</a:t>
                      </a:r>
                      <a:r>
                        <a:rPr lang="en-US" sz="900" b="0" baseline="0" dirty="0" smtClean="0">
                          <a:solidFill>
                            <a:schemeClr val="tx1"/>
                          </a:solidFill>
                          <a:latin typeface="+mn-lt"/>
                          <a:cs typeface="Amatic SC" panose="00000500000000000000" pitchFamily="2" charset="-79"/>
                        </a:rPr>
                        <a:t> to manage their own dressing.</a:t>
                      </a: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gridSpan="2">
                  <a:txBody>
                    <a:bodyPr/>
                    <a:lstStyle/>
                    <a:p>
                      <a:pPr algn="ctr"/>
                      <a:r>
                        <a:rPr lang="en-US" sz="900" b="0" dirty="0" smtClean="0">
                          <a:solidFill>
                            <a:schemeClr val="tx1"/>
                          </a:solidFill>
                        </a:rPr>
                        <a:t>Talking with others</a:t>
                      </a:r>
                      <a:r>
                        <a:rPr lang="en-US" sz="900" b="0" baseline="0" dirty="0" smtClean="0">
                          <a:solidFill>
                            <a:schemeClr val="tx1"/>
                          </a:solidFill>
                        </a:rPr>
                        <a:t> to solve conflicts.</a:t>
                      </a:r>
                    </a:p>
                    <a:p>
                      <a:pPr algn="ctr"/>
                      <a:r>
                        <a:rPr lang="en-US" sz="900" b="0" baseline="0" dirty="0" smtClean="0">
                          <a:solidFill>
                            <a:schemeClr val="tx1"/>
                          </a:solidFill>
                        </a:rPr>
                        <a:t>Develop resilience and perseverance in the face of challenge. </a:t>
                      </a:r>
                      <a:endParaRPr lang="en-US" sz="900" b="0" dirty="0" smtClean="0">
                        <a:solidFill>
                          <a:schemeClr val="tx1"/>
                        </a:solidFill>
                      </a:endParaRPr>
                    </a:p>
                    <a:p>
                      <a:pPr algn="ctr"/>
                      <a:r>
                        <a:rPr lang="en-US" sz="900" b="0" dirty="0" smtClean="0">
                          <a:solidFill>
                            <a:schemeClr val="tx1"/>
                          </a:solidFill>
                        </a:rPr>
                        <a:t>Relationships </a:t>
                      </a:r>
                      <a:endParaRPr lang="en-US" sz="900" b="0" dirty="0">
                        <a:solidFill>
                          <a:schemeClr val="tx1"/>
                        </a:solidFill>
                      </a:endParaRPr>
                    </a:p>
                    <a:p>
                      <a:pPr algn="ctr"/>
                      <a:r>
                        <a:rPr lang="en-US" sz="900" b="0" dirty="0">
                          <a:solidFill>
                            <a:schemeClr val="tx1"/>
                          </a:solidFill>
                        </a:rPr>
                        <a:t>What makes a good friend? </a:t>
                      </a:r>
                      <a:endParaRPr lang="en-US" sz="900" b="0" dirty="0" smtClean="0">
                        <a:solidFill>
                          <a:schemeClr val="tx1"/>
                        </a:solidFill>
                      </a:endParaRPr>
                    </a:p>
                    <a:p>
                      <a:pPr algn="ctr"/>
                      <a:r>
                        <a:rPr lang="en-US" sz="900" b="0" dirty="0" smtClean="0">
                          <a:solidFill>
                            <a:schemeClr val="tx1"/>
                          </a:solidFill>
                        </a:rPr>
                        <a:t>Take</a:t>
                      </a:r>
                      <a:r>
                        <a:rPr lang="en-US" sz="900" b="0" baseline="0" dirty="0" smtClean="0">
                          <a:solidFill>
                            <a:schemeClr val="tx1"/>
                          </a:solidFill>
                        </a:rPr>
                        <a:t> turns and share independently.</a:t>
                      </a:r>
                      <a:endParaRPr lang="en-US" sz="9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hMerge="1">
                  <a:txBody>
                    <a:bodyPr/>
                    <a:lstStyle/>
                    <a:p>
                      <a:pPr algn="ctr"/>
                      <a:r>
                        <a:rPr lang="en-US" sz="1200" b="0" dirty="0">
                          <a:solidFill>
                            <a:schemeClr val="tx1"/>
                          </a:solidFill>
                        </a:rPr>
                        <a:t>Looking after others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tc>
                  <a:txBody>
                    <a:bodyPr/>
                    <a:lstStyle/>
                    <a:p>
                      <a:pPr algn="ctr"/>
                      <a:r>
                        <a:rPr lang="en-US" sz="900" b="0" dirty="0" smtClean="0">
                          <a:solidFill>
                            <a:schemeClr val="tx1"/>
                          </a:solidFill>
                        </a:rPr>
                        <a:t>Regulating emotions and behavior independently</a:t>
                      </a:r>
                      <a:r>
                        <a:rPr lang="en-US" sz="900" b="0" baseline="0" dirty="0" smtClean="0">
                          <a:solidFill>
                            <a:schemeClr val="tx1"/>
                          </a:solidFill>
                        </a:rPr>
                        <a:t>.</a:t>
                      </a:r>
                      <a:endParaRPr lang="en-US" sz="900" b="0" dirty="0" smtClean="0">
                        <a:solidFill>
                          <a:schemeClr val="tx1"/>
                        </a:solidFil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0" dirty="0" smtClean="0">
                          <a:solidFill>
                            <a:schemeClr val="tx1"/>
                          </a:solidFill>
                          <a:latin typeface="+mn-lt"/>
                          <a:cs typeface="+mn-cs"/>
                        </a:rPr>
                        <a:t>Understanding &amp; following</a:t>
                      </a:r>
                      <a:r>
                        <a:rPr lang="en-US" sz="900" b="0" baseline="0" dirty="0" smtClean="0">
                          <a:solidFill>
                            <a:schemeClr val="tx1"/>
                          </a:solidFill>
                          <a:latin typeface="+mn-lt"/>
                          <a:cs typeface="+mn-cs"/>
                        </a:rPr>
                        <a:t> rules.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0" baseline="0" dirty="0" smtClean="0">
                          <a:solidFill>
                            <a:schemeClr val="tx1"/>
                          </a:solidFill>
                          <a:latin typeface="+mn-lt"/>
                          <a:cs typeface="+mn-cs"/>
                        </a:rPr>
                        <a:t>Knowing right from wrong.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0" baseline="0" dirty="0" smtClean="0">
                          <a:solidFill>
                            <a:schemeClr val="tx1"/>
                          </a:solidFill>
                          <a:latin typeface="+mn-lt"/>
                          <a:cs typeface="+mn-cs"/>
                        </a:rPr>
                        <a:t>Following school rules.</a:t>
                      </a:r>
                      <a:endParaRPr lang="en-GB" sz="900" b="0" dirty="0">
                        <a:solidFill>
                          <a:schemeClr val="tx1"/>
                        </a:solidFill>
                        <a:latin typeface="+mn-lt"/>
                        <a:cs typeface="Amatic SC" panose="00000500000000000000" pitchFamily="2" charset="-79"/>
                      </a:endParaRPr>
                    </a:p>
                    <a:p>
                      <a:pPr algn="ctr"/>
                      <a:endParaRPr lang="en-US" sz="9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tc>
                  <a:txBody>
                    <a:bodyPr/>
                    <a:lstStyle/>
                    <a:p>
                      <a:pPr algn="ctr"/>
                      <a:r>
                        <a:rPr lang="en-US" sz="900" b="0" dirty="0" smtClean="0">
                          <a:solidFill>
                            <a:schemeClr val="tx1"/>
                          </a:solidFill>
                          <a:latin typeface="+mn-lt"/>
                          <a:cs typeface="Amatic SC" panose="00000500000000000000" pitchFamily="2" charset="-79"/>
                        </a:rPr>
                        <a:t>Regulating behavior on</a:t>
                      </a:r>
                      <a:r>
                        <a:rPr lang="en-US" sz="900" b="0" baseline="0" dirty="0" smtClean="0">
                          <a:solidFill>
                            <a:schemeClr val="tx1"/>
                          </a:solidFill>
                          <a:latin typeface="+mn-lt"/>
                          <a:cs typeface="Amatic SC" panose="00000500000000000000" pitchFamily="2" charset="-79"/>
                        </a:rPr>
                        <a:t> a school trip.</a:t>
                      </a:r>
                      <a:endParaRPr lang="en-US" sz="900" b="0" dirty="0" smtClean="0">
                        <a:solidFill>
                          <a:schemeClr val="tx1"/>
                        </a:solidFill>
                        <a:latin typeface="+mn-lt"/>
                        <a:cs typeface="Amatic SC" panose="00000500000000000000" pitchFamily="2" charset="-79"/>
                      </a:endParaRPr>
                    </a:p>
                    <a:p>
                      <a:pPr algn="ctr"/>
                      <a:r>
                        <a:rPr lang="en-US" sz="900" b="0" dirty="0" smtClean="0">
                          <a:solidFill>
                            <a:schemeClr val="tx1"/>
                          </a:solidFill>
                          <a:latin typeface="+mn-lt"/>
                          <a:cs typeface="Amatic SC" panose="00000500000000000000" pitchFamily="2" charset="-79"/>
                        </a:rPr>
                        <a:t>Taking </a:t>
                      </a:r>
                      <a:r>
                        <a:rPr lang="en-US" sz="900" b="0" dirty="0">
                          <a:solidFill>
                            <a:schemeClr val="tx1"/>
                          </a:solidFill>
                          <a:latin typeface="+mn-lt"/>
                          <a:cs typeface="Amatic SC" panose="00000500000000000000" pitchFamily="2" charset="-79"/>
                        </a:rPr>
                        <a:t>part in sports day -  Winning and loosing </a:t>
                      </a:r>
                    </a:p>
                    <a:p>
                      <a:pPr algn="ctr"/>
                      <a:r>
                        <a:rPr lang="en-US" sz="900" b="0" dirty="0">
                          <a:solidFill>
                            <a:schemeClr val="tx1"/>
                          </a:solidFill>
                          <a:latin typeface="+mn-lt"/>
                          <a:cs typeface="Amatic SC" panose="00000500000000000000" pitchFamily="2" charset="-79"/>
                        </a:rPr>
                        <a:t>Changing me </a:t>
                      </a:r>
                    </a:p>
                    <a:p>
                      <a:pPr algn="ctr"/>
                      <a:r>
                        <a:rPr lang="en-US" sz="900" b="0" dirty="0">
                          <a:solidFill>
                            <a:schemeClr val="tx1"/>
                          </a:solidFill>
                          <a:latin typeface="+mn-lt"/>
                          <a:cs typeface="Amatic SC" panose="00000500000000000000" pitchFamily="2" charset="-79"/>
                        </a:rPr>
                        <a:t>Look how far I've come! </a:t>
                      </a:r>
                      <a:endParaRPr lang="en-US" sz="900" b="0" dirty="0" smtClean="0">
                        <a:solidFill>
                          <a:schemeClr val="tx1"/>
                        </a:solidFill>
                        <a:latin typeface="+mn-lt"/>
                        <a:cs typeface="Amatic SC" panose="00000500000000000000" pitchFamily="2" charset="-79"/>
                      </a:endParaRPr>
                    </a:p>
                    <a:p>
                      <a:pPr algn="ctr"/>
                      <a:r>
                        <a:rPr lang="en-US" sz="900" b="0" dirty="0" smtClean="0">
                          <a:solidFill>
                            <a:schemeClr val="tx1"/>
                          </a:solidFill>
                          <a:latin typeface="+mn-lt"/>
                          <a:cs typeface="Amatic SC" panose="00000500000000000000" pitchFamily="2" charset="-79"/>
                        </a:rPr>
                        <a:t>Transitioning</a:t>
                      </a:r>
                      <a:r>
                        <a:rPr lang="en-US" sz="900" b="0" baseline="0" dirty="0" smtClean="0">
                          <a:solidFill>
                            <a:schemeClr val="tx1"/>
                          </a:solidFill>
                          <a:latin typeface="+mn-lt"/>
                          <a:cs typeface="Amatic SC" panose="00000500000000000000" pitchFamily="2" charset="-79"/>
                        </a:rPr>
                        <a:t> to a new year group, new class and new teachers</a:t>
                      </a:r>
                      <a:endParaRPr lang="en-US"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extLst>
                  <a:ext uri="{0D108BD9-81ED-4DB2-BD59-A6C34878D82A}">
                    <a16:rowId xmlns:a16="http://schemas.microsoft.com/office/drawing/2014/main" val="4290435388"/>
                  </a:ext>
                </a:extLst>
              </a:tr>
              <a:tr h="0">
                <a:tc vMerge="1">
                  <a:txBody>
                    <a:bodyPr/>
                    <a:lstStyle/>
                    <a:p>
                      <a:endParaRPr lang="en-GB"/>
                    </a:p>
                  </a:txBody>
                  <a:tcPr/>
                </a:tc>
                <a:tc gridSpan="6">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4">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110818883"/>
                  </a:ext>
                </a:extLst>
              </a:tr>
            </a:tbl>
          </a:graphicData>
        </a:graphic>
      </p:graphicFrame>
      <p:sp>
        <p:nvSpPr>
          <p:cNvPr id="7" name="TextBox 6">
            <a:extLst>
              <a:ext uri="{FF2B5EF4-FFF2-40B4-BE49-F238E27FC236}">
                <a16:creationId xmlns:a16="http://schemas.microsoft.com/office/drawing/2014/main" id="{07040BD5-019E-4D00-8E26-D63E6F2575FD}"/>
              </a:ext>
            </a:extLst>
          </p:cNvPr>
          <p:cNvSpPr txBox="1"/>
          <p:nvPr/>
        </p:nvSpPr>
        <p:spPr>
          <a:xfrm>
            <a:off x="7049386" y="6210574"/>
            <a:ext cx="4444411" cy="253916"/>
          </a:xfrm>
          <a:prstGeom prst="rect">
            <a:avLst/>
          </a:prstGeom>
          <a:noFill/>
        </p:spPr>
        <p:txBody>
          <a:bodyPr wrap="square">
            <a:spAutoFit/>
          </a:bodyPr>
          <a:lstStyle/>
          <a:p>
            <a:pPr algn="ctr"/>
            <a:r>
              <a:rPr lang="en-US" sz="1050" b="0" i="1" dirty="0" smtClean="0">
                <a:solidFill>
                  <a:schemeClr val="bg1">
                    <a:lumMod val="50000"/>
                  </a:schemeClr>
                </a:solidFill>
                <a:effectLst/>
              </a:rPr>
              <a:t>.</a:t>
            </a:r>
            <a:endParaRPr lang="en-GB" sz="1050" i="1" dirty="0">
              <a:solidFill>
                <a:schemeClr val="bg1">
                  <a:lumMod val="50000"/>
                </a:schemeClr>
              </a:solidFill>
            </a:endParaRPr>
          </a:p>
        </p:txBody>
      </p:sp>
      <p:pic>
        <p:nvPicPr>
          <p:cNvPr id="10" name="Picture 9">
            <a:extLst>
              <a:ext uri="{FF2B5EF4-FFF2-40B4-BE49-F238E27FC236}">
                <a16:creationId xmlns:a16="http://schemas.microsoft.com/office/drawing/2014/main" id="{0BF8ACDF-BB91-4082-80EE-CECDCE9817C5}"/>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555112" y="49995"/>
            <a:ext cx="417124" cy="417124"/>
          </a:xfrm>
          <a:prstGeom prst="rect">
            <a:avLst/>
          </a:prstGeom>
        </p:spPr>
      </p:pic>
    </p:spTree>
    <p:extLst>
      <p:ext uri="{BB962C8B-B14F-4D97-AF65-F5344CB8AC3E}">
        <p14:creationId xmlns:p14="http://schemas.microsoft.com/office/powerpoint/2010/main" val="14408189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a:t>
            </a:r>
            <a:r>
              <a:rPr lang="en-US" sz="3600" dirty="0" smtClean="0">
                <a:latin typeface="Amatic SC" panose="00000500000000000000" pitchFamily="2" charset="-79"/>
                <a:cs typeface="Amatic SC" panose="00000500000000000000" pitchFamily="2" charset="-79"/>
              </a:rPr>
              <a:t>2023</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398528581"/>
              </p:ext>
            </p:extLst>
          </p:nvPr>
        </p:nvGraphicFramePr>
        <p:xfrm>
          <a:off x="472644" y="500600"/>
          <a:ext cx="11459371" cy="6696920"/>
        </p:xfrm>
        <a:graphic>
          <a:graphicData uri="http://schemas.openxmlformats.org/drawingml/2006/table">
            <a:tbl>
              <a:tblPr firstRow="1" bandRow="1">
                <a:tableStyleId>{5C22544A-7EE6-4342-B048-85BDC9FD1C3A}</a:tableStyleId>
              </a:tblPr>
              <a:tblGrid>
                <a:gridCol w="1579440">
                  <a:extLst>
                    <a:ext uri="{9D8B030D-6E8A-4147-A177-3AD203B41FA5}">
                      <a16:colId xmlns:a16="http://schemas.microsoft.com/office/drawing/2014/main" val="385991600"/>
                    </a:ext>
                  </a:extLst>
                </a:gridCol>
                <a:gridCol w="1694666">
                  <a:extLst>
                    <a:ext uri="{9D8B030D-6E8A-4147-A177-3AD203B41FA5}">
                      <a16:colId xmlns:a16="http://schemas.microsoft.com/office/drawing/2014/main" val="2865123548"/>
                    </a:ext>
                  </a:extLst>
                </a:gridCol>
                <a:gridCol w="1637053">
                  <a:extLst>
                    <a:ext uri="{9D8B030D-6E8A-4147-A177-3AD203B41FA5}">
                      <a16:colId xmlns:a16="http://schemas.microsoft.com/office/drawing/2014/main" val="872926247"/>
                    </a:ext>
                  </a:extLst>
                </a:gridCol>
                <a:gridCol w="1637053">
                  <a:extLst>
                    <a:ext uri="{9D8B030D-6E8A-4147-A177-3AD203B41FA5}">
                      <a16:colId xmlns:a16="http://schemas.microsoft.com/office/drawing/2014/main" val="1315738151"/>
                    </a:ext>
                  </a:extLst>
                </a:gridCol>
                <a:gridCol w="1637053">
                  <a:extLst>
                    <a:ext uri="{9D8B030D-6E8A-4147-A177-3AD203B41FA5}">
                      <a16:colId xmlns:a16="http://schemas.microsoft.com/office/drawing/2014/main" val="2709165749"/>
                    </a:ext>
                  </a:extLst>
                </a:gridCol>
                <a:gridCol w="1637053">
                  <a:extLst>
                    <a:ext uri="{9D8B030D-6E8A-4147-A177-3AD203B41FA5}">
                      <a16:colId xmlns:a16="http://schemas.microsoft.com/office/drawing/2014/main" val="2335150482"/>
                    </a:ext>
                  </a:extLst>
                </a:gridCol>
                <a:gridCol w="1637053">
                  <a:extLst>
                    <a:ext uri="{9D8B030D-6E8A-4147-A177-3AD203B41FA5}">
                      <a16:colId xmlns:a16="http://schemas.microsoft.com/office/drawing/2014/main" val="4046203905"/>
                    </a:ext>
                  </a:extLst>
                </a:gridCol>
              </a:tblGrid>
              <a:tr h="44413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Autumn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panose="00000500000000000000" pitchFamily="2" charset="-79"/>
                          <a:cs typeface="Amatic SC" panose="00000500000000000000" pitchFamily="2" charset="-79"/>
                        </a:rPr>
                        <a:t>Autumn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8491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smtClean="0">
                          <a:latin typeface="Amatic SC" panose="00000500000000000000" pitchFamily="2" charset="-79"/>
                          <a:cs typeface="Amatic SC" panose="00000500000000000000" pitchFamily="2" charset="-79"/>
                        </a:rPr>
                        <a:t>Let’s celebrate!</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smtClean="0">
                          <a:latin typeface="Amatic SC" panose="00000500000000000000" pitchFamily="2" charset="-79"/>
                          <a:cs typeface="Amatic SC" panose="00000500000000000000" pitchFamily="2" charset="-79"/>
                        </a:rPr>
                        <a:t>Ticket</a:t>
                      </a:r>
                      <a:r>
                        <a:rPr lang="en-US" sz="2000" baseline="0" dirty="0" smtClean="0">
                          <a:latin typeface="Amatic SC" panose="00000500000000000000" pitchFamily="2" charset="-79"/>
                          <a:cs typeface="Amatic SC" panose="00000500000000000000" pitchFamily="2" charset="-79"/>
                        </a:rPr>
                        <a:t> to ride!</a:t>
                      </a:r>
                      <a:r>
                        <a:rPr lang="en-US" sz="2000" dirty="0" smtClean="0">
                          <a:latin typeface="Amatic SC" panose="00000500000000000000" pitchFamily="2" charset="-79"/>
                          <a:cs typeface="Amatic SC" panose="00000500000000000000" pitchFamily="2" charset="-79"/>
                        </a:rPr>
                        <a:t> </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smtClean="0">
                          <a:latin typeface="Amatic SC" panose="00000500000000000000" pitchFamily="2" charset="-79"/>
                          <a:cs typeface="Amatic SC" panose="00000500000000000000" pitchFamily="2" charset="-79"/>
                        </a:rPr>
                        <a:t>Let’s find out!</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smtClean="0">
                          <a:latin typeface="Amatic SC" panose="00000500000000000000" pitchFamily="2" charset="-79"/>
                          <a:cs typeface="Amatic SC" panose="00000500000000000000" pitchFamily="2" charset="-79"/>
                        </a:rPr>
                        <a:t>To</a:t>
                      </a:r>
                      <a:r>
                        <a:rPr lang="en-US" sz="2000" baseline="0" dirty="0" smtClean="0">
                          <a:latin typeface="Amatic SC" panose="00000500000000000000" pitchFamily="2" charset="-79"/>
                          <a:cs typeface="Amatic SC" panose="00000500000000000000" pitchFamily="2" charset="-79"/>
                        </a:rPr>
                        <a:t> the seaside!</a:t>
                      </a:r>
                      <a:r>
                        <a:rPr lang="en-US" sz="2000" dirty="0" smtClean="0">
                          <a:latin typeface="Amatic SC" panose="00000500000000000000" pitchFamily="2" charset="-79"/>
                          <a:cs typeface="Amatic SC" panose="00000500000000000000" pitchFamily="2" charset="-79"/>
                        </a:rPr>
                        <a:t> </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176945">
                <a:tc rowSpan="4">
                  <a:txBody>
                    <a:bodyPr/>
                    <a:lstStyle/>
                    <a:p>
                      <a:pPr algn="ctr"/>
                      <a:r>
                        <a:rPr lang="en-US" sz="2000" b="1" dirty="0">
                          <a:latin typeface="Amatic SC" panose="00000500000000000000" pitchFamily="2" charset="-79"/>
                          <a:cs typeface="Amatic SC" panose="00000500000000000000" pitchFamily="2" charset="-79"/>
                        </a:rPr>
                        <a:t>Physical development </a:t>
                      </a:r>
                    </a:p>
                    <a:p>
                      <a:pPr algn="ctr"/>
                      <a:endParaRPr lang="en-US" sz="1000" b="0"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r>
                        <a:rPr lang="en-US" sz="3200" b="0" dirty="0">
                          <a:latin typeface="Amatic SC" panose="00000500000000000000" pitchFamily="2" charset="-79"/>
                          <a:cs typeface="Amatic SC" panose="00000500000000000000" pitchFamily="2" charset="-79"/>
                        </a:rPr>
                        <a:t>Fine motor </a:t>
                      </a:r>
                    </a:p>
                    <a:p>
                      <a:pPr algn="ctr"/>
                      <a:endParaRPr lang="en-US" sz="800" dirty="0"/>
                    </a:p>
                    <a:p>
                      <a:pPr algn="ctr"/>
                      <a:r>
                        <a:rPr lang="en-US" sz="1400" b="1" dirty="0">
                          <a:solidFill>
                            <a:srgbClr val="CC66FF"/>
                          </a:solidFill>
                          <a:latin typeface="Amatic SC" panose="00000500000000000000" pitchFamily="2" charset="-79"/>
                          <a:cs typeface="Amatic SC" panose="00000500000000000000" pitchFamily="2" charset="-79"/>
                        </a:rPr>
                        <a:t>Daily opportunities for Fine Motor Activities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0" dirty="0" smtClean="0">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0" dirty="0" smtClean="0">
                          <a:latin typeface="Amatic SC" panose="00000500000000000000" pitchFamily="2" charset="-79"/>
                          <a:cs typeface="Amatic SC" panose="00000500000000000000" pitchFamily="2" charset="-79"/>
                        </a:rPr>
                        <a:t>Gross </a:t>
                      </a:r>
                      <a:r>
                        <a:rPr lang="en-US" sz="3200" b="0" dirty="0">
                          <a:latin typeface="Amatic SC" panose="00000500000000000000" pitchFamily="2" charset="-79"/>
                          <a:cs typeface="Amatic SC" panose="00000500000000000000" pitchFamily="2" charset="-79"/>
                        </a:rPr>
                        <a:t>motor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0" dirty="0">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CC66FF"/>
                          </a:solidFill>
                          <a:latin typeface="Amatic SC" panose="00000500000000000000" pitchFamily="2" charset="-79"/>
                          <a:cs typeface="Amatic SC" panose="00000500000000000000" pitchFamily="2" charset="-79"/>
                        </a:rPr>
                        <a:t>Weekly Yoga Lesson </a:t>
                      </a:r>
                      <a:r>
                        <a:rPr lang="en-US" sz="1400" b="1" dirty="0" smtClean="0">
                          <a:solidFill>
                            <a:srgbClr val="CC66FF"/>
                          </a:solidFill>
                          <a:latin typeface="Amatic SC" panose="00000500000000000000" pitchFamily="2" charset="-79"/>
                          <a:cs typeface="Amatic SC" panose="00000500000000000000" pitchFamily="2" charset="-79"/>
                        </a:rPr>
                        <a:t>/write dance</a:t>
                      </a:r>
                      <a:endParaRPr lang="en-US" sz="1400" b="1" dirty="0">
                        <a:solidFill>
                          <a:srgbClr val="CC66FF"/>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l"/>
                      <a:r>
                        <a:rPr lang="en-US" sz="1050" dirty="0"/>
                        <a:t>Physical activity is </a:t>
                      </a:r>
                      <a:r>
                        <a:rPr lang="en-US" sz="1050" b="1" dirty="0"/>
                        <a:t>vital</a:t>
                      </a:r>
                      <a:r>
                        <a:rPr lang="en-US" sz="1050" dirty="0"/>
                        <a:t> in children’s all-round development, enabling them to </a:t>
                      </a:r>
                      <a:r>
                        <a:rPr lang="en-US" sz="1050" b="1" dirty="0"/>
                        <a:t>pursue happy, healthy and active lives</a:t>
                      </a:r>
                      <a:r>
                        <a:rPr lang="en-US" sz="1050" dirty="0"/>
                        <a:t>. Gross and fine motor experiences develop incrementally throughout early childhood, starting with </a:t>
                      </a:r>
                      <a:r>
                        <a:rPr lang="en-US" sz="1050" b="1" dirty="0"/>
                        <a:t>sensory explorations </a:t>
                      </a:r>
                      <a:r>
                        <a:rPr lang="en-US" sz="1050" dirty="0"/>
                        <a:t>and the development of a </a:t>
                      </a:r>
                      <a:r>
                        <a:rPr lang="en-US" sz="1050" b="1" dirty="0"/>
                        <a:t>child’s strength, co-ordination and positional awareness </a:t>
                      </a:r>
                      <a:r>
                        <a:rPr lang="en-US" sz="1050" dirty="0"/>
                        <a:t>through tummy time, crawling and play movement with both objects and adults. By creating games and providing opportunities for play both indoors and outdoors, adults can support children to develop their </a:t>
                      </a:r>
                      <a:r>
                        <a:rPr lang="en-US" sz="1050" b="1" dirty="0"/>
                        <a:t>core strength, stability, balance, spatial awareness</a:t>
                      </a:r>
                      <a:r>
                        <a:rPr lang="en-US" sz="1050" dirty="0"/>
                        <a:t>, co-ordination and agility. Gross motor skills provide the foundation for developing healthy bodies and social and emotional well-being. </a:t>
                      </a:r>
                      <a:r>
                        <a:rPr lang="en-US" sz="1050" b="1" dirty="0"/>
                        <a:t>Fine motor control and precision helps with hand-eye co-ordination</a:t>
                      </a:r>
                      <a:r>
                        <a:rPr lang="en-US" sz="1050" dirty="0"/>
                        <a:t>, which is later linked to </a:t>
                      </a:r>
                      <a:r>
                        <a:rPr lang="en-US" sz="1050" b="1" dirty="0"/>
                        <a:t>early literacy</a:t>
                      </a:r>
                      <a:r>
                        <a:rPr lang="en-US" sz="1050" dirty="0"/>
                        <a:t>. Repeated and varied opportunities to explore and play with small world activities, puzzles, arts and crafts and the practice of using small tools, with feedback and support from adults, allow children to develop </a:t>
                      </a:r>
                      <a:r>
                        <a:rPr lang="en-US" sz="1050" b="1" dirty="0"/>
                        <a:t>proficiency, control and confidence.</a:t>
                      </a:r>
                      <a:endParaRPr lang="en-US" sz="105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773595032"/>
                  </a:ext>
                </a:extLst>
              </a:tr>
              <a:tr h="1865346">
                <a:tc vMerge="1">
                  <a:txBody>
                    <a:bodyPr/>
                    <a:lstStyle/>
                    <a:p>
                      <a:pPr algn="ctr"/>
                      <a:r>
                        <a:rPr lang="en-US" sz="4000" b="0" dirty="0">
                          <a:latin typeface="Amatic SC" panose="00000500000000000000" pitchFamily="2" charset="-79"/>
                          <a:cs typeface="Amatic SC" panose="00000500000000000000" pitchFamily="2" charset="-79"/>
                        </a:rPr>
                        <a:t>Fine motor </a:t>
                      </a:r>
                      <a:endParaRPr lang="en-GB" sz="4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800" dirty="0">
                          <a:solidFill>
                            <a:schemeClr val="tx1"/>
                          </a:solidFill>
                          <a:latin typeface="+mn-lt"/>
                          <a:cs typeface="Amatic SC" panose="00000500000000000000" pitchFamily="2" charset="-79"/>
                        </a:rPr>
                        <a:t>Threading, cutting, weaving, playdough, Fine Motor activities. </a:t>
                      </a:r>
                    </a:p>
                    <a:p>
                      <a:pPr algn="ctr"/>
                      <a:r>
                        <a:rPr lang="en-US" sz="800" dirty="0">
                          <a:solidFill>
                            <a:schemeClr val="tx1"/>
                          </a:solidFill>
                        </a:rPr>
                        <a:t>Manipulate objects with good fine motor skills </a:t>
                      </a:r>
                      <a:endParaRPr lang="en-US" sz="800" dirty="0" smtClean="0">
                        <a:solidFill>
                          <a:schemeClr val="tx1"/>
                        </a:solidFill>
                      </a:endParaRPr>
                    </a:p>
                    <a:p>
                      <a:pPr algn="ctr"/>
                      <a:r>
                        <a:rPr lang="en-US" sz="800" dirty="0" smtClean="0">
                          <a:solidFill>
                            <a:schemeClr val="tx1"/>
                          </a:solidFill>
                        </a:rPr>
                        <a:t>Develop scissor skills – snip</a:t>
                      </a:r>
                      <a:r>
                        <a:rPr lang="en-US" sz="800" baseline="0" dirty="0" smtClean="0">
                          <a:solidFill>
                            <a:schemeClr val="tx1"/>
                          </a:solidFill>
                        </a:rPr>
                        <a:t> different materials</a:t>
                      </a:r>
                      <a:endParaRPr lang="en-US" sz="800" dirty="0">
                        <a:solidFill>
                          <a:schemeClr val="tx1"/>
                        </a:solidFil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rPr>
                        <a:t>Draw lines and circles using gross motor movements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rPr>
                        <a:t>Hold pencil/paint brush beyond whole hand grasp</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Pencil Grip </a:t>
                      </a:r>
                      <a:endParaRPr lang="en-US" sz="800" dirty="0" smtClean="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smtClean="0">
                          <a:solidFill>
                            <a:schemeClr val="tx1"/>
                          </a:solidFill>
                          <a:latin typeface="+mn-lt"/>
                          <a:cs typeface="Amatic SC" panose="00000500000000000000" pitchFamily="2" charset="-79"/>
                        </a:rPr>
                        <a:t>Handwriting:   Copy &amp; continue  Patterns</a:t>
                      </a:r>
                      <a:endParaRPr lang="en-US"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800" dirty="0">
                          <a:solidFill>
                            <a:schemeClr val="tx1"/>
                          </a:solidFill>
                          <a:latin typeface="+mn-lt"/>
                          <a:cs typeface="Amatic SC" panose="00000500000000000000" pitchFamily="2" charset="-79"/>
                        </a:rPr>
                        <a:t>Threading, cutting, weaving, playdough, Fine Motor activities. </a:t>
                      </a:r>
                      <a:r>
                        <a:rPr lang="en-US" sz="800" dirty="0" smtClean="0">
                          <a:solidFill>
                            <a:schemeClr val="tx1"/>
                          </a:solidFill>
                          <a:latin typeface="+mn-lt"/>
                          <a:cs typeface="Amatic SC" panose="00000500000000000000" pitchFamily="2" charset="-79"/>
                        </a:rPr>
                        <a:t> Clay modelling.</a:t>
                      </a:r>
                      <a:endParaRPr lang="en-US" sz="8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rPr>
                        <a:t>Develop muscle tone to put pencil pressure on paper Use tools to effect changes to materials Show preference for dominant hand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t>Engage children in structured activities: guide them in what to draw, write or copy. </a:t>
                      </a:r>
                      <a:endParaRPr lang="en-US" sz="800" dirty="0" smtClean="0"/>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smtClean="0"/>
                        <a:t>Handwriting:  Teach </a:t>
                      </a:r>
                      <a:r>
                        <a:rPr lang="en-US" sz="800" dirty="0"/>
                        <a:t>and model correct letter </a:t>
                      </a:r>
                      <a:r>
                        <a:rPr lang="en-US" sz="800" dirty="0" smtClean="0"/>
                        <a:t>formation</a:t>
                      </a:r>
                      <a:r>
                        <a:rPr lang="en-US" sz="800" baseline="0" dirty="0" smtClean="0"/>
                        <a:t> ‘Long Ladder letters’</a:t>
                      </a:r>
                      <a:endParaRPr lang="en-US" sz="800" dirty="0" smtClean="0"/>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smtClean="0">
                          <a:solidFill>
                            <a:schemeClr val="tx1"/>
                          </a:solidFill>
                          <a:latin typeface="+mn-lt"/>
                          <a:cs typeface="Amatic SC" panose="00000500000000000000" pitchFamily="2" charset="-79"/>
                        </a:rPr>
                        <a:t>Scissor skills:  cutting a straight line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Threading, cutting, weaving, playdough, Fine Motor activities. </a:t>
                      </a:r>
                    </a:p>
                    <a:p>
                      <a:pPr algn="ctr"/>
                      <a:r>
                        <a:rPr lang="en-US" sz="800" dirty="0">
                          <a:solidFill>
                            <a:schemeClr val="tx1"/>
                          </a:solidFill>
                        </a:rPr>
                        <a:t>Begin to form letters correctly Handle tools, objects, construction and malleable materials with increasing control</a:t>
                      </a:r>
                    </a:p>
                    <a:p>
                      <a:pPr algn="ctr"/>
                      <a:r>
                        <a:rPr lang="en-US" sz="800" dirty="0"/>
                        <a:t>Encourage children to draw freely.</a:t>
                      </a:r>
                    </a:p>
                    <a:p>
                      <a:pPr algn="ctr"/>
                      <a:r>
                        <a:rPr lang="en-US" sz="800" b="0" i="0" kern="1200" dirty="0">
                          <a:solidFill>
                            <a:schemeClr val="dk1"/>
                          </a:solidFill>
                          <a:effectLst/>
                          <a:latin typeface="+mn-lt"/>
                          <a:ea typeface="+mn-ea"/>
                          <a:cs typeface="+mn-cs"/>
                        </a:rPr>
                        <a:t>Holding Small Items / </a:t>
                      </a:r>
                    </a:p>
                    <a:p>
                      <a:pPr algn="ctr"/>
                      <a:r>
                        <a:rPr lang="en-US" sz="800" b="0" i="0" kern="1200" dirty="0">
                          <a:solidFill>
                            <a:schemeClr val="dk1"/>
                          </a:solidFill>
                          <a:effectLst/>
                          <a:latin typeface="+mn-lt"/>
                          <a:ea typeface="+mn-ea"/>
                          <a:cs typeface="+mn-cs"/>
                        </a:rPr>
                        <a:t>Button Clothing / </a:t>
                      </a:r>
                    </a:p>
                    <a:p>
                      <a:pPr algn="ctr"/>
                      <a:r>
                        <a:rPr lang="en-US" sz="800" b="0" i="0" kern="1200" dirty="0">
                          <a:solidFill>
                            <a:schemeClr val="dk1"/>
                          </a:solidFill>
                          <a:effectLst/>
                          <a:latin typeface="+mn-lt"/>
                          <a:ea typeface="+mn-ea"/>
                          <a:cs typeface="+mn-cs"/>
                        </a:rPr>
                        <a:t>Cutting with </a:t>
                      </a:r>
                      <a:r>
                        <a:rPr lang="en-US" sz="800" b="0" i="0" kern="1200" dirty="0" smtClean="0">
                          <a:solidFill>
                            <a:schemeClr val="dk1"/>
                          </a:solidFill>
                          <a:effectLst/>
                          <a:latin typeface="+mn-lt"/>
                          <a:ea typeface="+mn-ea"/>
                          <a:cs typeface="+mn-cs"/>
                        </a:rPr>
                        <a:t>Scissors:  Cutting curves</a:t>
                      </a:r>
                    </a:p>
                    <a:p>
                      <a:pPr algn="ctr"/>
                      <a:r>
                        <a:rPr lang="en-US" sz="800" b="0" i="0" kern="1200" dirty="0" smtClean="0">
                          <a:solidFill>
                            <a:schemeClr val="dk1"/>
                          </a:solidFill>
                          <a:effectLst/>
                          <a:latin typeface="+mn-lt"/>
                          <a:ea typeface="+mn-ea"/>
                          <a:cs typeface="+mn-cs"/>
                        </a:rPr>
                        <a:t>Handwriting:  </a:t>
                      </a:r>
                      <a:r>
                        <a:rPr lang="en-US" sz="800" dirty="0" smtClean="0"/>
                        <a:t>:  Teach and model correct letter formation</a:t>
                      </a:r>
                      <a:r>
                        <a:rPr lang="en-US" sz="800" baseline="0" dirty="0" smtClean="0"/>
                        <a:t> ‘Curly Caterpillar letters’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Threading, cutting, weaving, playdough, Fine Motor activities. </a:t>
                      </a:r>
                    </a:p>
                    <a:p>
                      <a:pPr algn="ctr"/>
                      <a:r>
                        <a:rPr lang="en-US" sz="800" dirty="0">
                          <a:solidFill>
                            <a:schemeClr val="tx1"/>
                          </a:solidFill>
                        </a:rPr>
                        <a:t>Hold pencil effectively with comfortable grip Forms recognisable letters most correctly </a:t>
                      </a:r>
                      <a:r>
                        <a:rPr lang="en-US" sz="800" dirty="0" smtClean="0">
                          <a:solidFill>
                            <a:schemeClr val="tx1"/>
                          </a:solidFill>
                        </a:rPr>
                        <a:t>formed</a:t>
                      </a:r>
                    </a:p>
                    <a:p>
                      <a:pPr algn="ctr"/>
                      <a:r>
                        <a:rPr lang="en-US" sz="800" dirty="0" smtClean="0">
                          <a:solidFill>
                            <a:schemeClr val="tx1"/>
                          </a:solidFill>
                        </a:rPr>
                        <a:t>Scissor skills:  Cutting curves and straight lines.</a:t>
                      </a:r>
                    </a:p>
                    <a:p>
                      <a:pPr algn="ctr"/>
                      <a:r>
                        <a:rPr lang="en-US" sz="800" dirty="0" smtClean="0"/>
                        <a:t>: </a:t>
                      </a:r>
                      <a:r>
                        <a:rPr lang="en-US" sz="800" dirty="0" err="1" smtClean="0"/>
                        <a:t>Handwriing</a:t>
                      </a:r>
                      <a:r>
                        <a:rPr lang="en-US" sz="800" dirty="0" smtClean="0"/>
                        <a:t>:   Teach and model correct letter formation</a:t>
                      </a:r>
                      <a:r>
                        <a:rPr lang="en-US" sz="800" baseline="0" dirty="0" smtClean="0"/>
                        <a:t>  ‘Robot Letters’</a:t>
                      </a:r>
                    </a:p>
                    <a:p>
                      <a:pPr algn="ctr"/>
                      <a:r>
                        <a:rPr lang="en-US" sz="800" baseline="0" dirty="0" smtClean="0">
                          <a:solidFill>
                            <a:schemeClr val="tx1"/>
                          </a:solidFill>
                        </a:rPr>
                        <a:t>Use small construction to build transport.</a:t>
                      </a:r>
                      <a:endParaRPr lang="en-US" sz="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Threading, cutting, weaving, playdough, Fine Motor activities. </a:t>
                      </a:r>
                    </a:p>
                    <a:p>
                      <a:pPr algn="ctr"/>
                      <a:r>
                        <a:rPr lang="en-US" sz="800" dirty="0">
                          <a:solidFill>
                            <a:schemeClr val="tx1"/>
                          </a:solidFill>
                        </a:rPr>
                        <a:t>Develop pencil grip and letter formation continually </a:t>
                      </a:r>
                    </a:p>
                    <a:p>
                      <a:pPr algn="ctr" fontAlgn="base"/>
                      <a:r>
                        <a:rPr lang="en-US" sz="800" b="0" i="0" kern="1200" dirty="0">
                          <a:solidFill>
                            <a:schemeClr val="dk1"/>
                          </a:solidFill>
                          <a:effectLst/>
                          <a:latin typeface="+mn-lt"/>
                          <a:ea typeface="+mn-ea"/>
                          <a:cs typeface="+mn-cs"/>
                        </a:rPr>
                        <a:t>Use one hand consistently for fine motor tasks</a:t>
                      </a:r>
                    </a:p>
                    <a:p>
                      <a:pPr algn="ctr" fontAlgn="base"/>
                      <a:r>
                        <a:rPr lang="en-US" sz="800" b="0" i="0" kern="1200" dirty="0">
                          <a:solidFill>
                            <a:schemeClr val="dk1"/>
                          </a:solidFill>
                          <a:effectLst/>
                          <a:latin typeface="+mn-lt"/>
                          <a:ea typeface="+mn-ea"/>
                          <a:cs typeface="+mn-cs"/>
                        </a:rPr>
                        <a:t>Cut along a straight line with scissors / </a:t>
                      </a:r>
                    </a:p>
                    <a:p>
                      <a:pPr algn="ctr" fontAlgn="base"/>
                      <a:r>
                        <a:rPr lang="en-US" sz="800" b="0" i="0" kern="1200" dirty="0">
                          <a:solidFill>
                            <a:schemeClr val="dk1"/>
                          </a:solidFill>
                          <a:effectLst/>
                          <a:latin typeface="+mn-lt"/>
                          <a:ea typeface="+mn-ea"/>
                          <a:cs typeface="+mn-cs"/>
                        </a:rPr>
                        <a:t>Start to cut along a curved line, like a circle / Draw a </a:t>
                      </a:r>
                      <a:r>
                        <a:rPr lang="en-US" sz="800" b="0" i="0" kern="1200" dirty="0" smtClean="0">
                          <a:solidFill>
                            <a:schemeClr val="dk1"/>
                          </a:solidFill>
                          <a:effectLst/>
                          <a:latin typeface="+mn-lt"/>
                          <a:ea typeface="+mn-ea"/>
                          <a:cs typeface="+mn-cs"/>
                        </a:rPr>
                        <a:t>cross</a:t>
                      </a:r>
                    </a:p>
                    <a:p>
                      <a:pPr algn="ctr" fontAlgn="base"/>
                      <a:r>
                        <a:rPr lang="en-US" sz="800" b="0" i="0" kern="1200" dirty="0" smtClean="0">
                          <a:solidFill>
                            <a:schemeClr val="dk1"/>
                          </a:solidFill>
                          <a:effectLst/>
                          <a:latin typeface="+mn-lt"/>
                          <a:ea typeface="+mn-ea"/>
                          <a:cs typeface="+mn-cs"/>
                        </a:rPr>
                        <a:t>Scissor skills:</a:t>
                      </a:r>
                      <a:r>
                        <a:rPr lang="en-US" sz="800" b="0" i="0" kern="1200" baseline="0" dirty="0" smtClean="0">
                          <a:solidFill>
                            <a:schemeClr val="dk1"/>
                          </a:solidFill>
                          <a:effectLst/>
                          <a:latin typeface="+mn-lt"/>
                          <a:ea typeface="+mn-ea"/>
                          <a:cs typeface="+mn-cs"/>
                        </a:rPr>
                        <a:t>  Cutting points</a:t>
                      </a:r>
                    </a:p>
                    <a:p>
                      <a:pPr algn="ctr" fontAlgn="base"/>
                      <a:r>
                        <a:rPr lang="en-US" sz="800" b="0" i="0" kern="1200" baseline="0" dirty="0" smtClean="0">
                          <a:solidFill>
                            <a:schemeClr val="dk1"/>
                          </a:solidFill>
                          <a:effectLst/>
                          <a:latin typeface="+mn-lt"/>
                          <a:ea typeface="+mn-ea"/>
                          <a:cs typeface="+mn-cs"/>
                        </a:rPr>
                        <a:t>Handwriting:  </a:t>
                      </a:r>
                      <a:r>
                        <a:rPr lang="en-US" sz="800" dirty="0" smtClean="0"/>
                        <a:t>:  Teach and model correct letter formation</a:t>
                      </a:r>
                      <a:r>
                        <a:rPr lang="en-US" sz="800" baseline="0" dirty="0" smtClean="0"/>
                        <a:t> ‘Zig Zag Letters.’</a:t>
                      </a:r>
                      <a:endParaRPr lang="en-US" sz="800" b="0" i="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Threading, cutting, weaving, playdough, Fine Motor activities. </a:t>
                      </a:r>
                    </a:p>
                    <a:p>
                      <a:pPr algn="ctr"/>
                      <a:r>
                        <a:rPr lang="en-GB" sz="800" dirty="0">
                          <a:solidFill>
                            <a:schemeClr val="tx1"/>
                          </a:solidFill>
                        </a:rPr>
                        <a:t>Form letters correctly</a:t>
                      </a:r>
                    </a:p>
                    <a:p>
                      <a:pPr algn="ctr" fontAlgn="base"/>
                      <a:r>
                        <a:rPr lang="en-US" sz="800" b="0" i="0" kern="1200" dirty="0">
                          <a:solidFill>
                            <a:schemeClr val="dk1"/>
                          </a:solidFill>
                          <a:effectLst/>
                          <a:latin typeface="+mn-lt"/>
                          <a:ea typeface="+mn-ea"/>
                          <a:cs typeface="+mn-cs"/>
                        </a:rPr>
                        <a:t>Copy a square</a:t>
                      </a:r>
                    </a:p>
                    <a:p>
                      <a:pPr algn="ctr" fontAlgn="base"/>
                      <a:r>
                        <a:rPr lang="en-US" sz="800" b="0" i="0" kern="1200" dirty="0">
                          <a:solidFill>
                            <a:schemeClr val="dk1"/>
                          </a:solidFill>
                          <a:effectLst/>
                          <a:latin typeface="+mn-lt"/>
                          <a:ea typeface="+mn-ea"/>
                          <a:cs typeface="+mn-cs"/>
                        </a:rPr>
                        <a:t>Begin to draw diagonal lines, like in a triangle / Start to colour inside the lines of a picture</a:t>
                      </a:r>
                    </a:p>
                    <a:p>
                      <a:pPr algn="ctr" fontAlgn="base"/>
                      <a:r>
                        <a:rPr lang="en-US" sz="800" b="0" i="0" kern="1200" dirty="0">
                          <a:solidFill>
                            <a:schemeClr val="dk1"/>
                          </a:solidFill>
                          <a:effectLst/>
                          <a:latin typeface="+mn-lt"/>
                          <a:ea typeface="+mn-ea"/>
                          <a:cs typeface="+mn-cs"/>
                        </a:rPr>
                        <a:t>Start to draw pictures that are recognisable / </a:t>
                      </a:r>
                    </a:p>
                    <a:p>
                      <a:pPr algn="ctr" fontAlgn="base"/>
                      <a:r>
                        <a:rPr lang="en-US" sz="800" b="0" i="0" kern="1200" dirty="0">
                          <a:solidFill>
                            <a:schemeClr val="dk1"/>
                          </a:solidFill>
                          <a:effectLst/>
                          <a:latin typeface="+mn-lt"/>
                          <a:ea typeface="+mn-ea"/>
                          <a:cs typeface="+mn-cs"/>
                        </a:rPr>
                        <a:t>Build things with smaller linking blocks, such as Duplo or </a:t>
                      </a:r>
                      <a:r>
                        <a:rPr lang="en-US" sz="800" b="0" i="0" kern="1200" dirty="0" smtClean="0">
                          <a:solidFill>
                            <a:schemeClr val="dk1"/>
                          </a:solidFill>
                          <a:effectLst/>
                          <a:latin typeface="+mn-lt"/>
                          <a:ea typeface="+mn-ea"/>
                          <a:cs typeface="+mn-cs"/>
                        </a:rPr>
                        <a:t>Lego</a:t>
                      </a:r>
                    </a:p>
                    <a:p>
                      <a:pPr algn="ctr" fontAlgn="base"/>
                      <a:r>
                        <a:rPr lang="en-US" sz="800" b="0" i="0" kern="1200" dirty="0" smtClean="0">
                          <a:solidFill>
                            <a:schemeClr val="dk1"/>
                          </a:solidFill>
                          <a:effectLst/>
                          <a:latin typeface="+mn-lt"/>
                          <a:ea typeface="+mn-ea"/>
                          <a:cs typeface="+mn-cs"/>
                        </a:rPr>
                        <a:t>Scissor Skills:  Cutting more complex shapes</a:t>
                      </a:r>
                    </a:p>
                    <a:p>
                      <a:pPr algn="ctr" fontAlgn="base"/>
                      <a:r>
                        <a:rPr lang="en-US" sz="800" b="0" i="0" kern="1200" dirty="0" smtClean="0">
                          <a:solidFill>
                            <a:schemeClr val="dk1"/>
                          </a:solidFill>
                          <a:effectLst/>
                          <a:latin typeface="+mn-lt"/>
                          <a:ea typeface="+mn-ea"/>
                          <a:cs typeface="+mn-cs"/>
                        </a:rPr>
                        <a:t>Handwriting:  </a:t>
                      </a:r>
                      <a:r>
                        <a:rPr lang="en-US" sz="800" dirty="0" smtClean="0"/>
                        <a:t>:  Teach and model correct letter formation</a:t>
                      </a:r>
                      <a:r>
                        <a:rPr lang="en-US" sz="800" baseline="0" dirty="0" smtClean="0"/>
                        <a:t> e, f and s.</a:t>
                      </a:r>
                      <a:endParaRPr lang="en-US" sz="800" b="0" i="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628477">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0" dirty="0">
                          <a:latin typeface="Amatic SC" panose="00000500000000000000" pitchFamily="2" charset="-79"/>
                          <a:cs typeface="Amatic SC" panose="00000500000000000000" pitchFamily="2" charset="-79"/>
                        </a:rPr>
                        <a:t>Gross motor </a:t>
                      </a:r>
                      <a:endParaRPr lang="en-GB" sz="4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800" dirty="0" smtClean="0">
                          <a:solidFill>
                            <a:schemeClr val="tx1"/>
                          </a:solidFill>
                          <a:latin typeface="+mn-lt"/>
                          <a:cs typeface="Amatic SC" panose="00000500000000000000" pitchFamily="2" charset="-79"/>
                        </a:rPr>
                        <a:t>Write</a:t>
                      </a:r>
                      <a:r>
                        <a:rPr lang="en-US" sz="800" baseline="0" dirty="0" smtClean="0">
                          <a:solidFill>
                            <a:schemeClr val="tx1"/>
                          </a:solidFill>
                          <a:latin typeface="+mn-lt"/>
                          <a:cs typeface="Amatic SC" panose="00000500000000000000" pitchFamily="2" charset="-79"/>
                        </a:rPr>
                        <a:t> Dance/Yoga/Funky Finger rhymes &amp; songs</a:t>
                      </a:r>
                      <a:endParaRPr lang="en-US" sz="800" dirty="0">
                        <a:solidFill>
                          <a:schemeClr val="tx1"/>
                        </a:solidFill>
                        <a:latin typeface="+mn-lt"/>
                        <a:cs typeface="Amatic SC" panose="00000500000000000000" pitchFamily="2" charset="-79"/>
                      </a:endParaRPr>
                    </a:p>
                    <a:p>
                      <a:pPr algn="ctr"/>
                      <a:r>
                        <a:rPr lang="en-US" sz="800" dirty="0">
                          <a:solidFill>
                            <a:schemeClr val="tx1"/>
                          </a:solidFill>
                          <a:latin typeface="+mn-lt"/>
                          <a:cs typeface="Amatic SC" panose="00000500000000000000" pitchFamily="2" charset="-79"/>
                        </a:rPr>
                        <a:t>Climbing – outdoor equipment</a:t>
                      </a:r>
                    </a:p>
                    <a:p>
                      <a:pPr algn="ctr"/>
                      <a:r>
                        <a:rPr lang="en-US" sz="800" dirty="0">
                          <a:solidFill>
                            <a:schemeClr val="tx1"/>
                          </a:solidFill>
                          <a:latin typeface="+mn-lt"/>
                          <a:cs typeface="Amatic SC" panose="00000500000000000000" pitchFamily="2" charset="-79"/>
                        </a:rPr>
                        <a:t> Different ways of moving to be explored with children</a:t>
                      </a:r>
                    </a:p>
                    <a:p>
                      <a:pPr algn="ctr"/>
                      <a:r>
                        <a:rPr lang="en-US" sz="800" dirty="0">
                          <a:solidFill>
                            <a:schemeClr val="tx1"/>
                          </a:solidFill>
                          <a:latin typeface="+mn-lt"/>
                          <a:cs typeface="Amatic SC" panose="00000500000000000000" pitchFamily="2" charset="-79"/>
                        </a:rPr>
                        <a:t>Changing for PE / </a:t>
                      </a:r>
                      <a:r>
                        <a:rPr lang="en-US" sz="800" dirty="0"/>
                        <a:t>Help individual children to develop good personal hygiene. Acknowledge and praise their efforts. Provide regular reminders about thorough handwashing and toileting. </a:t>
                      </a:r>
                      <a:endParaRPr lang="en-US" sz="800" dirty="0" smtClean="0"/>
                    </a:p>
                    <a:p>
                      <a:pPr algn="ctr"/>
                      <a:r>
                        <a:rPr lang="en-US" sz="800" dirty="0" smtClean="0">
                          <a:solidFill>
                            <a:schemeClr val="tx1"/>
                          </a:solidFill>
                          <a:latin typeface="+mn-lt"/>
                          <a:cs typeface="Amatic SC" panose="00000500000000000000" pitchFamily="2" charset="-79"/>
                        </a:rPr>
                        <a:t>Learn Skelton dance</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smtClean="0">
                          <a:solidFill>
                            <a:schemeClr val="tx1"/>
                          </a:solidFill>
                          <a:latin typeface="+mn-lt"/>
                          <a:cs typeface="Amatic SC" panose="00000500000000000000" pitchFamily="2" charset="-79"/>
                        </a:rPr>
                        <a:t>Write Dance/</a:t>
                      </a:r>
                      <a:r>
                        <a:rPr lang="en-US" sz="800" dirty="0" err="1" smtClean="0">
                          <a:solidFill>
                            <a:schemeClr val="tx1"/>
                          </a:solidFill>
                          <a:latin typeface="+mn-lt"/>
                          <a:cs typeface="Amatic SC" panose="00000500000000000000" pitchFamily="2" charset="-79"/>
                        </a:rPr>
                        <a:t>Yoga</a:t>
                      </a:r>
                      <a:r>
                        <a:rPr lang="en-US" sz="800" baseline="0" dirty="0" err="1" smtClean="0">
                          <a:solidFill>
                            <a:schemeClr val="tx1"/>
                          </a:solidFill>
                          <a:latin typeface="+mn-lt"/>
                          <a:cs typeface="Amatic SC" panose="00000500000000000000" pitchFamily="2" charset="-79"/>
                        </a:rPr>
                        <a:t>Dance</a:t>
                      </a:r>
                      <a:r>
                        <a:rPr lang="en-US" sz="800" baseline="0" dirty="0" smtClean="0">
                          <a:solidFill>
                            <a:schemeClr val="tx1"/>
                          </a:solidFill>
                          <a:latin typeface="+mn-lt"/>
                          <a:cs typeface="Amatic SC" panose="00000500000000000000" pitchFamily="2" charset="-79"/>
                        </a:rPr>
                        <a:t>/Yoga/Funky Finger rhymes &amp; songs</a:t>
                      </a:r>
                      <a:endParaRPr lang="en-US" sz="800" dirty="0" smtClean="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dirty="0" smtClean="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smtClean="0">
                          <a:solidFill>
                            <a:schemeClr val="tx1"/>
                          </a:solidFill>
                          <a:latin typeface="+mn-lt"/>
                          <a:cs typeface="Amatic SC" panose="00000500000000000000" pitchFamily="2" charset="-79"/>
                        </a:rPr>
                        <a:t>Ball </a:t>
                      </a:r>
                      <a:r>
                        <a:rPr lang="en-US" sz="800" dirty="0">
                          <a:solidFill>
                            <a:schemeClr val="tx1"/>
                          </a:solidFill>
                          <a:latin typeface="+mn-lt"/>
                          <a:cs typeface="Amatic SC" panose="00000500000000000000" pitchFamily="2" charset="-79"/>
                        </a:rPr>
                        <a:t>skills- throwing and catching.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Crates play- climbing. Skipping ropes in outside area</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dance related activities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t>Provide a range of wheeled resources for children to balance, sit or ride on, or pull and push. Two-wheeled balance bikes and pedal bikes without </a:t>
                      </a:r>
                      <a:r>
                        <a:rPr lang="en-US" sz="800" dirty="0" err="1"/>
                        <a:t>stabilisers</a:t>
                      </a:r>
                      <a:r>
                        <a:rPr lang="en-US" sz="800" dirty="0"/>
                        <a:t>, skateboards, wheelbarrows, prams and carts are all good </a:t>
                      </a:r>
                      <a:r>
                        <a:rPr lang="en-US" sz="800" dirty="0" smtClean="0"/>
                        <a:t>options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smtClean="0">
                          <a:solidFill>
                            <a:schemeClr val="tx1"/>
                          </a:solidFill>
                          <a:latin typeface="+mn-lt"/>
                          <a:cs typeface="Amatic SC" panose="00000500000000000000" pitchFamily="2" charset="-79"/>
                        </a:rPr>
                        <a:t>Diwali Dance</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aseline="0" dirty="0" err="1" smtClean="0">
                          <a:solidFill>
                            <a:schemeClr val="tx1"/>
                          </a:solidFill>
                          <a:latin typeface="+mn-lt"/>
                          <a:cs typeface="Amatic SC" panose="00000500000000000000" pitchFamily="2" charset="-79"/>
                        </a:rPr>
                        <a:t>YogaDance</a:t>
                      </a:r>
                      <a:r>
                        <a:rPr lang="en-US" sz="800" baseline="0" dirty="0" smtClean="0">
                          <a:solidFill>
                            <a:schemeClr val="tx1"/>
                          </a:solidFill>
                          <a:latin typeface="+mn-lt"/>
                          <a:cs typeface="Amatic SC" panose="00000500000000000000" pitchFamily="2" charset="-79"/>
                        </a:rPr>
                        <a:t>/Yoga/Funky Finger rhymes &amp; songs</a:t>
                      </a:r>
                      <a:endParaRPr lang="en-US" sz="800" dirty="0" smtClean="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dirty="0" smtClean="0">
                        <a:solidFill>
                          <a:schemeClr val="tx1"/>
                        </a:solidFill>
                        <a:latin typeface="+mn-lt"/>
                        <a:cs typeface="Amatic SC" panose="00000500000000000000" pitchFamily="2" charset="-79"/>
                      </a:endParaRPr>
                    </a:p>
                    <a:p>
                      <a:pPr algn="ctr"/>
                      <a:r>
                        <a:rPr lang="en-US" sz="800" dirty="0" smtClean="0">
                          <a:solidFill>
                            <a:schemeClr val="tx1"/>
                          </a:solidFill>
                          <a:latin typeface="+mn-lt"/>
                          <a:cs typeface="Amatic SC" panose="00000500000000000000" pitchFamily="2" charset="-79"/>
                        </a:rPr>
                        <a:t>Ball </a:t>
                      </a:r>
                      <a:r>
                        <a:rPr lang="en-US" sz="800" dirty="0">
                          <a:solidFill>
                            <a:schemeClr val="tx1"/>
                          </a:solidFill>
                          <a:latin typeface="+mn-lt"/>
                          <a:cs typeface="Amatic SC" panose="00000500000000000000" pitchFamily="2" charset="-79"/>
                        </a:rPr>
                        <a:t>skills- aiming, dribbling, pushing, throwing &amp; catching, patting, or kicking</a:t>
                      </a:r>
                    </a:p>
                    <a:p>
                      <a:pPr algn="ctr"/>
                      <a:r>
                        <a:rPr lang="en-US" sz="800" dirty="0"/>
                        <a:t>Ensure that spaces are accessible to children with varying confidence levels, skills and needs. Provide a wide range of activities to support a broad range of abilities.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smtClean="0">
                          <a:solidFill>
                            <a:schemeClr val="tx1"/>
                          </a:solidFill>
                          <a:latin typeface="+mn-lt"/>
                          <a:cs typeface="Amatic SC" panose="00000500000000000000" pitchFamily="2" charset="-79"/>
                        </a:rPr>
                        <a:t>Dragon</a:t>
                      </a:r>
                      <a:r>
                        <a:rPr lang="en-US" sz="800" baseline="0" dirty="0" smtClean="0">
                          <a:solidFill>
                            <a:schemeClr val="tx1"/>
                          </a:solidFill>
                          <a:latin typeface="+mn-lt"/>
                          <a:cs typeface="Amatic SC" panose="00000500000000000000" pitchFamily="2" charset="-79"/>
                        </a:rPr>
                        <a:t> &amp; lion dance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aseline="0" dirty="0" smtClean="0">
                          <a:solidFill>
                            <a:schemeClr val="tx1"/>
                          </a:solidFill>
                          <a:latin typeface="+mn-lt"/>
                          <a:cs typeface="Amatic SC" panose="00000500000000000000" pitchFamily="2" charset="-79"/>
                        </a:rPr>
                        <a:t>Move like different animals</a:t>
                      </a:r>
                      <a:endParaRPr lang="en-US" sz="8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Gymnastics ./ Balance </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aseline="0" dirty="0" err="1" smtClean="0">
                          <a:solidFill>
                            <a:schemeClr val="tx1"/>
                          </a:solidFill>
                          <a:latin typeface="+mn-lt"/>
                          <a:cs typeface="Amatic SC" panose="00000500000000000000" pitchFamily="2" charset="-79"/>
                        </a:rPr>
                        <a:t>YogaDance</a:t>
                      </a:r>
                      <a:r>
                        <a:rPr lang="en-US" sz="800" baseline="0" dirty="0" smtClean="0">
                          <a:solidFill>
                            <a:schemeClr val="tx1"/>
                          </a:solidFill>
                          <a:latin typeface="+mn-lt"/>
                          <a:cs typeface="Amatic SC" panose="00000500000000000000" pitchFamily="2" charset="-79"/>
                        </a:rPr>
                        <a:t>/Yoga/Funky Finger rhymes &amp; songs</a:t>
                      </a:r>
                      <a:endParaRPr lang="en-US" sz="800" dirty="0" smtClean="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dirty="0" smtClean="0">
                        <a:solidFill>
                          <a:schemeClr val="tx1"/>
                        </a:solidFill>
                        <a:latin typeface="+mn-lt"/>
                        <a:cs typeface="Amatic SC" panose="00000500000000000000" pitchFamily="2" charset="-79"/>
                      </a:endParaRPr>
                    </a:p>
                    <a:p>
                      <a:pPr algn="ctr"/>
                      <a:r>
                        <a:rPr lang="en-US" sz="800" dirty="0" smtClean="0">
                          <a:solidFill>
                            <a:schemeClr val="tx1"/>
                          </a:solidFill>
                          <a:latin typeface="+mn-lt"/>
                          <a:cs typeface="Amatic SC" panose="00000500000000000000" pitchFamily="2" charset="-79"/>
                        </a:rPr>
                        <a:t>Balance- </a:t>
                      </a:r>
                      <a:r>
                        <a:rPr lang="en-US" sz="800" dirty="0">
                          <a:solidFill>
                            <a:schemeClr val="tx1"/>
                          </a:solidFill>
                          <a:latin typeface="+mn-lt"/>
                          <a:cs typeface="Amatic SC" panose="00000500000000000000" pitchFamily="2" charset="-79"/>
                        </a:rPr>
                        <a:t>children moving with confidence </a:t>
                      </a:r>
                    </a:p>
                    <a:p>
                      <a:pPr algn="ctr"/>
                      <a:r>
                        <a:rPr lang="en-US" sz="800" dirty="0">
                          <a:solidFill>
                            <a:schemeClr val="tx1"/>
                          </a:solidFill>
                          <a:latin typeface="+mn-lt"/>
                          <a:cs typeface="Amatic SC" panose="00000500000000000000" pitchFamily="2" charset="-79"/>
                        </a:rPr>
                        <a:t>dance related activities </a:t>
                      </a:r>
                    </a:p>
                    <a:p>
                      <a:pPr algn="ctr"/>
                      <a:r>
                        <a:rPr lang="en-US" sz="800" dirty="0"/>
                        <a:t>Provide opportunities for children to, spin, rock, tilt, fall, slide and bounce. </a:t>
                      </a:r>
                      <a:r>
                        <a:rPr lang="en-US" sz="800" dirty="0" smtClean="0"/>
                        <a:t>. </a:t>
                      </a:r>
                    </a:p>
                    <a:p>
                      <a:pPr algn="ctr"/>
                      <a:r>
                        <a:rPr lang="en-US" sz="800" dirty="0" smtClean="0">
                          <a:solidFill>
                            <a:schemeClr val="tx1"/>
                          </a:solidFill>
                          <a:latin typeface="+mn-lt"/>
                          <a:cs typeface="Amatic SC" panose="00000500000000000000" pitchFamily="2" charset="-79"/>
                        </a:rPr>
                        <a:t>Use construction to build transport.</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aseline="0" dirty="0" err="1" smtClean="0">
                          <a:solidFill>
                            <a:schemeClr val="tx1"/>
                          </a:solidFill>
                          <a:latin typeface="+mn-lt"/>
                          <a:cs typeface="Amatic SC" panose="00000500000000000000" pitchFamily="2" charset="-79"/>
                        </a:rPr>
                        <a:t>YogaDance</a:t>
                      </a:r>
                      <a:r>
                        <a:rPr lang="en-US" sz="800" baseline="0" dirty="0" smtClean="0">
                          <a:solidFill>
                            <a:schemeClr val="tx1"/>
                          </a:solidFill>
                          <a:latin typeface="+mn-lt"/>
                          <a:cs typeface="Amatic SC" panose="00000500000000000000" pitchFamily="2" charset="-79"/>
                        </a:rPr>
                        <a:t>/Yoga/Funky Finger rhymes &amp; songs</a:t>
                      </a:r>
                      <a:endParaRPr lang="en-US" sz="800" dirty="0" smtClean="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dirty="0" smtClean="0">
                        <a:solidFill>
                          <a:schemeClr val="tx1"/>
                        </a:solidFill>
                        <a:latin typeface="+mn-lt"/>
                        <a:cs typeface="Amatic SC" panose="00000500000000000000" pitchFamily="2" charset="-79"/>
                      </a:endParaRPr>
                    </a:p>
                    <a:p>
                      <a:pPr algn="ctr"/>
                      <a:r>
                        <a:rPr lang="en-US" sz="800" dirty="0" smtClean="0">
                          <a:solidFill>
                            <a:schemeClr val="tx1"/>
                          </a:solidFill>
                          <a:latin typeface="+mn-lt"/>
                          <a:cs typeface="Amatic SC" panose="00000500000000000000" pitchFamily="2" charset="-79"/>
                        </a:rPr>
                        <a:t>Obstacle </a:t>
                      </a:r>
                      <a:r>
                        <a:rPr lang="en-US" sz="800" dirty="0">
                          <a:solidFill>
                            <a:schemeClr val="tx1"/>
                          </a:solidFill>
                          <a:latin typeface="+mn-lt"/>
                          <a:cs typeface="Amatic SC" panose="00000500000000000000" pitchFamily="2" charset="-79"/>
                        </a:rPr>
                        <a:t>activities</a:t>
                      </a:r>
                    </a:p>
                    <a:p>
                      <a:pPr algn="ctr"/>
                      <a:r>
                        <a:rPr lang="en-US" sz="800" dirty="0">
                          <a:solidFill>
                            <a:schemeClr val="tx1"/>
                          </a:solidFill>
                          <a:latin typeface="+mn-lt"/>
                          <a:cs typeface="Amatic SC" panose="00000500000000000000" pitchFamily="2" charset="-79"/>
                        </a:rPr>
                        <a:t>children moving over, under, through and around equipment</a:t>
                      </a:r>
                    </a:p>
                    <a:p>
                      <a:pPr algn="ctr"/>
                      <a:r>
                        <a:rPr lang="en-US" sz="800" dirty="0"/>
                        <a:t>Encourage children to be highly active and get out of breath several times every day. Provide opportunities for children to, spin, rock, tilt, fall, slide and bounce. </a:t>
                      </a:r>
                    </a:p>
                    <a:p>
                      <a:pPr algn="ctr"/>
                      <a:r>
                        <a:rPr lang="en-US" sz="800" dirty="0">
                          <a:solidFill>
                            <a:schemeClr val="tx1"/>
                          </a:solidFill>
                          <a:latin typeface="+mn-lt"/>
                          <a:cs typeface="Amatic SC" panose="00000500000000000000" pitchFamily="2" charset="-79"/>
                        </a:rPr>
                        <a:t>Dance / moving to music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aseline="0" dirty="0" err="1" smtClean="0">
                          <a:solidFill>
                            <a:schemeClr val="tx1"/>
                          </a:solidFill>
                          <a:latin typeface="+mn-lt"/>
                          <a:cs typeface="Amatic SC" panose="00000500000000000000" pitchFamily="2" charset="-79"/>
                        </a:rPr>
                        <a:t>YogaDance</a:t>
                      </a:r>
                      <a:r>
                        <a:rPr lang="en-US" sz="800" baseline="0" dirty="0" smtClean="0">
                          <a:solidFill>
                            <a:schemeClr val="tx1"/>
                          </a:solidFill>
                          <a:latin typeface="+mn-lt"/>
                          <a:cs typeface="Amatic SC" panose="00000500000000000000" pitchFamily="2" charset="-79"/>
                        </a:rPr>
                        <a:t>/Yoga/Funky Finger rhymes &amp; songs</a:t>
                      </a:r>
                      <a:endParaRPr lang="en-US" sz="800" dirty="0" smtClean="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dirty="0" smtClean="0">
                        <a:solidFill>
                          <a:schemeClr val="tx1"/>
                        </a:solidFill>
                        <a:latin typeface="+mn-lt"/>
                        <a:cs typeface="Amatic SC" panose="00000500000000000000" pitchFamily="2" charset="-79"/>
                      </a:endParaRPr>
                    </a:p>
                    <a:p>
                      <a:pPr algn="ctr"/>
                      <a:r>
                        <a:rPr lang="en-US" sz="800" dirty="0" smtClean="0">
                          <a:solidFill>
                            <a:schemeClr val="tx1"/>
                          </a:solidFill>
                          <a:latin typeface="+mn-lt"/>
                          <a:cs typeface="Amatic SC" panose="00000500000000000000" pitchFamily="2" charset="-79"/>
                        </a:rPr>
                        <a:t>Races </a:t>
                      </a:r>
                      <a:r>
                        <a:rPr lang="en-US" sz="800" dirty="0">
                          <a:solidFill>
                            <a:schemeClr val="tx1"/>
                          </a:solidFill>
                          <a:latin typeface="+mn-lt"/>
                          <a:cs typeface="Amatic SC" panose="00000500000000000000" pitchFamily="2" charset="-79"/>
                        </a:rPr>
                        <a:t>/ team games involving gross motor movements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dance related activities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t>Allow less competent and confident children to spend time initially observing and listening, without feeling pressured to join in.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Gymnastics ./ Balance </a:t>
                      </a:r>
                      <a:endParaRPr lang="en-US" sz="800" dirty="0" smtClean="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smtClean="0">
                          <a:solidFill>
                            <a:schemeClr val="tx1"/>
                          </a:solidFill>
                          <a:latin typeface="+mn-lt"/>
                          <a:cs typeface="Amatic SC" panose="00000500000000000000" pitchFamily="2" charset="-79"/>
                        </a:rPr>
                        <a:t>Learn about the importance of exercise.</a:t>
                      </a:r>
                      <a:endParaRPr lang="en-GB" sz="800" dirty="0">
                        <a:solidFill>
                          <a:schemeClr val="tx1"/>
                        </a:solidFill>
                        <a:latin typeface="+mn-lt"/>
                        <a:cs typeface="Amatic SC" panose="00000500000000000000" pitchFamily="2" charset="-79"/>
                      </a:endParaRPr>
                    </a:p>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0869022"/>
                  </a:ext>
                </a:extLst>
              </a:tr>
              <a:tr h="669500">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6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29556540"/>
                  </a:ext>
                </a:extLst>
              </a:tr>
            </a:tbl>
          </a:graphicData>
        </a:graphic>
      </p:graphicFrame>
      <p:sp>
        <p:nvSpPr>
          <p:cNvPr id="5" name="TextBox 4">
            <a:extLst>
              <a:ext uri="{FF2B5EF4-FFF2-40B4-BE49-F238E27FC236}">
                <a16:creationId xmlns:a16="http://schemas.microsoft.com/office/drawing/2014/main" id="{41A9F095-57ED-4E22-8980-BE908039B385}"/>
              </a:ext>
            </a:extLst>
          </p:cNvPr>
          <p:cNvSpPr txBox="1"/>
          <p:nvPr/>
        </p:nvSpPr>
        <p:spPr>
          <a:xfrm>
            <a:off x="2193719" y="6550223"/>
            <a:ext cx="12473126" cy="307777"/>
          </a:xfrm>
          <a:prstGeom prst="rect">
            <a:avLst/>
          </a:prstGeom>
          <a:noFill/>
        </p:spPr>
        <p:txBody>
          <a:bodyPr wrap="square">
            <a:spAutoFit/>
          </a:bodyPr>
          <a:lstStyle/>
          <a:p>
            <a:r>
              <a:rPr lang="en-US" sz="1400" i="1" dirty="0" smtClean="0">
                <a:solidFill>
                  <a:schemeClr val="bg1">
                    <a:lumMod val="50000"/>
                  </a:schemeClr>
                </a:solidFill>
              </a:rPr>
              <a:t>  </a:t>
            </a:r>
            <a:endParaRPr lang="en-GB" sz="1400" i="1" dirty="0">
              <a:solidFill>
                <a:schemeClr val="bg1">
                  <a:lumMod val="50000"/>
                </a:schemeClr>
              </a:solidFill>
            </a:endParaRPr>
          </a:p>
        </p:txBody>
      </p:sp>
      <p:pic>
        <p:nvPicPr>
          <p:cNvPr id="7" name="Picture 6">
            <a:extLst>
              <a:ext uri="{FF2B5EF4-FFF2-40B4-BE49-F238E27FC236}">
                <a16:creationId xmlns:a16="http://schemas.microsoft.com/office/drawing/2014/main" id="{843621CF-D4FE-4A9F-A8F9-15895B3B0C65}"/>
              </a:ext>
            </a:extLst>
          </p:cNvPr>
          <p:cNvPicPr>
            <a:picLocks noChangeAspect="1"/>
          </p:cNvPicPr>
          <p:nvPr/>
        </p:nvPicPr>
        <p:blipFill>
          <a:blip r:embed="rId2" cstate="hqprint">
            <a:extLst>
              <a:ext uri="{BEBA8EAE-BF5A-486C-A8C5-ECC9F3942E4B}">
                <a14:imgProps xmlns:a14="http://schemas.microsoft.com/office/drawing/2010/main">
                  <a14:imgLayer r:embed="rId3">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469354" y="79158"/>
            <a:ext cx="557093" cy="557093"/>
          </a:xfrm>
          <a:prstGeom prst="rect">
            <a:avLst/>
          </a:prstGeom>
        </p:spPr>
      </p:pic>
    </p:spTree>
    <p:extLst>
      <p:ext uri="{BB962C8B-B14F-4D97-AF65-F5344CB8AC3E}">
        <p14:creationId xmlns:p14="http://schemas.microsoft.com/office/powerpoint/2010/main" val="5409661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a:t>
            </a:r>
            <a:r>
              <a:rPr lang="en-US" sz="3600" dirty="0" smtClean="0">
                <a:latin typeface="Amatic SC" panose="00000500000000000000" pitchFamily="2" charset="-79"/>
                <a:cs typeface="Amatic SC" panose="00000500000000000000" pitchFamily="2" charset="-79"/>
              </a:rPr>
              <a:t>2023</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342184439"/>
              </p:ext>
            </p:extLst>
          </p:nvPr>
        </p:nvGraphicFramePr>
        <p:xfrm>
          <a:off x="366318" y="595720"/>
          <a:ext cx="11459364" cy="6042407"/>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32087">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Autumn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lumMod val="50000"/>
                            </a:schemeClr>
                          </a:solidFill>
                          <a:latin typeface="Amatic SC" panose="00000500000000000000" pitchFamily="2" charset="-79"/>
                          <a:cs typeface="Amatic SC" panose="00000500000000000000" pitchFamily="2" charset="-79"/>
                        </a:rPr>
                        <a:t>Autumn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Spring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Spring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smtClean="0">
                          <a:latin typeface="Amatic SC" panose="00000500000000000000" pitchFamily="2" charset="-79"/>
                          <a:cs typeface="Amatic SC" panose="00000500000000000000" pitchFamily="2" charset="-79"/>
                        </a:rPr>
                        <a:t>Let’s celebrate</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smtClean="0">
                          <a:latin typeface="Amatic SC" panose="00000500000000000000" pitchFamily="2" charset="-79"/>
                          <a:cs typeface="Amatic SC" panose="00000500000000000000" pitchFamily="2" charset="-79"/>
                        </a:rPr>
                        <a:t>Ticket</a:t>
                      </a:r>
                      <a:r>
                        <a:rPr lang="en-US" sz="2000" baseline="0" dirty="0" smtClean="0">
                          <a:latin typeface="Amatic SC" panose="00000500000000000000" pitchFamily="2" charset="-79"/>
                          <a:cs typeface="Amatic SC" panose="00000500000000000000" pitchFamily="2" charset="-79"/>
                        </a:rPr>
                        <a:t> to ride!</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smtClean="0">
                          <a:latin typeface="Amatic SC" panose="00000500000000000000" pitchFamily="2" charset="-79"/>
                          <a:cs typeface="Amatic SC" panose="00000500000000000000" pitchFamily="2" charset="-79"/>
                        </a:rPr>
                        <a:t>Let’s find out!</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smtClean="0">
                          <a:latin typeface="Amatic SC" panose="00000500000000000000" pitchFamily="2" charset="-79"/>
                          <a:cs typeface="Amatic SC" panose="00000500000000000000" pitchFamily="2" charset="-79"/>
                        </a:rPr>
                        <a:t>To</a:t>
                      </a:r>
                      <a:r>
                        <a:rPr lang="en-US" sz="2000" baseline="0" dirty="0" smtClean="0">
                          <a:latin typeface="Amatic SC" panose="00000500000000000000" pitchFamily="2" charset="-79"/>
                          <a:cs typeface="Amatic SC" panose="00000500000000000000" pitchFamily="2" charset="-79"/>
                        </a:rPr>
                        <a:t> the seaside!</a:t>
                      </a:r>
                      <a:r>
                        <a:rPr lang="en-US" sz="2000" dirty="0" smtClean="0">
                          <a:latin typeface="Amatic SC" panose="00000500000000000000" pitchFamily="2" charset="-79"/>
                          <a:cs typeface="Amatic SC" panose="00000500000000000000" pitchFamily="2" charset="-79"/>
                        </a:rPr>
                        <a:t> </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736070">
                <a:tc rowSpan="3">
                  <a:txBody>
                    <a:bodyPr/>
                    <a:lstStyle/>
                    <a:p>
                      <a:pPr algn="ctr"/>
                      <a:r>
                        <a:rPr lang="en-US" sz="3600" b="0" dirty="0">
                          <a:latin typeface="Amatic SC" panose="00000500000000000000" pitchFamily="2" charset="-79"/>
                          <a:cs typeface="Amatic SC" panose="00000500000000000000" pitchFamily="2" charset="-79"/>
                        </a:rPr>
                        <a:t>Literacy</a:t>
                      </a:r>
                    </a:p>
                    <a:p>
                      <a:pPr algn="ctr"/>
                      <a:endParaRPr lang="en-US" sz="2400" b="0" dirty="0">
                        <a:latin typeface="Amatic SC" panose="00000500000000000000" pitchFamily="2" charset="-79"/>
                        <a:cs typeface="Amatic SC" panose="00000500000000000000" pitchFamily="2" charset="-79"/>
                      </a:endParaRPr>
                    </a:p>
                    <a:p>
                      <a:pPr algn="ctr"/>
                      <a:r>
                        <a:rPr lang="en-US" sz="2000" b="0" dirty="0">
                          <a:latin typeface="Amatic SC" panose="00000500000000000000" pitchFamily="2" charset="-79"/>
                          <a:cs typeface="Amatic SC" panose="00000500000000000000" pitchFamily="2" charset="-79"/>
                        </a:rPr>
                        <a:t>Comprehension</a:t>
                      </a:r>
                    </a:p>
                    <a:p>
                      <a:pPr algn="ctr"/>
                      <a:r>
                        <a:rPr lang="en-US" sz="2000" b="0" dirty="0">
                          <a:latin typeface="Amatic SC" panose="00000500000000000000" pitchFamily="2" charset="-79"/>
                          <a:cs typeface="Amatic SC" panose="00000500000000000000" pitchFamily="2" charset="-79"/>
                        </a:rPr>
                        <a:t>- Developing a passion for reading</a:t>
                      </a:r>
                    </a:p>
                    <a:p>
                      <a:pPr algn="ctr"/>
                      <a:endParaRPr lang="en-US" sz="800" b="0" dirty="0">
                        <a:latin typeface="+mn-lt"/>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r>
                        <a:rPr lang="en-US" sz="2800" b="0" dirty="0">
                          <a:latin typeface="Amatic SC" panose="00000500000000000000" pitchFamily="2" charset="-79"/>
                          <a:cs typeface="Amatic SC" panose="00000500000000000000" pitchFamily="2" charset="-79"/>
                        </a:rPr>
                        <a:t>Word</a:t>
                      </a:r>
                    </a:p>
                    <a:p>
                      <a:pPr algn="ctr"/>
                      <a:r>
                        <a:rPr lang="en-US" sz="2800" b="0" dirty="0">
                          <a:latin typeface="Amatic SC" panose="00000500000000000000" pitchFamily="2" charset="-79"/>
                          <a:cs typeface="Amatic SC" panose="00000500000000000000" pitchFamily="2" charset="-79"/>
                        </a:rPr>
                        <a:t> </a:t>
                      </a:r>
                      <a:r>
                        <a:rPr lang="en-US" sz="2800" b="0" dirty="0" smtClean="0">
                          <a:latin typeface="Amatic SC" panose="00000500000000000000" pitchFamily="2" charset="-79"/>
                          <a:cs typeface="Amatic SC" panose="00000500000000000000" pitchFamily="2" charset="-79"/>
                        </a:rPr>
                        <a:t>Reading</a:t>
                      </a:r>
                    </a:p>
                    <a:p>
                      <a:pPr algn="ctr"/>
                      <a:r>
                        <a:rPr lang="en-US" sz="1400" b="0" dirty="0" smtClean="0">
                          <a:latin typeface="Amatic SC" panose="00000500000000000000" pitchFamily="2" charset="-79"/>
                          <a:cs typeface="Amatic SC" panose="00000500000000000000" pitchFamily="2" charset="-79"/>
                        </a:rPr>
                        <a:t>Daily phonic grp’s from 3</a:t>
                      </a:r>
                    </a:p>
                    <a:p>
                      <a:pPr algn="ctr"/>
                      <a:r>
                        <a:rPr lang="en-US" sz="1400" b="0" dirty="0" smtClean="0">
                          <a:latin typeface="Amatic SC" panose="00000500000000000000" pitchFamily="2" charset="-79"/>
                          <a:cs typeface="Amatic SC" panose="00000500000000000000" pitchFamily="2" charset="-79"/>
                        </a:rPr>
                        <a:t>Weekly</a:t>
                      </a:r>
                      <a:r>
                        <a:rPr lang="en-US" sz="1400" b="0" baseline="0" dirty="0" smtClean="0">
                          <a:latin typeface="Amatic SC" panose="00000500000000000000" pitchFamily="2" charset="-79"/>
                          <a:cs typeface="Amatic SC" panose="00000500000000000000" pitchFamily="2" charset="-79"/>
                        </a:rPr>
                        <a:t> Guided Reading</a:t>
                      </a:r>
                      <a:r>
                        <a:rPr lang="en-US" sz="2800" b="0" dirty="0" smtClean="0">
                          <a:latin typeface="Amatic SC" panose="00000500000000000000" pitchFamily="2" charset="-79"/>
                          <a:cs typeface="Amatic SC" panose="00000500000000000000" pitchFamily="2" charset="-79"/>
                        </a:rPr>
                        <a:t> </a:t>
                      </a:r>
                      <a:endParaRPr lang="en-US" sz="28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dirty="0"/>
                        <a:t>It is crucial for children to develop </a:t>
                      </a:r>
                      <a:r>
                        <a:rPr lang="en-US" sz="800" b="1" dirty="0"/>
                        <a:t>a life-long love of reading</a:t>
                      </a:r>
                      <a:r>
                        <a:rPr lang="en-US" sz="800" dirty="0"/>
                        <a:t>. Reading consists of two dimensions: </a:t>
                      </a:r>
                      <a:r>
                        <a:rPr lang="en-US" sz="800" b="1" dirty="0"/>
                        <a:t>language comprehension and word reading</a:t>
                      </a:r>
                      <a:r>
                        <a:rPr lang="en-US" sz="800" dirty="0"/>
                        <a:t>. Language comprehension (necessary for both reading and writing) starts from birth. It only develops when adults talk with children about the world around them and the books (stories and non-fiction) they read with them, and </a:t>
                      </a:r>
                      <a:r>
                        <a:rPr lang="en-US" sz="800" b="1" dirty="0"/>
                        <a:t>enjoy rhymes, poems and songs together</a:t>
                      </a:r>
                      <a:r>
                        <a:rPr lang="en-US" sz="800" dirty="0"/>
                        <a:t>. Skilled word reading, taught later, involves both the speedy working out of the pronunciation of unfamiliar printed words (</a:t>
                      </a:r>
                      <a:r>
                        <a:rPr lang="en-US" sz="800" b="1" dirty="0"/>
                        <a:t>decoding)</a:t>
                      </a:r>
                      <a:r>
                        <a:rPr lang="en-US" sz="800" dirty="0"/>
                        <a:t> and the </a:t>
                      </a:r>
                      <a:r>
                        <a:rPr lang="en-US" sz="800" b="1" dirty="0"/>
                        <a:t>speedy recognition of familiar printed words. </a:t>
                      </a:r>
                      <a:r>
                        <a:rPr lang="en-US" sz="800" dirty="0"/>
                        <a:t>Writing involves</a:t>
                      </a:r>
                      <a:r>
                        <a:rPr lang="en-US" sz="800" b="1" dirty="0"/>
                        <a:t> transcription </a:t>
                      </a:r>
                      <a:r>
                        <a:rPr lang="en-US" sz="800" dirty="0"/>
                        <a:t>(spelling and handwriting) and composition (articulating ideas and structuring them in speech, before writing)</a:t>
                      </a:r>
                      <a:endParaRPr lang="en-US" sz="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24877487"/>
                  </a:ext>
                </a:extLst>
              </a:tr>
              <a:tr h="556306">
                <a:tc vMerge="1">
                  <a:txBody>
                    <a:bodyPr/>
                    <a:lstStyle/>
                    <a:p>
                      <a:pPr algn="ctr"/>
                      <a:r>
                        <a:rPr lang="en-US" sz="3600" b="0" dirty="0">
                          <a:latin typeface="Amatic SC" panose="00000500000000000000" pitchFamily="2" charset="-79"/>
                          <a:cs typeface="Amatic SC" panose="00000500000000000000" pitchFamily="2" charset="-79"/>
                        </a:rPr>
                        <a:t>Literacy</a:t>
                      </a:r>
                    </a:p>
                    <a:p>
                      <a:pPr algn="ctr"/>
                      <a:r>
                        <a:rPr lang="en-US" sz="2400" b="0" dirty="0">
                          <a:latin typeface="Amatic SC" panose="00000500000000000000" pitchFamily="2" charset="-79"/>
                          <a:cs typeface="Amatic SC" panose="00000500000000000000" pitchFamily="2" charset="-79"/>
                        </a:rPr>
                        <a:t>Comprehension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800" dirty="0">
                          <a:solidFill>
                            <a:schemeClr val="tx1"/>
                          </a:solidFill>
                        </a:rPr>
                        <a:t>Joining in with rhymes and showing an interest in stories with repeated refrains.  Environment print. Having a favourite story/rhyme. </a:t>
                      </a:r>
                      <a:r>
                        <a:rPr lang="en-US" sz="800" dirty="0"/>
                        <a:t>Understand the five key concepts about print: - print has meaning - print can have different purposes - we read English text from left to right and from top to bottom - the names of the different parts of a book</a:t>
                      </a:r>
                      <a:endParaRPr lang="en-US" sz="800" dirty="0">
                        <a:solidFill>
                          <a:schemeClr val="tx1"/>
                        </a:solidFill>
                      </a:endParaRPr>
                    </a:p>
                    <a:p>
                      <a:pPr algn="ctr"/>
                      <a:r>
                        <a:rPr lang="en-US" sz="800" dirty="0">
                          <a:solidFill>
                            <a:schemeClr val="tx1"/>
                          </a:solidFill>
                        </a:rPr>
                        <a:t>Sequencing familiar stories through the use of pictures to tell the story. Recognising initial sounds. Name writing activities. </a:t>
                      </a:r>
                      <a:r>
                        <a:rPr lang="en-US" sz="800" dirty="0"/>
                        <a:t>Engage in extended conversations about stories, learning new vocabulary.</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0"/>
                        </a:spcAft>
                      </a:pPr>
                      <a:r>
                        <a:rPr lang="en-US" sz="800" dirty="0">
                          <a:solidFill>
                            <a:schemeClr val="tx1"/>
                          </a:solidFill>
                        </a:rPr>
                        <a:t>Retell stories related to events through acting/role play. Christmas letters/lists. </a:t>
                      </a:r>
                      <a:r>
                        <a:rPr lang="en-US" sz="800" dirty="0" smtClean="0">
                          <a:solidFill>
                            <a:schemeClr val="tx1"/>
                          </a:solidFill>
                        </a:rPr>
                        <a:t>Retelling </a:t>
                      </a:r>
                      <a:r>
                        <a:rPr lang="en-US" sz="800" dirty="0">
                          <a:solidFill>
                            <a:schemeClr val="tx1"/>
                          </a:solidFill>
                        </a:rPr>
                        <a:t>of stories. </a:t>
                      </a:r>
                      <a:r>
                        <a:rPr lang="en-US" sz="800" dirty="0" smtClean="0"/>
                        <a:t>Enjoys </a:t>
                      </a:r>
                      <a:r>
                        <a:rPr lang="en-US" sz="800" dirty="0"/>
                        <a:t>an increasing range of </a:t>
                      </a:r>
                      <a:r>
                        <a:rPr lang="en-US" sz="800" dirty="0" smtClean="0"/>
                        <a:t>books.</a:t>
                      </a:r>
                    </a:p>
                    <a:p>
                      <a:pPr algn="ctr">
                        <a:lnSpc>
                          <a:spcPct val="107000"/>
                        </a:lnSpc>
                        <a:spcAft>
                          <a:spcPts val="0"/>
                        </a:spcAft>
                      </a:pPr>
                      <a:r>
                        <a:rPr lang="en-US" sz="800" dirty="0" smtClean="0"/>
                        <a:t>Describing key</a:t>
                      </a:r>
                      <a:r>
                        <a:rPr lang="en-US" sz="800" baseline="0" dirty="0" smtClean="0"/>
                        <a:t> events in stories.</a:t>
                      </a:r>
                      <a:endParaRPr lang="en-US" sz="800" dirty="0"/>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US" sz="800" dirty="0" smtClean="0"/>
                        <a:t>Learn</a:t>
                      </a:r>
                      <a:r>
                        <a:rPr lang="en-US" sz="800" baseline="0" dirty="0" smtClean="0"/>
                        <a:t> new topic related vocabulary.  Engage in non-fiction books.</a:t>
                      </a:r>
                    </a:p>
                    <a:p>
                      <a:pPr algn="ctr">
                        <a:lnSpc>
                          <a:spcPct val="107000"/>
                        </a:lnSpc>
                        <a:spcAft>
                          <a:spcPts val="800"/>
                        </a:spcAft>
                      </a:pPr>
                      <a:r>
                        <a:rPr lang="en-US" sz="800" baseline="0" dirty="0" smtClean="0"/>
                        <a:t>Learn rhymes, poems and songs.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smtClean="0">
                          <a:solidFill>
                            <a:schemeClr val="tx1"/>
                          </a:solidFill>
                          <a:effectLst/>
                          <a:latin typeface="+mn-lt"/>
                          <a:ea typeface="Calibri" panose="020F0502020204030204" pitchFamily="34" charset="0"/>
                          <a:cs typeface="Amatic SC" panose="00000500000000000000" pitchFamily="2" charset="-79"/>
                        </a:rPr>
                        <a:t>Stories from other cultures and traditions </a:t>
                      </a:r>
                    </a:p>
                    <a:p>
                      <a:pPr algn="ctr">
                        <a:lnSpc>
                          <a:spcPct val="107000"/>
                        </a:lnSpc>
                        <a:spcAft>
                          <a:spcPts val="800"/>
                        </a:spcAft>
                      </a:pPr>
                      <a:endParaRPr lang="en-US" sz="800" baseline="0" dirty="0" smtClean="0"/>
                    </a:p>
                    <a:p>
                      <a:pPr algn="ctr">
                        <a:lnSpc>
                          <a:spcPct val="107000"/>
                        </a:lnSpc>
                        <a:spcAft>
                          <a:spcPts val="800"/>
                        </a:spcAft>
                      </a:pPr>
                      <a:endParaRPr lang="en-US" sz="800"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smtClean="0"/>
                        <a:t>Re-read </a:t>
                      </a:r>
                      <a:r>
                        <a:rPr lang="en-US" sz="800" dirty="0"/>
                        <a:t>books to build up their confidence in word reading, their fluency and their understanding and enjoyment. World Book Day </a:t>
                      </a:r>
                    </a:p>
                    <a:p>
                      <a:pPr algn="ctr">
                        <a:lnSpc>
                          <a:spcPct val="107000"/>
                        </a:lnSpc>
                        <a:spcAft>
                          <a:spcPts val="800"/>
                        </a:spcAft>
                      </a:pPr>
                      <a:r>
                        <a:rPr lang="en-US" sz="800" dirty="0" smtClean="0"/>
                        <a:t>Uses </a:t>
                      </a:r>
                      <a:r>
                        <a:rPr lang="en-US" sz="800" dirty="0"/>
                        <a:t>vocabulary and forms of speech that are increasingly influenced by their experiences of books.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800" dirty="0" smtClean="0">
                          <a:solidFill>
                            <a:schemeClr val="tx1"/>
                          </a:solidFill>
                          <a:effectLst/>
                          <a:latin typeface="+mn-lt"/>
                          <a:ea typeface="Calibri" panose="020F0502020204030204" pitchFamily="34" charset="0"/>
                          <a:cs typeface="Amatic SC" panose="00000500000000000000" pitchFamily="2" charset="-79"/>
                        </a:rPr>
                        <a:t>Story structure-beginning, middle, end. Innovating and retelling stories to an audience, non-fiction books.</a:t>
                      </a:r>
                      <a:endParaRPr lang="en-US" sz="800"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800"/>
                        </a:spcAft>
                      </a:pPr>
                      <a:r>
                        <a:rPr lang="en-US" sz="800" dirty="0" smtClean="0"/>
                        <a:t>Can </a:t>
                      </a:r>
                      <a:r>
                        <a:rPr lang="en-US" sz="800" dirty="0"/>
                        <a:t>explain the main events </a:t>
                      </a:r>
                      <a:r>
                        <a:rPr lang="en-US" sz="800" dirty="0" smtClean="0"/>
                        <a:t> in some detail of </a:t>
                      </a:r>
                      <a:r>
                        <a:rPr lang="en-US" sz="800" dirty="0"/>
                        <a:t>a story </a:t>
                      </a:r>
                      <a:r>
                        <a:rPr lang="en-US" sz="800" dirty="0" smtClean="0"/>
                        <a:t>– </a:t>
                      </a:r>
                    </a:p>
                    <a:p>
                      <a:pPr algn="ctr">
                        <a:lnSpc>
                          <a:spcPct val="107000"/>
                        </a:lnSpc>
                        <a:spcAft>
                          <a:spcPts val="800"/>
                        </a:spcAft>
                      </a:pPr>
                      <a:r>
                        <a:rPr lang="en-US" sz="800" dirty="0" smtClean="0"/>
                        <a:t>They develop their own narratives and explanations by connecting ideas or events</a:t>
                      </a:r>
                    </a:p>
                    <a:p>
                      <a:pPr algn="ctr">
                        <a:lnSpc>
                          <a:spcPct val="107000"/>
                        </a:lnSpc>
                        <a:spcAft>
                          <a:spcPts val="800"/>
                        </a:spcAft>
                      </a:pPr>
                      <a:r>
                        <a:rPr lang="en-US" sz="800" dirty="0" smtClean="0">
                          <a:solidFill>
                            <a:schemeClr val="tx1"/>
                          </a:solidFill>
                        </a:rPr>
                        <a:t>Use</a:t>
                      </a:r>
                      <a:r>
                        <a:rPr lang="en-US" sz="800" baseline="0" dirty="0" smtClean="0">
                          <a:solidFill>
                            <a:schemeClr val="tx1"/>
                          </a:solidFill>
                        </a:rPr>
                        <a:t> non-fiction to explore instructions.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smtClean="0"/>
                        <a:t>Beginning to understand that a non-fiction is a non-story- it gives information instead. Fiction means story. - Can point to front cover, back cover, spine, blurb, illustration, illustrator, author and title.</a:t>
                      </a:r>
                    </a:p>
                    <a:p>
                      <a:pPr algn="ctr">
                        <a:lnSpc>
                          <a:spcPct val="107000"/>
                        </a:lnSpc>
                        <a:spcAft>
                          <a:spcPts val="800"/>
                        </a:spcAft>
                      </a:pPr>
                      <a:endParaRPr lang="en-US" sz="800" dirty="0" smtClean="0">
                        <a:solidFill>
                          <a:schemeClr val="tx1"/>
                        </a:solidFill>
                      </a:endParaRPr>
                    </a:p>
                    <a:p>
                      <a:pPr algn="ctr">
                        <a:lnSpc>
                          <a:spcPct val="107000"/>
                        </a:lnSpc>
                        <a:spcAft>
                          <a:spcPts val="800"/>
                        </a:spcAft>
                      </a:pPr>
                      <a:endParaRPr lang="en-US"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smtClean="0"/>
                        <a:t>Retell a story with actions and / or picture prompts as part of a group - Use story language when acting out a narrative.</a:t>
                      </a:r>
                      <a:endParaRPr lang="en-US" sz="800" dirty="0" smtClean="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US" sz="800" dirty="0" smtClean="0"/>
                        <a:t>To</a:t>
                      </a:r>
                      <a:r>
                        <a:rPr lang="en-US" sz="800" baseline="0" dirty="0" smtClean="0"/>
                        <a:t> describe</a:t>
                      </a:r>
                      <a:r>
                        <a:rPr lang="en-US" sz="800" dirty="0" smtClean="0"/>
                        <a:t> </a:t>
                      </a:r>
                      <a:r>
                        <a:rPr lang="en-US" sz="800" dirty="0" err="1" smtClean="0"/>
                        <a:t>ocharacters</a:t>
                      </a:r>
                      <a:r>
                        <a:rPr lang="en-US" sz="800" dirty="0"/>
                        <a:t>/ event / setting in a story</a:t>
                      </a:r>
                      <a:endParaRPr lang="en-US"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US" sz="800" dirty="0"/>
                        <a:t>Listen to stories, accurately anticipating key events &amp; respond to what they hear with relevant comments, questions and reactions. </a:t>
                      </a:r>
                    </a:p>
                    <a:p>
                      <a:pPr algn="ctr">
                        <a:lnSpc>
                          <a:spcPct val="107000"/>
                        </a:lnSpc>
                        <a:spcAft>
                          <a:spcPts val="800"/>
                        </a:spcAft>
                      </a:pPr>
                      <a:r>
                        <a:rPr lang="en-US" sz="800" dirty="0"/>
                        <a:t>Make predictions</a:t>
                      </a:r>
                    </a:p>
                    <a:p>
                      <a:pPr algn="ctr">
                        <a:lnSpc>
                          <a:spcPct val="107000"/>
                        </a:lnSpc>
                        <a:spcAft>
                          <a:spcPts val="800"/>
                        </a:spcAft>
                      </a:pPr>
                      <a:r>
                        <a:rPr lang="en-US" sz="800" dirty="0" smtClean="0">
                          <a:solidFill>
                            <a:schemeClr val="tx1"/>
                          </a:solidFill>
                          <a:effectLst/>
                          <a:latin typeface="+mn-lt"/>
                          <a:ea typeface="Calibri" panose="020F0502020204030204" pitchFamily="34" charset="0"/>
                          <a:cs typeface="Amatic SC" panose="00000500000000000000" pitchFamily="2" charset="-79"/>
                        </a:rPr>
                        <a:t>Sort </a:t>
                      </a:r>
                      <a:r>
                        <a:rPr lang="en-US" sz="800" dirty="0">
                          <a:solidFill>
                            <a:schemeClr val="tx1"/>
                          </a:solidFill>
                          <a:effectLst/>
                          <a:latin typeface="+mn-lt"/>
                          <a:ea typeface="Calibri" panose="020F0502020204030204" pitchFamily="34" charset="0"/>
                          <a:cs typeface="Amatic SC" panose="00000500000000000000" pitchFamily="2" charset="-79"/>
                        </a:rPr>
                        <a:t>books into categories. </a:t>
                      </a: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757263">
                <a:tc vMerge="1">
                  <a:txBody>
                    <a:bodyPr/>
                    <a:lstStyle/>
                    <a:p>
                      <a:pPr algn="ctr"/>
                      <a:r>
                        <a:rPr lang="en-US" sz="3600" b="0" dirty="0">
                          <a:latin typeface="Amatic SC" panose="00000500000000000000" pitchFamily="2" charset="-79"/>
                          <a:cs typeface="Amatic SC" panose="00000500000000000000" pitchFamily="2" charset="-79"/>
                        </a:rPr>
                        <a:t>Word Reading </a:t>
                      </a:r>
                      <a:endParaRPr lang="en-GB" sz="36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800" b="1" kern="1200" dirty="0" smtClean="0">
                          <a:solidFill>
                            <a:schemeClr val="tx1"/>
                          </a:solidFill>
                          <a:effectLst/>
                          <a:latin typeface="+mn-lt"/>
                          <a:ea typeface="+mn-ea"/>
                          <a:cs typeface="Amatic SC" panose="00000500000000000000" pitchFamily="2" charset="-79"/>
                        </a:rPr>
                        <a:t>Phonic</a:t>
                      </a:r>
                      <a:r>
                        <a:rPr lang="en-GB" sz="800" b="1" kern="1200" baseline="0" dirty="0" smtClean="0">
                          <a:solidFill>
                            <a:schemeClr val="tx1"/>
                          </a:solidFill>
                          <a:effectLst/>
                          <a:latin typeface="+mn-lt"/>
                          <a:ea typeface="+mn-ea"/>
                          <a:cs typeface="Amatic SC" panose="00000500000000000000" pitchFamily="2" charset="-79"/>
                        </a:rPr>
                        <a:t> Sounds: &amp; Tricky Words  </a:t>
                      </a:r>
                      <a:r>
                        <a:rPr lang="en-GB" sz="800" b="0" kern="1200" baseline="0" dirty="0" smtClean="0">
                          <a:solidFill>
                            <a:schemeClr val="tx1"/>
                          </a:solidFill>
                          <a:effectLst/>
                          <a:latin typeface="+mn-lt"/>
                          <a:ea typeface="+mn-ea"/>
                          <a:cs typeface="Amatic SC" panose="00000500000000000000" pitchFamily="2" charset="-79"/>
                        </a:rPr>
                        <a:t>Level 2 </a:t>
                      </a:r>
                      <a:r>
                        <a:rPr lang="en-GB" sz="800" b="0" kern="1200" baseline="0" dirty="0" err="1" smtClean="0">
                          <a:solidFill>
                            <a:schemeClr val="tx1"/>
                          </a:solidFill>
                          <a:effectLst/>
                          <a:latin typeface="+mn-lt"/>
                          <a:ea typeface="+mn-ea"/>
                          <a:cs typeface="Amatic SC" panose="00000500000000000000" pitchFamily="2" charset="-79"/>
                        </a:rPr>
                        <a:t>Twinkl</a:t>
                      </a:r>
                      <a:endParaRPr lang="en-GB" sz="800" b="1" kern="1200" dirty="0" smtClean="0">
                        <a:solidFill>
                          <a:schemeClr val="tx1"/>
                        </a:solidFill>
                        <a:effectLst/>
                        <a:latin typeface="+mn-lt"/>
                        <a:ea typeface="+mn-ea"/>
                        <a:cs typeface="Amatic SC" panose="00000500000000000000" pitchFamily="2" charset="-79"/>
                      </a:endParaRPr>
                    </a:p>
                    <a:p>
                      <a:pPr algn="ctr"/>
                      <a:r>
                        <a:rPr lang="en-GB" sz="800" b="1" kern="1200" dirty="0" smtClean="0">
                          <a:solidFill>
                            <a:schemeClr val="tx1"/>
                          </a:solidFill>
                          <a:effectLst/>
                          <a:latin typeface="+mn-lt"/>
                          <a:ea typeface="+mn-ea"/>
                          <a:cs typeface="Amatic SC" panose="00000500000000000000" pitchFamily="2" charset="-79"/>
                        </a:rPr>
                        <a:t>Reading: </a:t>
                      </a:r>
                      <a:r>
                        <a:rPr lang="en-GB" sz="800" b="0" kern="1200" dirty="0" smtClean="0">
                          <a:solidFill>
                            <a:schemeClr val="tx1"/>
                          </a:solidFill>
                          <a:effectLst/>
                          <a:latin typeface="+mn-lt"/>
                          <a:ea typeface="+mn-ea"/>
                          <a:cs typeface="Amatic SC" panose="00000500000000000000" pitchFamily="2" charset="-79"/>
                        </a:rPr>
                        <a:t>Hearing </a:t>
                      </a:r>
                      <a:r>
                        <a:rPr lang="en-GB" sz="800" b="1" kern="1200" dirty="0" smtClean="0">
                          <a:solidFill>
                            <a:schemeClr val="tx1"/>
                          </a:solidFill>
                          <a:effectLst/>
                          <a:latin typeface="+mn-lt"/>
                          <a:ea typeface="+mn-ea"/>
                          <a:cs typeface="Amatic SC" panose="00000500000000000000" pitchFamily="2" charset="-79"/>
                        </a:rPr>
                        <a:t>i</a:t>
                      </a:r>
                      <a:r>
                        <a:rPr lang="en-GB" sz="800" kern="1200" dirty="0" smtClean="0">
                          <a:solidFill>
                            <a:schemeClr val="tx1"/>
                          </a:solidFill>
                          <a:effectLst/>
                          <a:latin typeface="+mn-lt"/>
                          <a:ea typeface="+mn-ea"/>
                          <a:cs typeface="Amatic SC" panose="00000500000000000000" pitchFamily="2" charset="-79"/>
                        </a:rPr>
                        <a:t>nitial </a:t>
                      </a:r>
                      <a:r>
                        <a:rPr lang="en-GB" sz="800" kern="1200" dirty="0">
                          <a:solidFill>
                            <a:schemeClr val="tx1"/>
                          </a:solidFill>
                          <a:effectLst/>
                          <a:latin typeface="+mn-lt"/>
                          <a:ea typeface="+mn-ea"/>
                          <a:cs typeface="Amatic SC" panose="00000500000000000000" pitchFamily="2" charset="-79"/>
                        </a:rPr>
                        <a:t>sounds, oral blending, CVC sounds, reciting know stories, listening to stories with attention and recall.</a:t>
                      </a:r>
                    </a:p>
                    <a:p>
                      <a:pPr algn="ctr"/>
                      <a:r>
                        <a:rPr lang="en-US" sz="800" dirty="0">
                          <a:solidFill>
                            <a:schemeClr val="tx1"/>
                          </a:solidFill>
                        </a:rPr>
                        <a:t>Help children to read the sounds speedily. This will make sound-blending easier</a:t>
                      </a:r>
                    </a:p>
                    <a:p>
                      <a:pPr algn="ctr"/>
                      <a:r>
                        <a:rPr lang="en-US" sz="800" dirty="0"/>
                        <a:t>Listen to children read aloud, ensuring books are consistent with their developing phonic knowledge</a:t>
                      </a:r>
                      <a:endParaRPr lang="en-GB" sz="800" kern="1200" dirty="0">
                        <a:solidFill>
                          <a:schemeClr val="tx1"/>
                        </a:solidFill>
                        <a:effectLst/>
                        <a:latin typeface="+mn-lt"/>
                        <a:ea typeface="+mn-ea"/>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0"/>
                        </a:spcAft>
                      </a:pPr>
                      <a:r>
                        <a:rPr lang="en-GB" sz="800" b="1" dirty="0">
                          <a:solidFill>
                            <a:schemeClr val="tx1"/>
                          </a:solidFill>
                          <a:effectLst/>
                          <a:latin typeface="+mn-lt"/>
                          <a:ea typeface="Calibri" panose="020F0502020204030204" pitchFamily="34" charset="0"/>
                          <a:cs typeface="Amatic SC" panose="00000500000000000000" pitchFamily="2" charset="-79"/>
                        </a:rPr>
                        <a:t>Phonic </a:t>
                      </a:r>
                      <a:r>
                        <a:rPr lang="en-GB" sz="800" b="1" dirty="0" smtClean="0">
                          <a:solidFill>
                            <a:schemeClr val="tx1"/>
                          </a:solidFill>
                          <a:effectLst/>
                          <a:latin typeface="+mn-lt"/>
                          <a:ea typeface="Calibri" panose="020F0502020204030204" pitchFamily="34" charset="0"/>
                          <a:cs typeface="Amatic SC" panose="00000500000000000000" pitchFamily="2" charset="-79"/>
                        </a:rPr>
                        <a:t>Sounds &amp; Tricky Words: </a:t>
                      </a:r>
                      <a:r>
                        <a:rPr lang="en-GB" sz="800" b="0" dirty="0" smtClean="0">
                          <a:solidFill>
                            <a:schemeClr val="tx1"/>
                          </a:solidFill>
                          <a:effectLst/>
                          <a:latin typeface="+mn-lt"/>
                          <a:ea typeface="Calibri" panose="020F0502020204030204" pitchFamily="34" charset="0"/>
                          <a:cs typeface="Amatic SC" panose="00000500000000000000" pitchFamily="2" charset="-79"/>
                        </a:rPr>
                        <a:t>Level 2 </a:t>
                      </a:r>
                      <a:r>
                        <a:rPr lang="en-GB" sz="800" b="0" dirty="0" err="1" smtClean="0">
                          <a:solidFill>
                            <a:schemeClr val="tx1"/>
                          </a:solidFill>
                          <a:effectLst/>
                          <a:latin typeface="+mn-lt"/>
                          <a:ea typeface="Calibri" panose="020F0502020204030204" pitchFamily="34" charset="0"/>
                          <a:cs typeface="Amatic SC" panose="00000500000000000000" pitchFamily="2" charset="-79"/>
                        </a:rPr>
                        <a:t>Twinkl</a:t>
                      </a:r>
                      <a:endParaRPr lang="en-GB" sz="800" b="0" dirty="0">
                        <a:solidFill>
                          <a:schemeClr val="tx1"/>
                        </a:solidFill>
                        <a:effectLst/>
                        <a:latin typeface="+mn-lt"/>
                        <a:ea typeface="Calibri" panose="020F0502020204030204" pitchFamily="34" charset="0"/>
                        <a:cs typeface="Amatic SC" panose="00000500000000000000" pitchFamily="2" charset="-79"/>
                      </a:endParaRPr>
                    </a:p>
                    <a:p>
                      <a:pPr algn="ctr"/>
                      <a:r>
                        <a:rPr lang="en-GB" sz="800" b="1" dirty="0">
                          <a:solidFill>
                            <a:schemeClr val="tx1"/>
                          </a:solidFill>
                          <a:effectLst/>
                          <a:latin typeface="+mn-lt"/>
                          <a:ea typeface="Calibri" panose="020F0502020204030204" pitchFamily="34" charset="0"/>
                          <a:cs typeface="Amatic SC" panose="00000500000000000000" pitchFamily="2" charset="-79"/>
                        </a:rPr>
                        <a:t>Reading: </a:t>
                      </a:r>
                      <a:r>
                        <a:rPr lang="en-GB" sz="800" b="0" kern="1200" dirty="0" smtClean="0">
                          <a:solidFill>
                            <a:schemeClr val="tx1"/>
                          </a:solidFill>
                          <a:effectLst/>
                          <a:latin typeface="+mn-lt"/>
                          <a:ea typeface="+mn-ea"/>
                          <a:cs typeface="Amatic SC" panose="00000500000000000000" pitchFamily="2" charset="-79"/>
                        </a:rPr>
                        <a:t>Hearing </a:t>
                      </a:r>
                      <a:r>
                        <a:rPr lang="en-GB" sz="800" b="1" kern="1200" dirty="0" smtClean="0">
                          <a:solidFill>
                            <a:schemeClr val="tx1"/>
                          </a:solidFill>
                          <a:effectLst/>
                          <a:latin typeface="+mn-lt"/>
                          <a:ea typeface="+mn-ea"/>
                          <a:cs typeface="Amatic SC" panose="00000500000000000000" pitchFamily="2" charset="-79"/>
                        </a:rPr>
                        <a:t>i</a:t>
                      </a:r>
                      <a:r>
                        <a:rPr lang="en-GB" sz="800" kern="1200" dirty="0" smtClean="0">
                          <a:solidFill>
                            <a:schemeClr val="tx1"/>
                          </a:solidFill>
                          <a:effectLst/>
                          <a:latin typeface="+mn-lt"/>
                          <a:ea typeface="+mn-ea"/>
                          <a:cs typeface="Amatic SC" panose="00000500000000000000" pitchFamily="2" charset="-79"/>
                        </a:rPr>
                        <a:t>nitial sounds, oral blending, CVC sounds, reciting know stories, listening to stories with attention and recall.</a:t>
                      </a:r>
                    </a:p>
                    <a:p>
                      <a:pPr algn="ctr"/>
                      <a:r>
                        <a:rPr lang="en-US" sz="800" dirty="0" smtClean="0">
                          <a:solidFill>
                            <a:schemeClr val="tx1"/>
                          </a:solidFill>
                        </a:rPr>
                        <a:t>Help children to read the sounds speedily. This will make sound-blending easier</a:t>
                      </a:r>
                    </a:p>
                    <a:p>
                      <a:pPr algn="ctr"/>
                      <a:r>
                        <a:rPr lang="en-US" sz="800" dirty="0" smtClean="0"/>
                        <a:t>Listen to children read aloud, ensuring books are consistent with their developing phonic knowledge.</a:t>
                      </a:r>
                      <a:endParaRPr lang="en-GB" sz="800" kern="1200" dirty="0" smtClean="0">
                        <a:solidFill>
                          <a:schemeClr val="tx1"/>
                        </a:solidFill>
                        <a:effectLst/>
                        <a:latin typeface="+mn-lt"/>
                        <a:ea typeface="+mn-ea"/>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0"/>
                        </a:spcAft>
                      </a:pPr>
                      <a:endParaRPr lang="en-GB" sz="800" dirty="0">
                        <a:solidFill>
                          <a:schemeClr val="tx1"/>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800" b="1" dirty="0" smtClean="0">
                          <a:solidFill>
                            <a:schemeClr val="tx1"/>
                          </a:solidFill>
                          <a:effectLst/>
                          <a:latin typeface="+mn-lt"/>
                          <a:ea typeface="Calibri" panose="020F0502020204030204" pitchFamily="34" charset="0"/>
                          <a:cs typeface="Amatic SC" panose="00000500000000000000" pitchFamily="2" charset="-79"/>
                        </a:rPr>
                        <a:t>Phonic Sounds &amp; Tricky Words: </a:t>
                      </a:r>
                      <a:r>
                        <a:rPr lang="en-GB" sz="800" b="0" dirty="0" smtClean="0">
                          <a:solidFill>
                            <a:schemeClr val="tx1"/>
                          </a:solidFill>
                          <a:effectLst/>
                          <a:latin typeface="+mn-lt"/>
                          <a:ea typeface="Calibri" panose="020F0502020204030204" pitchFamily="34" charset="0"/>
                          <a:cs typeface="Amatic SC" panose="00000500000000000000" pitchFamily="2" charset="-79"/>
                        </a:rPr>
                        <a:t>Level 2 &amp; 3 </a:t>
                      </a:r>
                      <a:r>
                        <a:rPr lang="en-GB" sz="800" b="0" dirty="0" err="1" smtClean="0">
                          <a:solidFill>
                            <a:schemeClr val="tx1"/>
                          </a:solidFill>
                          <a:effectLst/>
                          <a:latin typeface="+mn-lt"/>
                          <a:ea typeface="Calibri" panose="020F0502020204030204" pitchFamily="34" charset="0"/>
                          <a:cs typeface="Amatic SC" panose="00000500000000000000" pitchFamily="2" charset="-79"/>
                        </a:rPr>
                        <a:t>Twinkl</a:t>
                      </a:r>
                      <a:endParaRPr lang="en-GB" sz="800" b="0" dirty="0" smtClean="0">
                        <a:solidFill>
                          <a:schemeClr val="tx1"/>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800" b="1" dirty="0" smtClean="0">
                          <a:solidFill>
                            <a:schemeClr val="tx1"/>
                          </a:solidFill>
                          <a:effectLst/>
                          <a:latin typeface="+mn-lt"/>
                          <a:ea typeface="Calibri" panose="020F0502020204030204" pitchFamily="34" charset="0"/>
                          <a:cs typeface="Amatic SC" panose="00000500000000000000" pitchFamily="2" charset="-79"/>
                        </a:rPr>
                        <a:t>Reading</a:t>
                      </a:r>
                      <a:r>
                        <a:rPr lang="en-GB" sz="800" b="1" dirty="0">
                          <a:solidFill>
                            <a:schemeClr val="tx1"/>
                          </a:solidFill>
                          <a:effectLst/>
                          <a:latin typeface="+mn-lt"/>
                          <a:ea typeface="Calibri" panose="020F0502020204030204" pitchFamily="34" charset="0"/>
                          <a:cs typeface="Amatic SC" panose="00000500000000000000" pitchFamily="2" charset="-79"/>
                        </a:rPr>
                        <a:t>: </a:t>
                      </a:r>
                      <a:r>
                        <a:rPr lang="en-GB" sz="800" dirty="0">
                          <a:solidFill>
                            <a:schemeClr val="tx1"/>
                          </a:solidFill>
                          <a:effectLst/>
                          <a:latin typeface="+mn-lt"/>
                          <a:ea typeface="Calibri" panose="020F0502020204030204" pitchFamily="34" charset="0"/>
                          <a:cs typeface="Amatic SC" panose="00000500000000000000" pitchFamily="2" charset="-79"/>
                        </a:rPr>
                        <a:t>Rhyming strings, </a:t>
                      </a:r>
                      <a:r>
                        <a:rPr lang="en-GB" sz="800" baseline="0" dirty="0" smtClean="0">
                          <a:solidFill>
                            <a:schemeClr val="tx1"/>
                          </a:solidFill>
                          <a:effectLst/>
                          <a:latin typeface="+mn-lt"/>
                          <a:ea typeface="Calibri" panose="020F0502020204030204" pitchFamily="34" charset="0"/>
                          <a:cs typeface="Amatic SC" panose="00000500000000000000" pitchFamily="2" charset="-79"/>
                        </a:rPr>
                        <a:t>  </a:t>
                      </a:r>
                      <a:r>
                        <a:rPr lang="en-US" sz="800" dirty="0" smtClean="0"/>
                        <a:t>Help </a:t>
                      </a:r>
                      <a:r>
                        <a:rPr lang="en-US" sz="800" dirty="0"/>
                        <a:t>children to become familiar with </a:t>
                      </a:r>
                      <a:r>
                        <a:rPr lang="en-US" sz="800" dirty="0" smtClean="0"/>
                        <a:t>digraphs</a:t>
                      </a:r>
                      <a:r>
                        <a:rPr lang="en-US" sz="800" baseline="0" dirty="0" smtClean="0"/>
                        <a:t> &amp; </a:t>
                      </a:r>
                      <a:r>
                        <a:rPr lang="en-US" sz="800" baseline="0" dirty="0" err="1" smtClean="0"/>
                        <a:t>trigraphs</a:t>
                      </a:r>
                      <a:r>
                        <a:rPr lang="en-US" sz="800" dirty="0" smtClean="0"/>
                        <a:t>, </a:t>
                      </a:r>
                      <a:r>
                        <a:rPr lang="en-US" sz="800" dirty="0"/>
                        <a:t>such as ‘</a:t>
                      </a:r>
                      <a:r>
                        <a:rPr lang="en-US" sz="800" dirty="0" err="1"/>
                        <a:t>th</a:t>
                      </a:r>
                      <a:r>
                        <a:rPr lang="en-US" sz="800" dirty="0"/>
                        <a:t>’, ‘</a:t>
                      </a:r>
                      <a:r>
                        <a:rPr lang="en-US" sz="800" dirty="0" err="1"/>
                        <a:t>sh</a:t>
                      </a:r>
                      <a:r>
                        <a:rPr lang="en-US" sz="800" dirty="0"/>
                        <a:t>’, ‘</a:t>
                      </a:r>
                      <a:r>
                        <a:rPr lang="en-US" sz="800" dirty="0" err="1"/>
                        <a:t>ch</a:t>
                      </a:r>
                      <a:r>
                        <a:rPr lang="en-US" sz="800" dirty="0"/>
                        <a:t>’, ‘</a:t>
                      </a:r>
                      <a:r>
                        <a:rPr lang="en-US" sz="800" dirty="0" err="1"/>
                        <a:t>ee</a:t>
                      </a:r>
                      <a:r>
                        <a:rPr lang="en-US" sz="800" dirty="0"/>
                        <a:t>’ ‘or’ ‘</a:t>
                      </a:r>
                      <a:r>
                        <a:rPr lang="en-US" sz="800" dirty="0" err="1"/>
                        <a:t>igh</a:t>
                      </a:r>
                      <a:r>
                        <a:rPr lang="en-US" sz="800" dirty="0"/>
                        <a:t>’. Provide opportunities for children to read words containing familiar letter groups: ‘that’, ‘shop’, ‘chin’, ‘feet’, ‘storm’, ‘night’. </a:t>
                      </a: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0"/>
                        </a:spcAft>
                      </a:pPr>
                      <a:endParaRPr lang="en-GB" sz="800" b="1" dirty="0" smtClean="0">
                        <a:solidFill>
                          <a:schemeClr val="tx1"/>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800" b="1" dirty="0" smtClean="0">
                          <a:solidFill>
                            <a:schemeClr val="tx1"/>
                          </a:solidFill>
                          <a:effectLst/>
                          <a:latin typeface="+mn-lt"/>
                          <a:ea typeface="Calibri" panose="020F0502020204030204" pitchFamily="34" charset="0"/>
                          <a:cs typeface="Amatic SC" panose="00000500000000000000" pitchFamily="2" charset="-79"/>
                        </a:rPr>
                        <a:t>Phonic Sounds &amp; Tricky Words: </a:t>
                      </a:r>
                      <a:r>
                        <a:rPr lang="en-GB" sz="800" b="0" dirty="0" smtClean="0">
                          <a:solidFill>
                            <a:schemeClr val="tx1"/>
                          </a:solidFill>
                          <a:effectLst/>
                          <a:latin typeface="+mn-lt"/>
                          <a:ea typeface="Calibri" panose="020F0502020204030204" pitchFamily="34" charset="0"/>
                          <a:cs typeface="Amatic SC" panose="00000500000000000000" pitchFamily="2" charset="-79"/>
                        </a:rPr>
                        <a:t>Level 2 &amp; 3 </a:t>
                      </a:r>
                      <a:r>
                        <a:rPr lang="en-GB" sz="800" b="0" dirty="0" err="1" smtClean="0">
                          <a:solidFill>
                            <a:schemeClr val="tx1"/>
                          </a:solidFill>
                          <a:effectLst/>
                          <a:latin typeface="+mn-lt"/>
                          <a:ea typeface="Calibri" panose="020F0502020204030204" pitchFamily="34" charset="0"/>
                          <a:cs typeface="Amatic SC" panose="00000500000000000000" pitchFamily="2" charset="-79"/>
                        </a:rPr>
                        <a:t>Twinkl</a:t>
                      </a:r>
                      <a:endParaRPr lang="en-GB" sz="800" b="0" dirty="0" smtClean="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0"/>
                        </a:spcAft>
                      </a:pPr>
                      <a:r>
                        <a:rPr lang="en-GB" sz="800" dirty="0" smtClean="0">
                          <a:solidFill>
                            <a:schemeClr val="tx1"/>
                          </a:solidFill>
                          <a:effectLst/>
                          <a:latin typeface="+mn-lt"/>
                          <a:ea typeface="Calibri" panose="020F0502020204030204" pitchFamily="34" charset="0"/>
                          <a:cs typeface="Amatic SC" panose="00000500000000000000" pitchFamily="2" charset="-79"/>
                        </a:rPr>
                        <a:t>.</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800" b="1" dirty="0" smtClean="0">
                          <a:solidFill>
                            <a:schemeClr val="tx1"/>
                          </a:solidFill>
                          <a:effectLst/>
                          <a:latin typeface="+mn-lt"/>
                          <a:ea typeface="Calibri" panose="020F0502020204030204" pitchFamily="34" charset="0"/>
                          <a:cs typeface="Amatic SC" panose="00000500000000000000" pitchFamily="2" charset="-79"/>
                        </a:rPr>
                        <a:t>Reading:</a:t>
                      </a:r>
                      <a:r>
                        <a:rPr lang="en-GB" sz="800" dirty="0" smtClean="0">
                          <a:solidFill>
                            <a:schemeClr val="tx1"/>
                          </a:solidFill>
                          <a:effectLst/>
                          <a:latin typeface="+mn-lt"/>
                          <a:ea typeface="Calibri" panose="020F0502020204030204" pitchFamily="34" charset="0"/>
                          <a:cs typeface="Amatic SC" panose="00000500000000000000" pitchFamily="2" charset="-79"/>
                        </a:rPr>
                        <a:t> </a:t>
                      </a:r>
                      <a:r>
                        <a:rPr lang="en-GB" sz="800" baseline="0" dirty="0" smtClean="0">
                          <a:solidFill>
                            <a:schemeClr val="tx1"/>
                          </a:solidFill>
                          <a:effectLst/>
                          <a:latin typeface="+mn-lt"/>
                          <a:ea typeface="Calibri" panose="020F0502020204030204" pitchFamily="34" charset="0"/>
                          <a:cs typeface="Amatic SC" panose="00000500000000000000" pitchFamily="2" charset="-79"/>
                        </a:rPr>
                        <a:t>  </a:t>
                      </a:r>
                      <a:r>
                        <a:rPr lang="en-US" sz="800" dirty="0" smtClean="0"/>
                        <a:t>Help children to become familiar with digraphs</a:t>
                      </a:r>
                      <a:r>
                        <a:rPr lang="en-US" sz="800" baseline="0" dirty="0" smtClean="0"/>
                        <a:t> &amp; </a:t>
                      </a:r>
                      <a:r>
                        <a:rPr lang="en-US" sz="800" baseline="0" dirty="0" err="1" smtClean="0"/>
                        <a:t>trigraphs</a:t>
                      </a:r>
                      <a:r>
                        <a:rPr lang="en-US" sz="800" dirty="0" smtClean="0"/>
                        <a:t>, Provide opportunities for children to read words</a:t>
                      </a:r>
                      <a:r>
                        <a:rPr lang="en-US" sz="800" baseline="0" dirty="0" smtClean="0"/>
                        <a:t> and captions</a:t>
                      </a:r>
                      <a:r>
                        <a:rPr lang="en-US" sz="800" dirty="0" smtClean="0"/>
                        <a:t> containing familiar</a:t>
                      </a:r>
                      <a:r>
                        <a:rPr lang="en-US" sz="800" baseline="0" dirty="0" smtClean="0"/>
                        <a:t> digraphs, </a:t>
                      </a:r>
                      <a:r>
                        <a:rPr lang="en-US" sz="800" baseline="0" dirty="0" err="1" smtClean="0"/>
                        <a:t>trigraphs</a:t>
                      </a:r>
                      <a:r>
                        <a:rPr lang="en-US" sz="800" baseline="0" dirty="0" smtClean="0"/>
                        <a:t> and tricky words</a:t>
                      </a:r>
                      <a:r>
                        <a:rPr lang="en-US" sz="800" dirty="0" smtClean="0"/>
                        <a:t>.</a:t>
                      </a: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0"/>
                        </a:spcAft>
                      </a:pPr>
                      <a:endParaRPr lang="en-GB" sz="800" b="1" dirty="0" smtClean="0">
                        <a:solidFill>
                          <a:schemeClr val="tx1"/>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800" b="1" dirty="0" smtClean="0">
                          <a:solidFill>
                            <a:schemeClr val="tx1"/>
                          </a:solidFill>
                          <a:effectLst/>
                          <a:latin typeface="+mn-lt"/>
                          <a:ea typeface="Calibri" panose="020F0502020204030204" pitchFamily="34" charset="0"/>
                          <a:cs typeface="Amatic SC" panose="00000500000000000000" pitchFamily="2" charset="-79"/>
                        </a:rPr>
                        <a:t>Phonic Sounds &amp; Tricky Words: </a:t>
                      </a:r>
                      <a:r>
                        <a:rPr lang="en-GB" sz="800" b="0" dirty="0" smtClean="0">
                          <a:solidFill>
                            <a:schemeClr val="tx1"/>
                          </a:solidFill>
                          <a:effectLst/>
                          <a:latin typeface="+mn-lt"/>
                          <a:ea typeface="Calibri" panose="020F0502020204030204" pitchFamily="34" charset="0"/>
                          <a:cs typeface="Amatic SC" panose="00000500000000000000" pitchFamily="2" charset="-79"/>
                        </a:rPr>
                        <a:t>Level 2</a:t>
                      </a:r>
                      <a:r>
                        <a:rPr lang="en-GB" sz="800" b="0" baseline="0" dirty="0" smtClean="0">
                          <a:solidFill>
                            <a:schemeClr val="tx1"/>
                          </a:solidFill>
                          <a:effectLst/>
                          <a:latin typeface="+mn-lt"/>
                          <a:ea typeface="Calibri" panose="020F0502020204030204" pitchFamily="34" charset="0"/>
                          <a:cs typeface="Amatic SC" panose="00000500000000000000" pitchFamily="2" charset="-79"/>
                        </a:rPr>
                        <a:t> &amp; 3</a:t>
                      </a:r>
                      <a:r>
                        <a:rPr lang="en-GB" sz="800" b="0" dirty="0" smtClean="0">
                          <a:solidFill>
                            <a:schemeClr val="tx1"/>
                          </a:solidFill>
                          <a:effectLst/>
                          <a:latin typeface="+mn-lt"/>
                          <a:ea typeface="Calibri" panose="020F0502020204030204" pitchFamily="34" charset="0"/>
                          <a:cs typeface="Amatic SC" panose="00000500000000000000" pitchFamily="2" charset="-79"/>
                        </a:rPr>
                        <a:t> </a:t>
                      </a:r>
                      <a:r>
                        <a:rPr lang="en-GB" sz="800" b="0" dirty="0" err="1" smtClean="0">
                          <a:solidFill>
                            <a:schemeClr val="tx1"/>
                          </a:solidFill>
                          <a:effectLst/>
                          <a:latin typeface="+mn-lt"/>
                          <a:ea typeface="Calibri" panose="020F0502020204030204" pitchFamily="34" charset="0"/>
                          <a:cs typeface="Amatic SC" panose="00000500000000000000" pitchFamily="2" charset="-79"/>
                        </a:rPr>
                        <a:t>Twinkl</a:t>
                      </a:r>
                      <a:endParaRPr lang="en-GB" sz="800" b="0" dirty="0" smtClean="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0"/>
                        </a:spcAft>
                      </a:pPr>
                      <a:r>
                        <a:rPr lang="en-GB" sz="800" b="1" dirty="0" smtClean="0">
                          <a:solidFill>
                            <a:schemeClr val="tx1"/>
                          </a:solidFill>
                          <a:effectLst/>
                          <a:latin typeface="+mn-lt"/>
                          <a:ea typeface="Calibri" panose="020F0502020204030204" pitchFamily="34" charset="0"/>
                          <a:cs typeface="Amatic SC" panose="00000500000000000000" pitchFamily="2" charset="-79"/>
                        </a:rPr>
                        <a:t>Reading</a:t>
                      </a:r>
                      <a:r>
                        <a:rPr lang="en-GB" sz="800" b="1" dirty="0">
                          <a:solidFill>
                            <a:schemeClr val="tx1"/>
                          </a:solidFill>
                          <a:effectLst/>
                          <a:latin typeface="+mn-lt"/>
                          <a:ea typeface="Calibri" panose="020F0502020204030204" pitchFamily="34" charset="0"/>
                          <a:cs typeface="Amatic SC" panose="00000500000000000000" pitchFamily="2" charset="-79"/>
                        </a:rPr>
                        <a:t>: </a:t>
                      </a:r>
                      <a:r>
                        <a:rPr lang="en-GB" sz="800" dirty="0">
                          <a:solidFill>
                            <a:schemeClr val="tx1"/>
                          </a:solidFill>
                          <a:effectLst/>
                          <a:latin typeface="+mn-lt"/>
                          <a:ea typeface="Calibri" panose="020F0502020204030204" pitchFamily="34" charset="0"/>
                          <a:cs typeface="Amatic SC" panose="00000500000000000000" pitchFamily="2" charset="-79"/>
                        </a:rPr>
                        <a:t>Non-fiction texts, Internal blending, Naming letters of the alphabet. Distinguishing capital letters and lower case letters. </a:t>
                      </a:r>
                      <a:r>
                        <a:rPr lang="en-GB" sz="800" dirty="0" smtClean="0">
                          <a:solidFill>
                            <a:schemeClr val="tx1"/>
                          </a:solidFill>
                          <a:effectLst/>
                          <a:latin typeface="+mn-lt"/>
                          <a:ea typeface="Calibri" panose="020F0502020204030204" pitchFamily="34" charset="0"/>
                          <a:cs typeface="Amatic SC" panose="00000500000000000000" pitchFamily="2" charset="-79"/>
                        </a:rPr>
                        <a:t>  To read words, captions and sentences containing digraphs, </a:t>
                      </a:r>
                      <a:r>
                        <a:rPr lang="en-GB" sz="800" dirty="0" err="1" smtClean="0">
                          <a:solidFill>
                            <a:schemeClr val="tx1"/>
                          </a:solidFill>
                          <a:effectLst/>
                          <a:latin typeface="+mn-lt"/>
                          <a:ea typeface="Calibri" panose="020F0502020204030204" pitchFamily="34" charset="0"/>
                          <a:cs typeface="Amatic SC" panose="00000500000000000000" pitchFamily="2" charset="-79"/>
                        </a:rPr>
                        <a:t>trigraphs</a:t>
                      </a:r>
                      <a:r>
                        <a:rPr lang="en-GB" sz="800" dirty="0" smtClean="0">
                          <a:solidFill>
                            <a:schemeClr val="tx1"/>
                          </a:solidFill>
                          <a:effectLst/>
                          <a:latin typeface="+mn-lt"/>
                          <a:ea typeface="Calibri" panose="020F0502020204030204" pitchFamily="34" charset="0"/>
                          <a:cs typeface="Amatic SC" panose="00000500000000000000" pitchFamily="2" charset="-79"/>
                        </a:rPr>
                        <a:t> and tricky words.</a:t>
                      </a:r>
                      <a:endParaRPr lang="en-GB"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endParaRPr lang="en-US" sz="800"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800" b="1" dirty="0" smtClean="0">
                          <a:solidFill>
                            <a:schemeClr val="tx1"/>
                          </a:solidFill>
                          <a:effectLst/>
                          <a:latin typeface="+mn-lt"/>
                          <a:ea typeface="Calibri" panose="020F0502020204030204" pitchFamily="34" charset="0"/>
                          <a:cs typeface="Amatic SC" panose="00000500000000000000" pitchFamily="2" charset="-79"/>
                        </a:rPr>
                        <a:t>Phonic Sounds &amp; Tricky Words: </a:t>
                      </a:r>
                      <a:r>
                        <a:rPr lang="en-GB" sz="800" b="0" dirty="0" smtClean="0">
                          <a:solidFill>
                            <a:schemeClr val="tx1"/>
                          </a:solidFill>
                          <a:effectLst/>
                          <a:latin typeface="+mn-lt"/>
                          <a:ea typeface="Calibri" panose="020F0502020204030204" pitchFamily="34" charset="0"/>
                          <a:cs typeface="Amatic SC" panose="00000500000000000000" pitchFamily="2" charset="-79"/>
                        </a:rPr>
                        <a:t>Level 2 , 3 &amp; 4 </a:t>
                      </a:r>
                      <a:r>
                        <a:rPr lang="en-GB" sz="800" b="0" dirty="0" err="1" smtClean="0">
                          <a:solidFill>
                            <a:schemeClr val="tx1"/>
                          </a:solidFill>
                          <a:effectLst/>
                          <a:latin typeface="+mn-lt"/>
                          <a:ea typeface="Calibri" panose="020F0502020204030204" pitchFamily="34" charset="0"/>
                          <a:cs typeface="Amatic SC" panose="00000500000000000000" pitchFamily="2" charset="-79"/>
                        </a:rPr>
                        <a:t>Twinkl</a:t>
                      </a:r>
                      <a:endParaRPr lang="en-GB" sz="800" b="0" dirty="0" smtClean="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0"/>
                        </a:spcAft>
                      </a:pPr>
                      <a:endParaRPr lang="en-GB"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GB" sz="800" b="1" dirty="0">
                          <a:solidFill>
                            <a:schemeClr val="tx1"/>
                          </a:solidFill>
                          <a:effectLst/>
                          <a:latin typeface="+mn-lt"/>
                          <a:ea typeface="Calibri" panose="020F0502020204030204" pitchFamily="34" charset="0"/>
                          <a:cs typeface="Amatic SC" panose="00000500000000000000" pitchFamily="2" charset="-79"/>
                        </a:rPr>
                        <a:t>Reading: </a:t>
                      </a:r>
                      <a:r>
                        <a:rPr lang="en-GB" sz="800" dirty="0">
                          <a:solidFill>
                            <a:schemeClr val="tx1"/>
                          </a:solidFill>
                          <a:effectLst/>
                          <a:latin typeface="+mn-lt"/>
                          <a:ea typeface="Calibri" panose="020F0502020204030204" pitchFamily="34" charset="0"/>
                          <a:cs typeface="Amatic SC" panose="00000500000000000000" pitchFamily="2" charset="-79"/>
                        </a:rPr>
                        <a:t>Reading simple sentences with fluency. Reading CVCC and CCVC words confidently. </a:t>
                      </a:r>
                    </a:p>
                    <a:p>
                      <a:pPr algn="ctr">
                        <a:lnSpc>
                          <a:spcPct val="107000"/>
                        </a:lnSpc>
                        <a:spcAft>
                          <a:spcPts val="800"/>
                        </a:spcAft>
                      </a:pPr>
                      <a:endParaRPr lang="en-GB"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endParaRPr lang="en-GB"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474909330"/>
                  </a:ext>
                </a:extLst>
              </a:tr>
            </a:tbl>
          </a:graphicData>
        </a:graphic>
      </p:graphicFrame>
      <p:pic>
        <p:nvPicPr>
          <p:cNvPr id="8" name="Picture 7">
            <a:extLst>
              <a:ext uri="{FF2B5EF4-FFF2-40B4-BE49-F238E27FC236}">
                <a16:creationId xmlns:a16="http://schemas.microsoft.com/office/drawing/2014/main" id="{3845C3A2-465D-4ED4-8E86-34EBC63DAF64}"/>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79586" y="156394"/>
            <a:ext cx="501298" cy="501298"/>
          </a:xfrm>
          <a:prstGeom prst="rect">
            <a:avLst/>
          </a:prstGeom>
        </p:spPr>
      </p:pic>
    </p:spTree>
    <p:extLst>
      <p:ext uri="{BB962C8B-B14F-4D97-AF65-F5344CB8AC3E}">
        <p14:creationId xmlns:p14="http://schemas.microsoft.com/office/powerpoint/2010/main" val="41376876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a:t>
            </a:r>
            <a:r>
              <a:rPr lang="en-US" sz="3600" dirty="0" smtClean="0">
                <a:latin typeface="Amatic SC" panose="00000500000000000000" pitchFamily="2" charset="-79"/>
                <a:cs typeface="Amatic SC" panose="00000500000000000000" pitchFamily="2" charset="-79"/>
              </a:rPr>
              <a:t>2023</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68649712"/>
              </p:ext>
            </p:extLst>
          </p:nvPr>
        </p:nvGraphicFramePr>
        <p:xfrm>
          <a:off x="366318" y="738067"/>
          <a:ext cx="11459364" cy="3675228"/>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40780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Autumn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smtClean="0">
                          <a:latin typeface="Amatic SC" panose="00000500000000000000" pitchFamily="2" charset="-79"/>
                          <a:cs typeface="Amatic SC" panose="00000500000000000000" pitchFamily="2" charset="-79"/>
                        </a:rPr>
                        <a:t>Let’s celebrate!</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smtClean="0">
                          <a:latin typeface="Amatic SC" panose="00000500000000000000" pitchFamily="2" charset="-79"/>
                          <a:cs typeface="Amatic SC" panose="00000500000000000000" pitchFamily="2" charset="-79"/>
                        </a:rPr>
                        <a:t>Ticket</a:t>
                      </a:r>
                      <a:r>
                        <a:rPr lang="en-US" sz="2000" baseline="0" dirty="0" smtClean="0">
                          <a:latin typeface="Amatic SC" panose="00000500000000000000" pitchFamily="2" charset="-79"/>
                          <a:cs typeface="Amatic SC" panose="00000500000000000000" pitchFamily="2" charset="-79"/>
                        </a:rPr>
                        <a:t> to ride!</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smtClean="0">
                          <a:latin typeface="Amatic SC" panose="00000500000000000000" pitchFamily="2" charset="-79"/>
                          <a:cs typeface="Amatic SC" panose="00000500000000000000" pitchFamily="2" charset="-79"/>
                        </a:rPr>
                        <a:t>Let’s find out!</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smtClean="0">
                          <a:latin typeface="Amatic SC" panose="00000500000000000000" pitchFamily="2" charset="-79"/>
                          <a:cs typeface="Amatic SC" panose="00000500000000000000" pitchFamily="2" charset="-79"/>
                        </a:rPr>
                        <a:t>To</a:t>
                      </a:r>
                      <a:r>
                        <a:rPr lang="en-US" sz="2000" baseline="0" dirty="0" smtClean="0">
                          <a:latin typeface="Amatic SC" panose="00000500000000000000" pitchFamily="2" charset="-79"/>
                          <a:cs typeface="Amatic SC" panose="00000500000000000000" pitchFamily="2" charset="-79"/>
                        </a:rPr>
                        <a:t> the seaside!</a:t>
                      </a:r>
                      <a:r>
                        <a:rPr lang="en-US" sz="2000" dirty="0" smtClean="0">
                          <a:latin typeface="Amatic SC" panose="00000500000000000000" pitchFamily="2" charset="-79"/>
                          <a:cs typeface="Amatic SC" panose="00000500000000000000" pitchFamily="2" charset="-79"/>
                        </a:rPr>
                        <a:t>  </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978034">
                <a:tc>
                  <a:txBody>
                    <a:bodyPr/>
                    <a:lstStyle/>
                    <a:p>
                      <a:pPr algn="ctr"/>
                      <a:r>
                        <a:rPr lang="en-US" sz="3600" b="0" dirty="0">
                          <a:latin typeface="Amatic SC" panose="00000500000000000000" pitchFamily="2" charset="-79"/>
                          <a:cs typeface="Amatic SC" panose="00000500000000000000" pitchFamily="2" charset="-79"/>
                        </a:rPr>
                        <a:t>Writing </a:t>
                      </a:r>
                    </a:p>
                    <a:p>
                      <a:pPr algn="ctr"/>
                      <a:r>
                        <a:rPr lang="en-US" sz="2000" b="0" dirty="0" smtClean="0">
                          <a:latin typeface="Amatic SC" panose="00000500000000000000" pitchFamily="2" charset="-79"/>
                          <a:cs typeface="Amatic SC" panose="00000500000000000000" pitchFamily="2" charset="-79"/>
                        </a:rPr>
                        <a:t>Daily Phonic Groups from t3</a:t>
                      </a:r>
                      <a:endParaRPr lang="en-US" sz="2000" b="0" dirty="0">
                        <a:latin typeface="Amatic SC" panose="00000500000000000000" pitchFamily="2" charset="-79"/>
                        <a:cs typeface="Amatic SC" panose="00000500000000000000" pitchFamily="2" charset="-79"/>
                      </a:endParaRPr>
                    </a:p>
                    <a:p>
                      <a:pPr algn="ctr"/>
                      <a:endParaRPr lang="en-US" sz="1800" b="0" dirty="0">
                        <a:latin typeface="Amatic SC" panose="00000500000000000000" pitchFamily="2" charset="-79"/>
                        <a:cs typeface="Amatic SC" panose="00000500000000000000" pitchFamily="2" charset="-79"/>
                      </a:endParaRPr>
                    </a:p>
                    <a:p>
                      <a:pPr algn="ctr"/>
                      <a:endParaRPr lang="en-US" sz="18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marL="0" marR="0" lvl="0" indent="0" algn="ctr" defTabSz="914400" rtl="0" eaLnBrk="1" fontAlgn="base"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Amatic SC" panose="00000500000000000000" pitchFamily="2" charset="-79"/>
                      </a:endParaRP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kern="1200" dirty="0" smtClean="0">
                          <a:solidFill>
                            <a:schemeClr val="bg1">
                              <a:lumMod val="50000"/>
                            </a:schemeClr>
                          </a:solidFill>
                          <a:effectLst/>
                          <a:latin typeface="+mn-lt"/>
                          <a:ea typeface="+mn-ea"/>
                          <a:cs typeface="Amatic SC" panose="00000500000000000000" pitchFamily="2" charset="-79"/>
                        </a:rPr>
                        <a:t>Dominant </a:t>
                      </a:r>
                      <a:r>
                        <a:rPr lang="en-GB" sz="1100" kern="1200" dirty="0">
                          <a:solidFill>
                            <a:schemeClr val="bg1">
                              <a:lumMod val="50000"/>
                            </a:schemeClr>
                          </a:solidFill>
                          <a:effectLst/>
                          <a:latin typeface="+mn-lt"/>
                          <a:ea typeface="+mn-ea"/>
                          <a:cs typeface="Amatic SC" panose="00000500000000000000" pitchFamily="2" charset="-79"/>
                        </a:rPr>
                        <a:t>hand, tripod grip, mark making, giving meaning to marks and labelling</a:t>
                      </a:r>
                      <a:r>
                        <a:rPr lang="en-GB" sz="1100" kern="1200" dirty="0" smtClean="0">
                          <a:solidFill>
                            <a:schemeClr val="bg1">
                              <a:lumMod val="50000"/>
                            </a:schemeClr>
                          </a:solidFill>
                          <a:effectLst/>
                          <a:latin typeface="+mn-lt"/>
                          <a:ea typeface="+mn-ea"/>
                          <a:cs typeface="Amatic SC" panose="00000500000000000000" pitchFamily="2" charset="-79"/>
                        </a:rPr>
                        <a:t>.</a:t>
                      </a:r>
                      <a:endParaRPr lang="en-GB" sz="1100" kern="1200" dirty="0">
                        <a:solidFill>
                          <a:schemeClr val="bg1">
                            <a:lumMod val="50000"/>
                          </a:schemeClr>
                        </a:solidFill>
                        <a:effectLst/>
                        <a:latin typeface="+mn-lt"/>
                        <a:ea typeface="+mn-ea"/>
                        <a:cs typeface="Amatic SC" panose="00000500000000000000" pitchFamily="2" charset="-79"/>
                      </a:endParaRP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kern="1200" dirty="0">
                          <a:solidFill>
                            <a:schemeClr val="bg1">
                              <a:lumMod val="50000"/>
                            </a:schemeClr>
                          </a:solidFill>
                          <a:effectLst/>
                          <a:latin typeface="+mn-lt"/>
                          <a:ea typeface="+mn-ea"/>
                          <a:cs typeface="Amatic SC" panose="00000500000000000000" pitchFamily="2" charset="-79"/>
                        </a:rPr>
                        <a:t>Writing initial </a:t>
                      </a:r>
                      <a:r>
                        <a:rPr lang="en-GB" sz="1100" kern="1200" dirty="0" smtClean="0">
                          <a:solidFill>
                            <a:schemeClr val="bg1">
                              <a:lumMod val="50000"/>
                            </a:schemeClr>
                          </a:solidFill>
                          <a:effectLst/>
                          <a:latin typeface="+mn-lt"/>
                          <a:ea typeface="+mn-ea"/>
                          <a:cs typeface="Amatic SC" panose="00000500000000000000" pitchFamily="2" charset="-79"/>
                        </a:rPr>
                        <a:t>sounds,</a:t>
                      </a:r>
                      <a:r>
                        <a:rPr lang="en-GB" sz="1100" kern="1200" baseline="0" dirty="0" smtClean="0">
                          <a:solidFill>
                            <a:schemeClr val="bg1">
                              <a:lumMod val="50000"/>
                            </a:schemeClr>
                          </a:solidFill>
                          <a:effectLst/>
                          <a:latin typeface="+mn-lt"/>
                          <a:ea typeface="+mn-ea"/>
                          <a:cs typeface="Amatic SC" panose="00000500000000000000" pitchFamily="2" charset="-79"/>
                        </a:rPr>
                        <a:t> names &amp; words.</a:t>
                      </a:r>
                      <a:endParaRPr lang="en-GB" sz="1100" kern="1200" dirty="0">
                        <a:solidFill>
                          <a:schemeClr val="bg1">
                            <a:lumMod val="50000"/>
                          </a:schemeClr>
                        </a:solidFill>
                        <a:effectLst/>
                        <a:latin typeface="+mn-lt"/>
                        <a:ea typeface="+mn-ea"/>
                        <a:cs typeface="Amatic SC" panose="00000500000000000000" pitchFamily="2" charset="-79"/>
                      </a:endParaRP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dirty="0" smtClean="0">
                          <a:solidFill>
                            <a:schemeClr val="bg1">
                              <a:lumMod val="50000"/>
                            </a:schemeClr>
                          </a:solidFill>
                        </a:rPr>
                        <a:t> </a:t>
                      </a:r>
                      <a:r>
                        <a:rPr lang="en-GB" sz="1100" baseline="0" dirty="0" smtClean="0">
                          <a:solidFill>
                            <a:schemeClr val="bg1">
                              <a:lumMod val="50000"/>
                            </a:schemeClr>
                          </a:solidFill>
                        </a:rPr>
                        <a:t> Encourage mark making in play.</a:t>
                      </a:r>
                      <a:endParaRPr lang="en-US" sz="1100" dirty="0">
                        <a:solidFill>
                          <a:schemeClr val="bg1">
                            <a:lumMod val="50000"/>
                          </a:schemeClr>
                        </a:solidFill>
                        <a:effectLst/>
                        <a:latin typeface="+mn-lt"/>
                        <a:ea typeface="Calibri" panose="020F050202020403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algn="ctr">
                        <a:lnSpc>
                          <a:spcPct val="107000"/>
                        </a:lnSpc>
                        <a:spcAft>
                          <a:spcPts val="800"/>
                        </a:spcAft>
                      </a:pP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Name writing, labelling using initial </a:t>
                      </a:r>
                      <a:r>
                        <a:rPr lang="en-GB" sz="1100" dirty="0" smtClean="0">
                          <a:solidFill>
                            <a:schemeClr val="bg1">
                              <a:lumMod val="50000"/>
                            </a:schemeClr>
                          </a:solidFill>
                          <a:effectLst/>
                          <a:latin typeface="+mn-lt"/>
                          <a:ea typeface="Calibri" panose="020F0502020204030204" pitchFamily="34" charset="0"/>
                          <a:cs typeface="Amatic SC" panose="00000500000000000000" pitchFamily="2" charset="-79"/>
                        </a:rPr>
                        <a:t>sounds </a:t>
                      </a: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Retelling stories in writing </a:t>
                      </a:r>
                      <a:r>
                        <a:rPr lang="en-GB" sz="1100" dirty="0" smtClean="0">
                          <a:solidFill>
                            <a:schemeClr val="bg1">
                              <a:lumMod val="50000"/>
                            </a:schemeClr>
                          </a:solidFill>
                          <a:effectLst/>
                          <a:latin typeface="+mn-lt"/>
                          <a:ea typeface="Calibri" panose="020F0502020204030204" pitchFamily="34" charset="0"/>
                          <a:cs typeface="Amatic SC" panose="00000500000000000000" pitchFamily="2" charset="-79"/>
                        </a:rPr>
                        <a:t>area.</a:t>
                      </a:r>
                      <a:r>
                        <a:rPr lang="en-GB" sz="1100" baseline="0" dirty="0" smtClean="0">
                          <a:solidFill>
                            <a:schemeClr val="bg1">
                              <a:lumMod val="50000"/>
                            </a:schemeClr>
                          </a:solidFill>
                          <a:effectLst/>
                          <a:latin typeface="+mn-lt"/>
                          <a:ea typeface="Calibri" panose="020F0502020204030204" pitchFamily="34" charset="0"/>
                          <a:cs typeface="Amatic SC" panose="00000500000000000000" pitchFamily="2" charset="-79"/>
                        </a:rPr>
                        <a:t>  Writing cards, write a Christmas wish.  Writing some letters accurately. Notes to the Elf.</a:t>
                      </a:r>
                    </a:p>
                    <a:p>
                      <a:pPr algn="ctr">
                        <a:lnSpc>
                          <a:spcPct val="107000"/>
                        </a:lnSpc>
                        <a:spcAft>
                          <a:spcPts val="800"/>
                        </a:spcAft>
                      </a:pPr>
                      <a:r>
                        <a:rPr lang="en-GB" sz="1100" baseline="0" dirty="0" smtClean="0">
                          <a:solidFill>
                            <a:schemeClr val="bg1">
                              <a:lumMod val="50000"/>
                            </a:schemeClr>
                          </a:solidFill>
                          <a:effectLst/>
                          <a:latin typeface="+mn-lt"/>
                          <a:ea typeface="Calibri" panose="020F0502020204030204" pitchFamily="34" charset="0"/>
                          <a:cs typeface="Amatic SC" panose="00000500000000000000" pitchFamily="2" charset="-79"/>
                        </a:rPr>
                        <a:t>Drawing Club</a:t>
                      </a: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smtClean="0">
                          <a:solidFill>
                            <a:schemeClr val="bg1">
                              <a:lumMod val="50000"/>
                            </a:schemeClr>
                          </a:solidFill>
                          <a:effectLst/>
                          <a:latin typeface="+mn-lt"/>
                          <a:ea typeface="Calibri" panose="020F0502020204030204" pitchFamily="34" charset="0"/>
                          <a:cs typeface="Amatic SC" panose="00000500000000000000" pitchFamily="2" charset="-79"/>
                        </a:rPr>
                        <a:t>Writing </a:t>
                      </a: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some of the tricky words such as I, me, my, like, to, the. Writing CVC words, Labels using CVC, </a:t>
                      </a:r>
                      <a:r>
                        <a:rPr lang="en-GB" sz="1100" dirty="0" smtClean="0">
                          <a:solidFill>
                            <a:schemeClr val="bg1">
                              <a:lumMod val="50000"/>
                            </a:schemeClr>
                          </a:solidFill>
                          <a:effectLst/>
                          <a:latin typeface="+mn-lt"/>
                          <a:ea typeface="Calibri" panose="020F0502020204030204" pitchFamily="34" charset="0"/>
                          <a:cs typeface="Amatic SC" panose="00000500000000000000" pitchFamily="2" charset="-79"/>
                        </a:rPr>
                        <a:t>words.  Write a rhyming string.  Write captions.  Labelling animals.  Beginning to use digraphs in writing.</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smtClean="0">
                          <a:solidFill>
                            <a:schemeClr val="bg1">
                              <a:lumMod val="50000"/>
                            </a:schemeClr>
                          </a:solidFill>
                          <a:effectLst/>
                          <a:latin typeface="+mn-lt"/>
                          <a:ea typeface="Calibri" panose="020F0502020204030204" pitchFamily="34" charset="0"/>
                          <a:cs typeface="Amatic SC" panose="00000500000000000000" pitchFamily="2" charset="-79"/>
                        </a:rPr>
                        <a:t>Drawing Club</a:t>
                      </a: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algn="ctr">
                        <a:lnSpc>
                          <a:spcPct val="107000"/>
                        </a:lnSpc>
                        <a:spcAft>
                          <a:spcPts val="0"/>
                        </a:spcAft>
                      </a:pPr>
                      <a:r>
                        <a:rPr lang="en-GB" sz="1100" dirty="0" smtClean="0">
                          <a:solidFill>
                            <a:schemeClr val="bg1">
                              <a:lumMod val="50000"/>
                            </a:schemeClr>
                          </a:solidFill>
                          <a:effectLst/>
                          <a:latin typeface="+mn-lt"/>
                          <a:ea typeface="Calibri" panose="020F0502020204030204" pitchFamily="34" charset="0"/>
                          <a:cs typeface="Amatic SC" panose="00000500000000000000" pitchFamily="2" charset="-79"/>
                        </a:rPr>
                        <a:t>Writing </a:t>
                      </a: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captions and labels, writing simple sentences. </a:t>
                      </a:r>
                      <a:r>
                        <a:rPr lang="en-US" sz="1100" dirty="0">
                          <a:solidFill>
                            <a:schemeClr val="bg1">
                              <a:lumMod val="50000"/>
                            </a:schemeClr>
                          </a:solidFill>
                        </a:rPr>
                        <a:t>Writing short sentences to accompany </a:t>
                      </a:r>
                      <a:r>
                        <a:rPr lang="en-US" sz="1100" dirty="0" smtClean="0">
                          <a:solidFill>
                            <a:schemeClr val="bg1">
                              <a:lumMod val="50000"/>
                            </a:schemeClr>
                          </a:solidFill>
                        </a:rPr>
                        <a:t>a</a:t>
                      </a:r>
                      <a:r>
                        <a:rPr lang="en-US" sz="1100" baseline="0" dirty="0" smtClean="0">
                          <a:solidFill>
                            <a:schemeClr val="bg1">
                              <a:lumMod val="50000"/>
                            </a:schemeClr>
                          </a:solidFill>
                        </a:rPr>
                        <a:t> stimulus</a:t>
                      </a:r>
                      <a:r>
                        <a:rPr lang="en-US" sz="1100" dirty="0" smtClean="0">
                          <a:solidFill>
                            <a:schemeClr val="bg1">
                              <a:lumMod val="50000"/>
                            </a:schemeClr>
                          </a:solidFill>
                        </a:rPr>
                        <a:t>. </a:t>
                      </a:r>
                      <a:r>
                        <a:rPr lang="en-US" sz="1100" baseline="0" dirty="0" smtClean="0">
                          <a:solidFill>
                            <a:schemeClr val="bg1">
                              <a:lumMod val="50000"/>
                            </a:schemeClr>
                          </a:solidFill>
                        </a:rPr>
                        <a:t> Transport lists.  Describe a bus.</a:t>
                      </a:r>
                    </a:p>
                    <a:p>
                      <a:pPr algn="ctr">
                        <a:lnSpc>
                          <a:spcPct val="107000"/>
                        </a:lnSpc>
                        <a:spcAft>
                          <a:spcPts val="0"/>
                        </a:spcAft>
                      </a:pPr>
                      <a:r>
                        <a:rPr lang="en-US" sz="1100" baseline="0" dirty="0" smtClean="0">
                          <a:solidFill>
                            <a:schemeClr val="bg1">
                              <a:lumMod val="50000"/>
                            </a:schemeClr>
                          </a:solidFill>
                          <a:effectLst/>
                          <a:latin typeface="+mn-lt"/>
                          <a:ea typeface="Calibri" panose="020F0502020204030204" pitchFamily="34" charset="0"/>
                          <a:cs typeface="Amatic SC" panose="00000500000000000000" pitchFamily="2" charset="-79"/>
                        </a:rPr>
                        <a:t>Developing use of digraphs in writing.</a:t>
                      </a:r>
                    </a:p>
                    <a:p>
                      <a:pPr algn="ctr">
                        <a:lnSpc>
                          <a:spcPct val="107000"/>
                        </a:lnSpc>
                        <a:spcAft>
                          <a:spcPts val="0"/>
                        </a:spcAft>
                      </a:pPr>
                      <a:endParaRPr lang="en-US" sz="1100" baseline="0" dirty="0" smtClean="0">
                        <a:solidFill>
                          <a:schemeClr val="bg1">
                            <a:lumMod val="50000"/>
                          </a:schemeClr>
                        </a:solidFill>
                        <a:effectLst/>
                        <a:latin typeface="+mn-lt"/>
                        <a:ea typeface="Calibri" panose="020F0502020204030204" pitchFamily="34" charset="0"/>
                        <a:cs typeface="Amatic SC" panose="00000500000000000000" pitchFamily="2" charset="-79"/>
                      </a:endParaRPr>
                    </a:p>
                    <a:p>
                      <a:pPr algn="ctr">
                        <a:lnSpc>
                          <a:spcPct val="107000"/>
                        </a:lnSpc>
                        <a:spcAft>
                          <a:spcPts val="0"/>
                        </a:spcAft>
                      </a:pPr>
                      <a:r>
                        <a:rPr lang="en-US" sz="1100" baseline="0" dirty="0" smtClean="0">
                          <a:solidFill>
                            <a:schemeClr val="bg1">
                              <a:lumMod val="50000"/>
                            </a:schemeClr>
                          </a:solidFill>
                          <a:effectLst/>
                          <a:latin typeface="+mn-lt"/>
                          <a:ea typeface="Calibri" panose="020F0502020204030204" pitchFamily="34" charset="0"/>
                          <a:cs typeface="Amatic SC" panose="00000500000000000000" pitchFamily="2" charset="-79"/>
                        </a:rPr>
                        <a:t>Drawing Club</a:t>
                      </a: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algn="ctr">
                        <a:lnSpc>
                          <a:spcPct val="107000"/>
                        </a:lnSpc>
                        <a:spcAft>
                          <a:spcPts val="800"/>
                        </a:spcAft>
                      </a:pPr>
                      <a:r>
                        <a:rPr lang="en-GB" sz="1100" dirty="0" smtClean="0">
                          <a:solidFill>
                            <a:schemeClr val="bg1">
                              <a:lumMod val="50000"/>
                            </a:schemeClr>
                          </a:solidFill>
                          <a:effectLst/>
                          <a:latin typeface="+mn-lt"/>
                          <a:ea typeface="Calibri" panose="020F0502020204030204" pitchFamily="34" charset="0"/>
                          <a:cs typeface="Amatic SC" panose="00000500000000000000" pitchFamily="2" charset="-79"/>
                        </a:rPr>
                        <a:t>Writing instructions, </a:t>
                      </a: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lists. Writing for a purpose in role play using phonetically plausible attempts at words, beginning to use finger spaces</a:t>
                      </a:r>
                      <a:r>
                        <a:rPr lang="en-US" sz="1100" dirty="0" smtClean="0">
                          <a:solidFill>
                            <a:schemeClr val="tx1"/>
                          </a:solidFill>
                          <a:effectLst/>
                          <a:latin typeface="+mn-lt"/>
                          <a:ea typeface="Calibri" panose="020F0502020204030204" pitchFamily="34" charset="0"/>
                          <a:cs typeface="Amatic SC" panose="00000500000000000000" pitchFamily="2" charset="-79"/>
                        </a:rPr>
                        <a:t>.</a:t>
                      </a:r>
                      <a:r>
                        <a:rPr lang="en-US" sz="1100" baseline="0" dirty="0" smtClean="0">
                          <a:solidFill>
                            <a:schemeClr val="tx1"/>
                          </a:solidFill>
                          <a:effectLst/>
                          <a:latin typeface="+mn-lt"/>
                          <a:ea typeface="Calibri" panose="020F0502020204030204" pitchFamily="34" charset="0"/>
                          <a:cs typeface="Amatic SC" panose="00000500000000000000" pitchFamily="2" charset="-79"/>
                        </a:rPr>
                        <a:t> </a:t>
                      </a:r>
                      <a:r>
                        <a:rPr lang="en-US" sz="1100" b="0" baseline="0" dirty="0" smtClean="0">
                          <a:solidFill>
                            <a:schemeClr val="tx1"/>
                          </a:solidFill>
                          <a:effectLst/>
                          <a:latin typeface="+mn-lt"/>
                          <a:ea typeface="Calibri" panose="020F0502020204030204" pitchFamily="34" charset="0"/>
                          <a:cs typeface="Amatic SC" panose="00000500000000000000" pitchFamily="2" charset="-79"/>
                        </a:rPr>
                        <a:t>Begin to use</a:t>
                      </a:r>
                      <a:r>
                        <a:rPr lang="en-US" sz="1100" b="0" dirty="0" smtClean="0">
                          <a:solidFill>
                            <a:schemeClr val="bg1">
                              <a:lumMod val="50000"/>
                            </a:schemeClr>
                          </a:solidFill>
                        </a:rPr>
                        <a:t> </a:t>
                      </a:r>
                      <a:r>
                        <a:rPr lang="en-US" sz="1100" dirty="0">
                          <a:solidFill>
                            <a:schemeClr val="bg1">
                              <a:lumMod val="50000"/>
                            </a:schemeClr>
                          </a:solidFill>
                        </a:rPr>
                        <a:t>lower-case and capital letters correctly</a:t>
                      </a:r>
                      <a:r>
                        <a:rPr lang="en-US" sz="1100" dirty="0" smtClean="0">
                          <a:solidFill>
                            <a:schemeClr val="bg1">
                              <a:lumMod val="50000"/>
                            </a:schemeClr>
                          </a:solidFill>
                        </a:rPr>
                        <a:t>.  Developing use of digraphs and tricky words in sentences.</a:t>
                      </a:r>
                      <a:endParaRPr lang="en-US" sz="1100" dirty="0">
                        <a:solidFill>
                          <a:schemeClr val="bg1">
                            <a:lumMod val="50000"/>
                          </a:schemeClr>
                        </a:solidFill>
                      </a:endParaRPr>
                    </a:p>
                    <a:p>
                      <a:pPr algn="ctr">
                        <a:lnSpc>
                          <a:spcPct val="107000"/>
                        </a:lnSpc>
                        <a:spcAft>
                          <a:spcPts val="800"/>
                        </a:spcAft>
                      </a:pP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algn="ctr">
                        <a:lnSpc>
                          <a:spcPct val="107000"/>
                        </a:lnSpc>
                        <a:spcAft>
                          <a:spcPts val="800"/>
                        </a:spcAft>
                      </a:pPr>
                      <a:r>
                        <a:rPr lang="en-GB" sz="1100" dirty="0" smtClean="0">
                          <a:solidFill>
                            <a:schemeClr val="bg1">
                              <a:lumMod val="50000"/>
                            </a:schemeClr>
                          </a:solidFill>
                          <a:effectLst/>
                          <a:latin typeface="+mn-lt"/>
                          <a:ea typeface="Calibri" panose="020F0502020204030204" pitchFamily="34" charset="0"/>
                          <a:cs typeface="Amatic SC" panose="00000500000000000000" pitchFamily="2" charset="-79"/>
                        </a:rPr>
                        <a:t>Story </a:t>
                      </a: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writing, writing sentences using a range of tricky words that are spelt correctly. </a:t>
                      </a:r>
                      <a:r>
                        <a:rPr lang="en-GB" sz="1100" dirty="0" smtClean="0">
                          <a:solidFill>
                            <a:schemeClr val="bg1">
                              <a:lumMod val="50000"/>
                            </a:schemeClr>
                          </a:solidFill>
                          <a:effectLst/>
                          <a:latin typeface="+mn-lt"/>
                          <a:ea typeface="Calibri" panose="020F0502020204030204" pitchFamily="34" charset="0"/>
                          <a:cs typeface="Amatic SC" panose="00000500000000000000" pitchFamily="2" charset="-79"/>
                        </a:rPr>
                        <a:t>To </a:t>
                      </a: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use full stops, capital letters and finger spaces.</a:t>
                      </a:r>
                      <a:r>
                        <a:rPr lang="en-US" sz="1100" dirty="0">
                          <a:solidFill>
                            <a:schemeClr val="bg1">
                              <a:lumMod val="50000"/>
                            </a:schemeClr>
                          </a:solidFill>
                        </a:rPr>
                        <a:t> Innovation of familiar texts Using familiar texts as a model for writing own stories. </a:t>
                      </a: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9" name="Picture 8">
            <a:extLst>
              <a:ext uri="{FF2B5EF4-FFF2-40B4-BE49-F238E27FC236}">
                <a16:creationId xmlns:a16="http://schemas.microsoft.com/office/drawing/2014/main" id="{2A52EF99-E88A-4C68-8B8E-150BEAF6062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79586" y="127895"/>
            <a:ext cx="501298" cy="501298"/>
          </a:xfrm>
          <a:prstGeom prst="rect">
            <a:avLst/>
          </a:prstGeom>
        </p:spPr>
      </p:pic>
    </p:spTree>
    <p:extLst>
      <p:ext uri="{BB962C8B-B14F-4D97-AF65-F5344CB8AC3E}">
        <p14:creationId xmlns:p14="http://schemas.microsoft.com/office/powerpoint/2010/main" val="42697409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a:t>
            </a:r>
            <a:r>
              <a:rPr lang="en-US" sz="3600" dirty="0" smtClean="0">
                <a:latin typeface="Amatic SC" panose="00000500000000000000" pitchFamily="2" charset="-79"/>
                <a:cs typeface="Amatic SC" panose="00000500000000000000" pitchFamily="2" charset="-79"/>
              </a:rPr>
              <a:t>2023</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645938082"/>
              </p:ext>
            </p:extLst>
          </p:nvPr>
        </p:nvGraphicFramePr>
        <p:xfrm>
          <a:off x="231033" y="575513"/>
          <a:ext cx="11459364" cy="3992880"/>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43278">
                  <a:extLst>
                    <a:ext uri="{9D8B030D-6E8A-4147-A177-3AD203B41FA5}">
                      <a16:colId xmlns:a16="http://schemas.microsoft.com/office/drawing/2014/main" val="4046203905"/>
                    </a:ext>
                  </a:extLst>
                </a:gridCol>
                <a:gridCol w="1493774">
                  <a:extLst>
                    <a:ext uri="{9D8B030D-6E8A-4147-A177-3AD203B41FA5}">
                      <a16:colId xmlns:a16="http://schemas.microsoft.com/office/drawing/2014/main" val="124247196"/>
                    </a:ext>
                  </a:extLst>
                </a:gridCol>
              </a:tblGrid>
              <a:tr h="534196">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Autumn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400" b="0" dirty="0">
                          <a:latin typeface="Amatic SC" panose="00000500000000000000" pitchFamily="2" charset="-79"/>
                          <a:cs typeface="Amatic SC" panose="00000500000000000000" pitchFamily="2" charset="-79"/>
                        </a:rPr>
                        <a:t>General Themes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4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smtClean="0">
                          <a:latin typeface="Amatic SC" panose="00000500000000000000" pitchFamily="2" charset="-79"/>
                          <a:cs typeface="Amatic SC" panose="00000500000000000000" pitchFamily="2" charset="-79"/>
                        </a:rPr>
                        <a:t>Let’s celebrate</a:t>
                      </a: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dirty="0" smtClean="0">
                          <a:latin typeface="Amatic SC" panose="00000500000000000000" pitchFamily="2" charset="-79"/>
                          <a:cs typeface="Amatic SC" panose="00000500000000000000" pitchFamily="2" charset="-79"/>
                        </a:rPr>
                        <a:t>Amazing animals </a:t>
                      </a: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smtClean="0">
                          <a:latin typeface="Amatic SC" panose="00000500000000000000" pitchFamily="2" charset="-79"/>
                          <a:cs typeface="Amatic SC" panose="00000500000000000000" pitchFamily="2" charset="-79"/>
                        </a:rPr>
                        <a:t>Ticket</a:t>
                      </a:r>
                      <a:r>
                        <a:rPr lang="en-US" sz="2400" baseline="0" dirty="0" smtClean="0">
                          <a:latin typeface="Amatic SC" panose="00000500000000000000" pitchFamily="2" charset="-79"/>
                          <a:cs typeface="Amatic SC" panose="00000500000000000000" pitchFamily="2" charset="-79"/>
                        </a:rPr>
                        <a:t> to ride!</a:t>
                      </a: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smtClean="0">
                          <a:latin typeface="Amatic SC" panose="00000500000000000000" pitchFamily="2" charset="-79"/>
                          <a:cs typeface="Amatic SC" panose="00000500000000000000" pitchFamily="2" charset="-79"/>
                        </a:rPr>
                        <a:t>Let’s find out!</a:t>
                      </a: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smtClean="0">
                          <a:latin typeface="Amatic SC" panose="00000500000000000000" pitchFamily="2" charset="-79"/>
                          <a:cs typeface="Amatic SC" panose="00000500000000000000" pitchFamily="2" charset="-79"/>
                        </a:rPr>
                        <a:t>To</a:t>
                      </a:r>
                      <a:r>
                        <a:rPr lang="en-US" sz="2400" baseline="0" dirty="0" smtClean="0">
                          <a:latin typeface="Amatic SC" panose="00000500000000000000" pitchFamily="2" charset="-79"/>
                          <a:cs typeface="Amatic SC" panose="00000500000000000000" pitchFamily="2" charset="-79"/>
                        </a:rPr>
                        <a:t> the seaside!</a:t>
                      </a: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2">
                  <a:txBody>
                    <a:bodyPr/>
                    <a:lstStyle/>
                    <a:p>
                      <a:pPr algn="ctr"/>
                      <a:r>
                        <a:rPr lang="en-US" sz="3200" b="0" dirty="0" err="1">
                          <a:latin typeface="Amatic SC" panose="00000500000000000000" pitchFamily="2" charset="-79"/>
                          <a:cs typeface="Amatic SC" panose="00000500000000000000" pitchFamily="2" charset="-79"/>
                        </a:rPr>
                        <a:t>Maths</a:t>
                      </a:r>
                      <a:endParaRPr lang="en-US" sz="3200" b="0" dirty="0">
                        <a:latin typeface="Amatic SC" panose="00000500000000000000" pitchFamily="2" charset="-79"/>
                        <a:cs typeface="Amatic SC" panose="00000500000000000000" pitchFamily="2" charset="-79"/>
                      </a:endParaRPr>
                    </a:p>
                    <a:p>
                      <a:pPr algn="ctr"/>
                      <a:endParaRPr lang="en-US" sz="1600" b="1" i="1" kern="1200" dirty="0">
                        <a:solidFill>
                          <a:schemeClr val="bg1">
                            <a:lumMod val="50000"/>
                          </a:schemeClr>
                        </a:solidFill>
                        <a:effectLst/>
                        <a:latin typeface="+mn-lt"/>
                        <a:ea typeface="+mn-ea"/>
                        <a:cs typeface="+mn-cs"/>
                      </a:endParaRPr>
                    </a:p>
                    <a:p>
                      <a:pPr algn="ctr"/>
                      <a:endParaRPr lang="en-US" sz="1600" b="1" i="1" kern="1200" dirty="0">
                        <a:solidFill>
                          <a:schemeClr val="bg1">
                            <a:lumMod val="50000"/>
                          </a:schemeClr>
                        </a:solidFill>
                        <a:effectLst/>
                        <a:latin typeface="+mn-lt"/>
                        <a:ea typeface="+mn-ea"/>
                        <a:cs typeface="+mn-cs"/>
                      </a:endParaRPr>
                    </a:p>
                    <a:p>
                      <a:pPr algn="ctr"/>
                      <a:r>
                        <a:rPr lang="en-US" sz="1000" b="1" i="1" kern="1200" dirty="0" smtClean="0">
                          <a:solidFill>
                            <a:srgbClr val="CC66FF"/>
                          </a:solidFill>
                          <a:effectLst/>
                          <a:latin typeface="+mn-lt"/>
                          <a:ea typeface="+mn-ea"/>
                          <a:cs typeface="+mn-cs"/>
                        </a:rPr>
                        <a:t>White</a:t>
                      </a:r>
                      <a:r>
                        <a:rPr lang="en-US" sz="1000" b="1" i="1" kern="1200" baseline="0" dirty="0" smtClean="0">
                          <a:solidFill>
                            <a:srgbClr val="CC66FF"/>
                          </a:solidFill>
                          <a:effectLst/>
                          <a:latin typeface="+mn-lt"/>
                          <a:ea typeface="+mn-ea"/>
                          <a:cs typeface="+mn-cs"/>
                        </a:rPr>
                        <a:t> Rose</a:t>
                      </a:r>
                      <a:endParaRPr lang="en-US" sz="1000" b="0" i="1" dirty="0">
                        <a:solidFill>
                          <a:srgbClr val="CC66FF"/>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ctr"/>
                      <a:r>
                        <a:rPr lang="en-US" sz="900" dirty="0"/>
                        <a:t>Developing a </a:t>
                      </a:r>
                      <a:r>
                        <a:rPr lang="en-US" sz="900" b="1" dirty="0"/>
                        <a:t>strong grounding in number </a:t>
                      </a:r>
                      <a:r>
                        <a:rPr lang="en-US" sz="900" dirty="0"/>
                        <a:t>is essential so that all children develop the necessary </a:t>
                      </a:r>
                      <a:r>
                        <a:rPr lang="en-US" sz="900" b="1" dirty="0"/>
                        <a:t>building blocks </a:t>
                      </a:r>
                      <a:r>
                        <a:rPr lang="en-US" sz="900" dirty="0"/>
                        <a:t>to excel mathematically. Children should be able to </a:t>
                      </a:r>
                      <a:r>
                        <a:rPr lang="en-US" sz="900" b="1" dirty="0"/>
                        <a:t>count confidently</a:t>
                      </a:r>
                      <a:r>
                        <a:rPr lang="en-US" sz="900" dirty="0"/>
                        <a:t>, develop a deep understanding of the </a:t>
                      </a:r>
                      <a:r>
                        <a:rPr lang="en-US" sz="900" b="1" dirty="0"/>
                        <a:t>numbers to 10</a:t>
                      </a:r>
                      <a:r>
                        <a:rPr lang="en-US" sz="900" dirty="0"/>
                        <a:t>, the </a:t>
                      </a:r>
                      <a:r>
                        <a:rPr lang="en-US" sz="900" b="1" dirty="0"/>
                        <a:t>relationships between </a:t>
                      </a:r>
                      <a:r>
                        <a:rPr lang="en-US" sz="900" dirty="0"/>
                        <a:t>them and the patterns within those numbers. By providing frequent and varied opportunities to build and apply this understanding - such as using </a:t>
                      </a:r>
                      <a:r>
                        <a:rPr lang="en-US" sz="900" b="1" dirty="0"/>
                        <a:t>manipulatives,</a:t>
                      </a:r>
                      <a:r>
                        <a:rPr lang="en-US" sz="900" dirty="0"/>
                        <a:t> including small pebbles and tens frames for organising counting - children will develop a secure base of knowledge and vocabulary from which </a:t>
                      </a:r>
                      <a:r>
                        <a:rPr lang="en-US" sz="900" b="1" dirty="0"/>
                        <a:t>mastery of mathematics </a:t>
                      </a:r>
                      <a:r>
                        <a:rPr lang="en-US" sz="900" dirty="0"/>
                        <a:t>is built. In addition, it is important that the curriculum includes </a:t>
                      </a:r>
                      <a:r>
                        <a:rPr lang="en-US" sz="900" b="1" dirty="0"/>
                        <a:t>rich opportunities for children to develop their spatial reasoning </a:t>
                      </a:r>
                      <a:r>
                        <a:rPr lang="en-US" sz="900" dirty="0"/>
                        <a:t>skills across all areas of mathematics including shape, space and measures. It is important that children </a:t>
                      </a:r>
                      <a:r>
                        <a:rPr lang="en-US" sz="900" b="1" dirty="0"/>
                        <a:t>develop positive attitudes and interests in mathematics</a:t>
                      </a:r>
                      <a:r>
                        <a:rPr lang="en-US" sz="900" dirty="0"/>
                        <a:t>, look for </a:t>
                      </a:r>
                      <a:r>
                        <a:rPr lang="en-US" sz="900" b="1" dirty="0"/>
                        <a:t>patterns and relationships</a:t>
                      </a:r>
                      <a:r>
                        <a:rPr lang="en-US" sz="900" dirty="0"/>
                        <a:t>, spot </a:t>
                      </a:r>
                      <a:r>
                        <a:rPr lang="en-US" sz="900" b="1" dirty="0"/>
                        <a:t>connections, ‘have a go’</a:t>
                      </a:r>
                      <a:r>
                        <a:rPr lang="en-US" sz="900" dirty="0"/>
                        <a:t>, </a:t>
                      </a:r>
                      <a:r>
                        <a:rPr lang="en-US" sz="900" b="1" dirty="0"/>
                        <a:t>talk to adults </a:t>
                      </a:r>
                      <a:r>
                        <a:rPr lang="en-US" sz="900" dirty="0"/>
                        <a:t>and peers about what they notice and not be afraid to make mistakes.</a:t>
                      </a:r>
                      <a:endParaRPr lang="en-US" sz="9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US" sz="9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1850951761"/>
                  </a:ext>
                </a:extLst>
              </a:tr>
              <a:tr h="781483">
                <a:tc vMerge="1">
                  <a:txBody>
                    <a:bodyPr/>
                    <a:lstStyle/>
                    <a:p>
                      <a:pPr algn="ctr"/>
                      <a:r>
                        <a:rPr lang="en-US" sz="3600" b="0" dirty="0" err="1">
                          <a:latin typeface="Amatic SC" panose="00000500000000000000" pitchFamily="2" charset="-79"/>
                          <a:cs typeface="Amatic SC" panose="00000500000000000000" pitchFamily="2" charset="-79"/>
                        </a:rPr>
                        <a:t>Maths</a:t>
                      </a:r>
                      <a:r>
                        <a:rPr lang="en-US" sz="3600" b="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00" b="1" baseline="0" dirty="0" err="1" smtClean="0">
                          <a:solidFill>
                            <a:schemeClr val="tx1"/>
                          </a:solidFill>
                          <a:latin typeface="+mn-lt"/>
                          <a:cs typeface="Amatic SC" panose="00000500000000000000" pitchFamily="2" charset="-79"/>
                        </a:rPr>
                        <a:t>Wk</a:t>
                      </a:r>
                      <a:r>
                        <a:rPr lang="en-US" sz="1000" b="1" baseline="0" dirty="0" smtClean="0">
                          <a:solidFill>
                            <a:schemeClr val="tx1"/>
                          </a:solidFill>
                          <a:latin typeface="+mn-lt"/>
                          <a:cs typeface="Amatic SC" panose="00000500000000000000" pitchFamily="2" charset="-79"/>
                        </a:rPr>
                        <a:t> 1 &amp; 2:  </a:t>
                      </a:r>
                      <a:r>
                        <a:rPr lang="en-US" sz="1000" b="0" baseline="0" dirty="0" smtClean="0">
                          <a:solidFill>
                            <a:schemeClr val="tx1"/>
                          </a:solidFill>
                          <a:latin typeface="+mn-lt"/>
                          <a:cs typeface="Amatic SC" panose="00000500000000000000" pitchFamily="2" charset="-79"/>
                        </a:rPr>
                        <a:t>Getting to know you</a:t>
                      </a:r>
                      <a:endParaRPr lang="en-US" sz="1000" b="0" baseline="0" dirty="0" smtClean="0">
                        <a:solidFill>
                          <a:schemeClr val="tx1"/>
                        </a:solidFill>
                        <a:latin typeface="+mn-lt"/>
                        <a:cs typeface="Amatic SC" panose="00000500000000000000" pitchFamily="2" charset="-79"/>
                      </a:endParaRPr>
                    </a:p>
                    <a:p>
                      <a:pPr algn="ctr"/>
                      <a:endParaRPr lang="en-US" sz="1000" b="0" baseline="0" dirty="0" smtClean="0">
                        <a:solidFill>
                          <a:schemeClr val="tx1"/>
                        </a:solidFill>
                        <a:latin typeface="+mn-lt"/>
                        <a:cs typeface="Amatic SC" panose="00000500000000000000" pitchFamily="2" charset="-79"/>
                      </a:endParaRPr>
                    </a:p>
                    <a:p>
                      <a:pPr algn="ctr"/>
                      <a:r>
                        <a:rPr lang="en-US" sz="1000" b="1" baseline="0" dirty="0" err="1" smtClean="0">
                          <a:solidFill>
                            <a:schemeClr val="tx1"/>
                          </a:solidFill>
                          <a:latin typeface="+mn-lt"/>
                          <a:cs typeface="Amatic SC" panose="00000500000000000000" pitchFamily="2" charset="-79"/>
                        </a:rPr>
                        <a:t>Wk</a:t>
                      </a:r>
                      <a:r>
                        <a:rPr lang="en-US" sz="1000" b="1" baseline="0" dirty="0" smtClean="0">
                          <a:solidFill>
                            <a:schemeClr val="tx1"/>
                          </a:solidFill>
                          <a:latin typeface="+mn-lt"/>
                          <a:cs typeface="Amatic SC" panose="00000500000000000000" pitchFamily="2" charset="-79"/>
                        </a:rPr>
                        <a:t> 3 &amp; 4:  </a:t>
                      </a:r>
                      <a:r>
                        <a:rPr lang="en-US" sz="1000" b="0" baseline="0" dirty="0" smtClean="0">
                          <a:solidFill>
                            <a:schemeClr val="tx1"/>
                          </a:solidFill>
                          <a:latin typeface="+mn-lt"/>
                          <a:cs typeface="Amatic SC" panose="00000500000000000000" pitchFamily="2" charset="-79"/>
                        </a:rPr>
                        <a:t>Match, sort &amp; compare</a:t>
                      </a:r>
                    </a:p>
                    <a:p>
                      <a:pPr algn="ctr"/>
                      <a:endParaRPr lang="en-US" sz="1000" b="0" baseline="0" dirty="0" smtClean="0">
                        <a:solidFill>
                          <a:schemeClr val="tx1"/>
                        </a:solidFill>
                        <a:latin typeface="+mn-lt"/>
                        <a:cs typeface="Amatic SC" panose="00000500000000000000" pitchFamily="2" charset="-79"/>
                      </a:endParaRPr>
                    </a:p>
                    <a:p>
                      <a:pPr algn="ctr"/>
                      <a:r>
                        <a:rPr lang="en-US" sz="1000" b="1" baseline="0" dirty="0" err="1" smtClean="0">
                          <a:solidFill>
                            <a:schemeClr val="tx1"/>
                          </a:solidFill>
                          <a:latin typeface="+mn-lt"/>
                          <a:cs typeface="Amatic SC" panose="00000500000000000000" pitchFamily="2" charset="-79"/>
                        </a:rPr>
                        <a:t>Wk</a:t>
                      </a:r>
                      <a:r>
                        <a:rPr lang="en-US" sz="1000" b="1" baseline="0" dirty="0" smtClean="0">
                          <a:solidFill>
                            <a:schemeClr val="tx1"/>
                          </a:solidFill>
                          <a:latin typeface="+mn-lt"/>
                          <a:cs typeface="Amatic SC" panose="00000500000000000000" pitchFamily="2" charset="-79"/>
                        </a:rPr>
                        <a:t> 5 &amp; 6:  </a:t>
                      </a:r>
                      <a:r>
                        <a:rPr lang="en-US" sz="1000" b="0" baseline="0" dirty="0" smtClean="0">
                          <a:solidFill>
                            <a:schemeClr val="tx1"/>
                          </a:solidFill>
                          <a:latin typeface="+mn-lt"/>
                          <a:cs typeface="Amatic SC" panose="00000500000000000000" pitchFamily="2" charset="-79"/>
                        </a:rPr>
                        <a:t>Talk about measure &amp; patterns</a:t>
                      </a:r>
                    </a:p>
                    <a:p>
                      <a:pPr algn="ctr"/>
                      <a:endParaRPr lang="en-US" sz="1000" b="0" baseline="0" dirty="0" smtClean="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000" b="1" baseline="0" dirty="0" smtClean="0">
                          <a:solidFill>
                            <a:schemeClr val="tx1"/>
                          </a:solidFill>
                          <a:latin typeface="+mn-lt"/>
                          <a:cs typeface="Amatic SC" panose="00000500000000000000" pitchFamily="2" charset="-79"/>
                        </a:rPr>
                        <a:t>Week 7 &amp; 8:  </a:t>
                      </a:r>
                      <a:r>
                        <a:rPr lang="en-US" sz="1000" b="0" baseline="0" dirty="0" smtClean="0">
                          <a:solidFill>
                            <a:schemeClr val="tx1"/>
                          </a:solidFill>
                          <a:latin typeface="+mn-lt"/>
                          <a:cs typeface="Amatic SC" panose="00000500000000000000" pitchFamily="2" charset="-79"/>
                        </a:rPr>
                        <a:t>It’s Me 1, 2, 3</a:t>
                      </a:r>
                    </a:p>
                    <a:p>
                      <a:pPr algn="ctr"/>
                      <a:endParaRPr lang="en-US" sz="1000" b="0" baseline="0" dirty="0" smtClean="0">
                        <a:solidFill>
                          <a:schemeClr val="tx1"/>
                        </a:solidFill>
                        <a:latin typeface="+mn-lt"/>
                        <a:cs typeface="Amatic SC" panose="00000500000000000000" pitchFamily="2" charset="-79"/>
                      </a:endParaRPr>
                    </a:p>
                    <a:p>
                      <a:pPr algn="ctr"/>
                      <a:r>
                        <a:rPr lang="en-US" sz="1000" b="1" baseline="0" dirty="0" smtClean="0">
                          <a:solidFill>
                            <a:schemeClr val="tx1"/>
                          </a:solidFill>
                          <a:latin typeface="+mn-lt"/>
                          <a:cs typeface="Amatic SC" panose="00000500000000000000" pitchFamily="2" charset="-79"/>
                        </a:rPr>
                        <a:t>Week 9:  </a:t>
                      </a:r>
                      <a:r>
                        <a:rPr lang="en-US" sz="1000" b="0" baseline="0" dirty="0" smtClean="0">
                          <a:solidFill>
                            <a:schemeClr val="tx1"/>
                          </a:solidFill>
                          <a:latin typeface="+mn-lt"/>
                          <a:cs typeface="Amatic SC" panose="00000500000000000000" pitchFamily="2" charset="-79"/>
                        </a:rPr>
                        <a:t>Circles &amp; Triangles </a:t>
                      </a:r>
                    </a:p>
                    <a:p>
                      <a:pPr algn="ctr"/>
                      <a:endParaRPr lang="en-US" sz="1000" b="0" baseline="0" dirty="0" smtClean="0">
                        <a:solidFill>
                          <a:schemeClr val="tx1"/>
                        </a:solidFill>
                        <a:latin typeface="+mn-lt"/>
                        <a:cs typeface="Amatic SC" panose="00000500000000000000" pitchFamily="2" charset="-79"/>
                      </a:endParaRPr>
                    </a:p>
                    <a:p>
                      <a:pPr algn="ctr"/>
                      <a:r>
                        <a:rPr lang="en-US" sz="1000" b="1" baseline="0" dirty="0" err="1" smtClean="0">
                          <a:solidFill>
                            <a:schemeClr val="tx1"/>
                          </a:solidFill>
                          <a:latin typeface="+mn-lt"/>
                          <a:cs typeface="Amatic SC" panose="00000500000000000000" pitchFamily="2" charset="-79"/>
                        </a:rPr>
                        <a:t>Wk</a:t>
                      </a:r>
                      <a:r>
                        <a:rPr lang="en-US" sz="1000" b="1" baseline="0" dirty="0" smtClean="0">
                          <a:solidFill>
                            <a:schemeClr val="tx1"/>
                          </a:solidFill>
                          <a:latin typeface="+mn-lt"/>
                          <a:cs typeface="Amatic SC" panose="00000500000000000000" pitchFamily="2" charset="-79"/>
                        </a:rPr>
                        <a:t> 10 &amp; 11:  </a:t>
                      </a:r>
                      <a:r>
                        <a:rPr lang="en-US" sz="1000" b="0" baseline="0" dirty="0" smtClean="0">
                          <a:solidFill>
                            <a:schemeClr val="tx1"/>
                          </a:solidFill>
                          <a:latin typeface="+mn-lt"/>
                          <a:cs typeface="Amatic SC" panose="00000500000000000000" pitchFamily="2" charset="-79"/>
                        </a:rPr>
                        <a:t>1, 2, 3, 4, 5</a:t>
                      </a:r>
                    </a:p>
                    <a:p>
                      <a:pPr algn="ctr"/>
                      <a:endParaRPr lang="en-US" sz="1000" b="0" baseline="0" dirty="0" smtClean="0">
                        <a:solidFill>
                          <a:schemeClr val="tx1"/>
                        </a:solidFill>
                        <a:latin typeface="+mn-lt"/>
                        <a:cs typeface="Amatic SC" panose="00000500000000000000" pitchFamily="2" charset="-79"/>
                      </a:endParaRPr>
                    </a:p>
                    <a:p>
                      <a:pPr algn="ctr"/>
                      <a:r>
                        <a:rPr lang="en-US" sz="1000" b="1" baseline="0" dirty="0" err="1" smtClean="0">
                          <a:solidFill>
                            <a:schemeClr val="tx1"/>
                          </a:solidFill>
                          <a:latin typeface="+mn-lt"/>
                          <a:cs typeface="Amatic SC" panose="00000500000000000000" pitchFamily="2" charset="-79"/>
                        </a:rPr>
                        <a:t>Wk</a:t>
                      </a:r>
                      <a:r>
                        <a:rPr lang="en-US" sz="1000" b="1" baseline="0" dirty="0" smtClean="0">
                          <a:solidFill>
                            <a:schemeClr val="tx1"/>
                          </a:solidFill>
                          <a:latin typeface="+mn-lt"/>
                          <a:cs typeface="Amatic SC" panose="00000500000000000000" pitchFamily="2" charset="-79"/>
                        </a:rPr>
                        <a:t> 12:  </a:t>
                      </a:r>
                      <a:r>
                        <a:rPr lang="en-US" sz="1000" b="0" baseline="0" dirty="0" smtClean="0">
                          <a:solidFill>
                            <a:schemeClr val="tx1"/>
                          </a:solidFill>
                          <a:latin typeface="+mn-lt"/>
                          <a:cs typeface="Amatic SC" panose="00000500000000000000" pitchFamily="2" charset="-79"/>
                        </a:rPr>
                        <a:t>Shapes with 4 sides</a:t>
                      </a:r>
                      <a:r>
                        <a:rPr lang="en-US" sz="1000" b="0" dirty="0" smtClean="0">
                          <a:solidFill>
                            <a:schemeClr val="tx1"/>
                          </a:solidFill>
                          <a:latin typeface="+mn-lt"/>
                          <a:cs typeface="Amatic SC" panose="00000500000000000000" pitchFamily="2" charset="-79"/>
                        </a:rPr>
                        <a:t> </a:t>
                      </a:r>
                      <a:endParaRPr lang="en-GB" sz="1000" b="0" dirty="0" smtClean="0">
                        <a:solidFill>
                          <a:schemeClr val="tx1"/>
                        </a:solidFill>
                        <a:latin typeface="+mn-lt"/>
                        <a:cs typeface="Amatic SC" panose="00000500000000000000" pitchFamily="2" charset="-79"/>
                      </a:endParaRPr>
                    </a:p>
                    <a:p>
                      <a:pPr algn="ctr"/>
                      <a:endParaRPr lang="en-GB" sz="1000" b="1"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1" dirty="0" err="1" smtClean="0">
                          <a:solidFill>
                            <a:schemeClr val="tx1"/>
                          </a:solidFill>
                          <a:latin typeface="+mn-lt"/>
                          <a:cs typeface="Amatic SC" panose="00000500000000000000" pitchFamily="2" charset="-79"/>
                        </a:rPr>
                        <a:t>Wk</a:t>
                      </a:r>
                      <a:r>
                        <a:rPr lang="en-US" sz="1000" b="1" baseline="0" dirty="0" smtClean="0">
                          <a:solidFill>
                            <a:schemeClr val="tx1"/>
                          </a:solidFill>
                          <a:latin typeface="+mn-lt"/>
                          <a:cs typeface="Amatic SC" panose="00000500000000000000" pitchFamily="2" charset="-79"/>
                        </a:rPr>
                        <a:t> 1 &amp; 2:  </a:t>
                      </a:r>
                      <a:r>
                        <a:rPr lang="en-US" sz="1000" b="0" baseline="0" dirty="0" smtClean="0">
                          <a:solidFill>
                            <a:schemeClr val="tx1"/>
                          </a:solidFill>
                          <a:latin typeface="+mn-lt"/>
                          <a:cs typeface="Amatic SC" panose="00000500000000000000" pitchFamily="2" charset="-79"/>
                        </a:rPr>
                        <a:t>Alive in 5</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b="1" baseline="0" dirty="0" smtClean="0">
                        <a:solidFill>
                          <a:schemeClr val="tx1"/>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b="1" baseline="0" dirty="0" err="1" smtClean="0">
                          <a:solidFill>
                            <a:schemeClr val="tx1"/>
                          </a:solidFill>
                          <a:latin typeface="+mn-lt"/>
                          <a:cs typeface="Amatic SC" panose="00000500000000000000" pitchFamily="2" charset="-79"/>
                        </a:rPr>
                        <a:t>Wk</a:t>
                      </a:r>
                      <a:r>
                        <a:rPr lang="en-US" sz="1000" b="1" baseline="0" dirty="0" smtClean="0">
                          <a:solidFill>
                            <a:schemeClr val="tx1"/>
                          </a:solidFill>
                          <a:latin typeface="+mn-lt"/>
                          <a:cs typeface="Amatic SC" panose="00000500000000000000" pitchFamily="2" charset="-79"/>
                        </a:rPr>
                        <a:t> 3:  </a:t>
                      </a:r>
                      <a:r>
                        <a:rPr lang="en-US" sz="1000" b="0" baseline="0" dirty="0" smtClean="0">
                          <a:solidFill>
                            <a:schemeClr val="tx1"/>
                          </a:solidFill>
                          <a:latin typeface="+mn-lt"/>
                          <a:cs typeface="Amatic SC" panose="00000500000000000000" pitchFamily="2" charset="-79"/>
                        </a:rPr>
                        <a:t>Mass &amp; capacity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b="1" baseline="0" dirty="0" smtClean="0">
                        <a:solidFill>
                          <a:schemeClr val="tx1"/>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b="1" baseline="0" dirty="0" err="1" smtClean="0">
                          <a:solidFill>
                            <a:schemeClr val="tx1"/>
                          </a:solidFill>
                          <a:latin typeface="+mn-lt"/>
                          <a:cs typeface="Amatic SC" panose="00000500000000000000" pitchFamily="2" charset="-79"/>
                        </a:rPr>
                        <a:t>Wk</a:t>
                      </a:r>
                      <a:r>
                        <a:rPr lang="en-US" sz="1000" b="1" baseline="0" dirty="0" smtClean="0">
                          <a:solidFill>
                            <a:schemeClr val="tx1"/>
                          </a:solidFill>
                          <a:latin typeface="+mn-lt"/>
                          <a:cs typeface="Amatic SC" panose="00000500000000000000" pitchFamily="2" charset="-79"/>
                        </a:rPr>
                        <a:t> 4 &amp; 5:  </a:t>
                      </a:r>
                      <a:r>
                        <a:rPr lang="en-US" sz="1000" b="0" baseline="0" dirty="0" smtClean="0">
                          <a:solidFill>
                            <a:schemeClr val="tx1"/>
                          </a:solidFill>
                          <a:latin typeface="+mn-lt"/>
                          <a:cs typeface="Amatic SC" panose="00000500000000000000" pitchFamily="2" charset="-79"/>
                        </a:rPr>
                        <a:t>Growing 6, 7, 8</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b="1" baseline="0" dirty="0" smtClean="0">
                        <a:solidFill>
                          <a:schemeClr val="tx1"/>
                        </a:solidFill>
                        <a:latin typeface="+mn-lt"/>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b="1" baseline="0" dirty="0" err="1" smtClean="0">
                          <a:solidFill>
                            <a:schemeClr val="tx1"/>
                          </a:solidFill>
                          <a:latin typeface="+mn-lt"/>
                          <a:cs typeface="Amatic SC" panose="00000500000000000000" pitchFamily="2" charset="-79"/>
                        </a:rPr>
                        <a:t>Wk</a:t>
                      </a:r>
                      <a:r>
                        <a:rPr lang="en-US" sz="1000" b="1" baseline="0" dirty="0" smtClean="0">
                          <a:solidFill>
                            <a:schemeClr val="tx1"/>
                          </a:solidFill>
                          <a:latin typeface="+mn-lt"/>
                          <a:cs typeface="Amatic SC" panose="00000500000000000000" pitchFamily="2" charset="-79"/>
                        </a:rPr>
                        <a:t> 6 &amp; 7:  </a:t>
                      </a:r>
                      <a:r>
                        <a:rPr lang="en-US" sz="1000" b="0" baseline="0" dirty="0" smtClean="0">
                          <a:solidFill>
                            <a:schemeClr val="tx1"/>
                          </a:solidFill>
                          <a:latin typeface="+mn-lt"/>
                          <a:cs typeface="Amatic SC" panose="00000500000000000000" pitchFamily="2" charset="-79"/>
                        </a:rPr>
                        <a:t>Length, height and time</a:t>
                      </a:r>
                      <a:endParaRPr lang="en-US" sz="1000" b="0" dirty="0">
                        <a:solidFill>
                          <a:schemeClr val="tx1"/>
                        </a:solidFill>
                        <a:latin typeface="+mn-lt"/>
                        <a:cs typeface="Amatic SC" panose="00000500000000000000" pitchFamily="2" charset="-79"/>
                      </a:endParaRPr>
                    </a:p>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l"/>
                      <a:r>
                        <a:rPr lang="en-GB" sz="1100" b="1" dirty="0" err="1" smtClean="0">
                          <a:solidFill>
                            <a:schemeClr val="tx1"/>
                          </a:solidFill>
                          <a:latin typeface="+mn-lt"/>
                          <a:cs typeface="Amatic SC" panose="00000500000000000000" pitchFamily="2" charset="-79"/>
                        </a:rPr>
                        <a:t>Wk</a:t>
                      </a:r>
                      <a:r>
                        <a:rPr lang="en-GB" sz="1100" b="1" dirty="0" smtClean="0">
                          <a:solidFill>
                            <a:schemeClr val="tx1"/>
                          </a:solidFill>
                          <a:latin typeface="+mn-lt"/>
                          <a:cs typeface="Amatic SC" panose="00000500000000000000" pitchFamily="2" charset="-79"/>
                        </a:rPr>
                        <a:t> 8, 9 and 10:  </a:t>
                      </a:r>
                      <a:r>
                        <a:rPr lang="en-GB" sz="1100" b="0" dirty="0" smtClean="0">
                          <a:solidFill>
                            <a:schemeClr val="tx1"/>
                          </a:solidFill>
                          <a:latin typeface="+mn-lt"/>
                          <a:cs typeface="Amatic SC" panose="00000500000000000000" pitchFamily="2" charset="-79"/>
                        </a:rPr>
                        <a:t>Building</a:t>
                      </a:r>
                      <a:r>
                        <a:rPr lang="en-GB" sz="1100" b="0" baseline="0" dirty="0" smtClean="0">
                          <a:solidFill>
                            <a:schemeClr val="tx1"/>
                          </a:solidFill>
                          <a:latin typeface="+mn-lt"/>
                          <a:cs typeface="Amatic SC" panose="00000500000000000000" pitchFamily="2" charset="-79"/>
                        </a:rPr>
                        <a:t> 9 and 10</a:t>
                      </a:r>
                      <a:endParaRPr lang="en-GB" sz="1100" baseline="0" dirty="0" smtClean="0">
                        <a:solidFill>
                          <a:schemeClr val="tx1"/>
                        </a:solidFill>
                        <a:latin typeface="+mn-lt"/>
                        <a:cs typeface="Amatic SC" panose="00000500000000000000" pitchFamily="2" charset="-79"/>
                      </a:endParaRPr>
                    </a:p>
                    <a:p>
                      <a:pPr algn="ctr"/>
                      <a:endParaRPr lang="en-GB" sz="1100" baseline="0" dirty="0" smtClean="0">
                        <a:solidFill>
                          <a:schemeClr val="tx1"/>
                        </a:solidFill>
                        <a:latin typeface="+mn-lt"/>
                        <a:cs typeface="Amatic SC" panose="00000500000000000000" pitchFamily="2" charset="-79"/>
                      </a:endParaRPr>
                    </a:p>
                    <a:p>
                      <a:pPr algn="l"/>
                      <a:r>
                        <a:rPr lang="en-GB" sz="1100" b="1" baseline="0" dirty="0" err="1" smtClean="0">
                          <a:solidFill>
                            <a:schemeClr val="tx1"/>
                          </a:solidFill>
                          <a:latin typeface="+mn-lt"/>
                          <a:cs typeface="Amatic SC" panose="00000500000000000000" pitchFamily="2" charset="-79"/>
                        </a:rPr>
                        <a:t>Wk</a:t>
                      </a:r>
                      <a:r>
                        <a:rPr lang="en-GB" sz="1100" b="1" baseline="0" dirty="0" smtClean="0">
                          <a:solidFill>
                            <a:schemeClr val="tx1"/>
                          </a:solidFill>
                          <a:latin typeface="+mn-lt"/>
                          <a:cs typeface="Amatic SC" panose="00000500000000000000" pitchFamily="2" charset="-79"/>
                        </a:rPr>
                        <a:t> 11 &amp; 12:  </a:t>
                      </a:r>
                      <a:r>
                        <a:rPr lang="en-GB" sz="1100" b="0" baseline="0" dirty="0" smtClean="0">
                          <a:solidFill>
                            <a:schemeClr val="tx1"/>
                          </a:solidFill>
                          <a:latin typeface="+mn-lt"/>
                          <a:cs typeface="Amatic SC" panose="00000500000000000000" pitchFamily="2" charset="-79"/>
                        </a:rPr>
                        <a:t>Explore 3-D shapes</a:t>
                      </a:r>
                      <a:endParaRPr lang="en-GB" sz="11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l"/>
                      <a:r>
                        <a:rPr lang="en-GB" sz="1000" b="1" dirty="0" err="1" smtClean="0">
                          <a:solidFill>
                            <a:schemeClr val="tx1"/>
                          </a:solidFill>
                        </a:rPr>
                        <a:t>Wk</a:t>
                      </a:r>
                      <a:r>
                        <a:rPr lang="en-GB" sz="1000" b="1" dirty="0" smtClean="0">
                          <a:solidFill>
                            <a:schemeClr val="tx1"/>
                          </a:solidFill>
                        </a:rPr>
                        <a:t> 1 &amp; 2</a:t>
                      </a:r>
                      <a:r>
                        <a:rPr lang="en-GB" sz="1000" b="0" dirty="0" smtClean="0">
                          <a:solidFill>
                            <a:schemeClr val="tx1"/>
                          </a:solidFill>
                        </a:rPr>
                        <a:t>:  To 20 &amp; beyond</a:t>
                      </a:r>
                    </a:p>
                    <a:p>
                      <a:pPr algn="l"/>
                      <a:endParaRPr lang="en-GB" sz="1000" b="0" dirty="0" smtClean="0">
                        <a:solidFill>
                          <a:schemeClr val="tx1"/>
                        </a:solidFill>
                      </a:endParaRPr>
                    </a:p>
                    <a:p>
                      <a:pPr algn="l"/>
                      <a:r>
                        <a:rPr lang="en-GB" sz="1000" b="1" dirty="0" err="1" smtClean="0">
                          <a:solidFill>
                            <a:schemeClr val="tx1"/>
                          </a:solidFill>
                        </a:rPr>
                        <a:t>Wk</a:t>
                      </a:r>
                      <a:r>
                        <a:rPr lang="en-GB" sz="1000" b="1" baseline="0" dirty="0" smtClean="0">
                          <a:solidFill>
                            <a:schemeClr val="tx1"/>
                          </a:solidFill>
                        </a:rPr>
                        <a:t> 3:  </a:t>
                      </a:r>
                      <a:r>
                        <a:rPr lang="en-GB" sz="1000" b="0" baseline="0" dirty="0" smtClean="0">
                          <a:solidFill>
                            <a:schemeClr val="tx1"/>
                          </a:solidFill>
                        </a:rPr>
                        <a:t>How many now?</a:t>
                      </a:r>
                    </a:p>
                    <a:p>
                      <a:pPr algn="l"/>
                      <a:endParaRPr lang="en-GB" sz="1000" b="0" baseline="0" dirty="0" smtClean="0">
                        <a:solidFill>
                          <a:schemeClr val="tx1"/>
                        </a:solidFill>
                      </a:endParaRPr>
                    </a:p>
                    <a:p>
                      <a:pPr algn="l"/>
                      <a:r>
                        <a:rPr lang="en-GB" sz="1000" b="1" baseline="0" dirty="0" err="1" smtClean="0">
                          <a:solidFill>
                            <a:schemeClr val="tx1"/>
                          </a:solidFill>
                        </a:rPr>
                        <a:t>Wk</a:t>
                      </a:r>
                      <a:r>
                        <a:rPr lang="en-GB" sz="1000" b="1" baseline="0" dirty="0" smtClean="0">
                          <a:solidFill>
                            <a:schemeClr val="tx1"/>
                          </a:solidFill>
                        </a:rPr>
                        <a:t> 4 &amp; 5:  </a:t>
                      </a:r>
                      <a:r>
                        <a:rPr lang="en-GB" sz="1000" b="0" baseline="0" dirty="0" smtClean="0">
                          <a:solidFill>
                            <a:schemeClr val="tx1"/>
                          </a:solidFill>
                        </a:rPr>
                        <a:t>Manipulate, compose &amp; decompose</a:t>
                      </a:r>
                      <a:endParaRPr lang="en-GB" sz="10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1400" b="1" dirty="0">
                          <a:solidFill>
                            <a:schemeClr val="bg1">
                              <a:lumMod val="50000"/>
                            </a:schemeClr>
                          </a:solidFill>
                        </a:rPr>
                        <a:t>Depth of numbers within 20 </a:t>
                      </a:r>
                    </a:p>
                    <a:p>
                      <a:pPr algn="ctr"/>
                      <a:r>
                        <a:rPr lang="en-US" sz="1000" dirty="0"/>
                        <a:t>Explore numbers and strategies •Recognise and extend patterns •Apply number, shape and measures knowledge •Count forwards and backwards</a:t>
                      </a:r>
                      <a:endParaRPr lang="en-US" sz="1000" b="1" dirty="0">
                        <a:solidFill>
                          <a:schemeClr val="bg1">
                            <a:lumMod val="50000"/>
                          </a:schemeClr>
                        </a:solidFill>
                      </a:endParaRPr>
                    </a:p>
                    <a:p>
                      <a:pPr algn="ctr"/>
                      <a:r>
                        <a:rPr lang="en-GB" sz="1400" b="1" dirty="0">
                          <a:solidFill>
                            <a:schemeClr val="bg1">
                              <a:lumMod val="50000"/>
                            </a:schemeClr>
                          </a:solidFill>
                        </a:rPr>
                        <a:t>Numbers beyond 20 </a:t>
                      </a:r>
                    </a:p>
                    <a:p>
                      <a:pPr algn="ctr"/>
                      <a:r>
                        <a:rPr lang="en-US" sz="1000" dirty="0"/>
                        <a:t>One more one less •Estimate and count •Grouping and sharing</a:t>
                      </a:r>
                      <a:endParaRPr lang="en-US" sz="1000" b="1" dirty="0">
                        <a:solidFill>
                          <a:schemeClr val="bg1">
                            <a:lumMod val="50000"/>
                          </a:schemeClr>
                        </a:solidFill>
                        <a:latin typeface="+mn-lt"/>
                        <a:cs typeface="Amatic SC" panose="00000500000000000000" pitchFamily="2" charset="-79"/>
                      </a:endParaRPr>
                    </a:p>
                    <a:p>
                      <a:pPr algn="ctr"/>
                      <a:endParaRPr lang="en-GB" sz="18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l"/>
                      <a:r>
                        <a:rPr lang="en-US" sz="1000" b="1" dirty="0" smtClean="0">
                          <a:solidFill>
                            <a:schemeClr val="tx1"/>
                          </a:solidFill>
                          <a:latin typeface="+mn-lt"/>
                          <a:cs typeface="Amatic SC" panose="00000500000000000000" pitchFamily="2" charset="-79"/>
                        </a:rPr>
                        <a:t>Week 6 &amp; 7:  </a:t>
                      </a:r>
                      <a:r>
                        <a:rPr lang="en-US" sz="1000" b="0" dirty="0" smtClean="0">
                          <a:solidFill>
                            <a:schemeClr val="tx1"/>
                          </a:solidFill>
                          <a:latin typeface="+mn-lt"/>
                          <a:cs typeface="Amatic SC" panose="00000500000000000000" pitchFamily="2" charset="-79"/>
                        </a:rPr>
                        <a:t>Sharing &amp; Grouping</a:t>
                      </a:r>
                    </a:p>
                    <a:p>
                      <a:pPr algn="l"/>
                      <a:endParaRPr lang="en-US" sz="1000" b="0" dirty="0" smtClean="0">
                        <a:solidFill>
                          <a:schemeClr val="tx1"/>
                        </a:solidFill>
                        <a:latin typeface="+mn-lt"/>
                        <a:cs typeface="Amatic SC" panose="00000500000000000000" pitchFamily="2" charset="-79"/>
                      </a:endParaRPr>
                    </a:p>
                    <a:p>
                      <a:pPr algn="l"/>
                      <a:r>
                        <a:rPr lang="en-US" sz="1000" b="1" dirty="0" err="1" smtClean="0">
                          <a:solidFill>
                            <a:schemeClr val="tx1"/>
                          </a:solidFill>
                          <a:latin typeface="+mn-lt"/>
                          <a:cs typeface="Amatic SC" panose="00000500000000000000" pitchFamily="2" charset="-79"/>
                        </a:rPr>
                        <a:t>Wk</a:t>
                      </a:r>
                      <a:r>
                        <a:rPr lang="en-US" sz="1000" b="1" dirty="0" smtClean="0">
                          <a:solidFill>
                            <a:schemeClr val="tx1"/>
                          </a:solidFill>
                          <a:latin typeface="+mn-lt"/>
                          <a:cs typeface="Amatic SC" panose="00000500000000000000" pitchFamily="2" charset="-79"/>
                        </a:rPr>
                        <a:t> 8, 9 &amp; 10:  </a:t>
                      </a:r>
                      <a:r>
                        <a:rPr lang="en-US" sz="1000" b="0" dirty="0" err="1" smtClean="0">
                          <a:solidFill>
                            <a:schemeClr val="tx1"/>
                          </a:solidFill>
                          <a:latin typeface="+mn-lt"/>
                          <a:cs typeface="Amatic SC" panose="00000500000000000000" pitchFamily="2" charset="-79"/>
                        </a:rPr>
                        <a:t>Visualise</a:t>
                      </a:r>
                      <a:r>
                        <a:rPr lang="en-US" sz="1000" b="0" dirty="0" smtClean="0">
                          <a:solidFill>
                            <a:schemeClr val="tx1"/>
                          </a:solidFill>
                          <a:latin typeface="+mn-lt"/>
                          <a:cs typeface="Amatic SC" panose="00000500000000000000" pitchFamily="2" charset="-79"/>
                        </a:rPr>
                        <a:t>, Build &amp; Map</a:t>
                      </a:r>
                    </a:p>
                    <a:p>
                      <a:pPr algn="l"/>
                      <a:endParaRPr lang="en-US" sz="1000" b="0" dirty="0" smtClean="0">
                        <a:solidFill>
                          <a:schemeClr val="tx1"/>
                        </a:solidFill>
                        <a:latin typeface="+mn-lt"/>
                        <a:cs typeface="Amatic SC" panose="00000500000000000000" pitchFamily="2" charset="-79"/>
                      </a:endParaRPr>
                    </a:p>
                    <a:p>
                      <a:pPr algn="l"/>
                      <a:r>
                        <a:rPr lang="en-US" sz="1000" b="1" dirty="0" err="1" smtClean="0">
                          <a:solidFill>
                            <a:schemeClr val="tx1"/>
                          </a:solidFill>
                          <a:latin typeface="+mn-lt"/>
                          <a:cs typeface="Amatic SC" panose="00000500000000000000" pitchFamily="2" charset="-79"/>
                        </a:rPr>
                        <a:t>Wk</a:t>
                      </a:r>
                      <a:r>
                        <a:rPr lang="en-US" sz="1000" b="1" dirty="0" smtClean="0">
                          <a:solidFill>
                            <a:schemeClr val="tx1"/>
                          </a:solidFill>
                          <a:latin typeface="+mn-lt"/>
                          <a:cs typeface="Amatic SC" panose="00000500000000000000" pitchFamily="2" charset="-79"/>
                        </a:rPr>
                        <a:t> 11:  </a:t>
                      </a:r>
                      <a:r>
                        <a:rPr lang="en-US" sz="1000" b="0" dirty="0" smtClean="0">
                          <a:solidFill>
                            <a:schemeClr val="tx1"/>
                          </a:solidFill>
                          <a:latin typeface="+mn-lt"/>
                          <a:cs typeface="Amatic SC" panose="00000500000000000000" pitchFamily="2" charset="-79"/>
                        </a:rPr>
                        <a:t>Make Connections</a:t>
                      </a:r>
                    </a:p>
                    <a:p>
                      <a:pPr algn="l"/>
                      <a:endParaRPr lang="en-US" sz="1000" b="0" dirty="0" smtClean="0">
                        <a:solidFill>
                          <a:schemeClr val="tx1"/>
                        </a:solidFill>
                        <a:latin typeface="+mn-lt"/>
                        <a:cs typeface="Amatic SC" panose="00000500000000000000" pitchFamily="2" charset="-79"/>
                      </a:endParaRPr>
                    </a:p>
                    <a:p>
                      <a:pPr algn="l"/>
                      <a:r>
                        <a:rPr lang="en-US" sz="1000" b="1" dirty="0" err="1" smtClean="0">
                          <a:solidFill>
                            <a:schemeClr val="tx1"/>
                          </a:solidFill>
                          <a:latin typeface="+mn-lt"/>
                          <a:cs typeface="Amatic SC" panose="00000500000000000000" pitchFamily="2" charset="-79"/>
                        </a:rPr>
                        <a:t>Wk</a:t>
                      </a:r>
                      <a:r>
                        <a:rPr lang="en-US" sz="1000" b="1" dirty="0" smtClean="0">
                          <a:solidFill>
                            <a:schemeClr val="tx1"/>
                          </a:solidFill>
                          <a:latin typeface="+mn-lt"/>
                          <a:cs typeface="Amatic SC" panose="00000500000000000000" pitchFamily="2" charset="-79"/>
                        </a:rPr>
                        <a:t> 12:  </a:t>
                      </a:r>
                      <a:r>
                        <a:rPr lang="en-US" sz="1000" b="0" dirty="0" smtClean="0">
                          <a:solidFill>
                            <a:schemeClr val="tx1"/>
                          </a:solidFill>
                          <a:latin typeface="+mn-lt"/>
                          <a:cs typeface="Amatic SC" panose="00000500000000000000" pitchFamily="2" charset="-79"/>
                        </a:rPr>
                        <a:t>Consolidation</a:t>
                      </a:r>
                      <a:endParaRPr lang="en-US" sz="10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8" name="Picture 7">
            <a:extLst>
              <a:ext uri="{FF2B5EF4-FFF2-40B4-BE49-F238E27FC236}">
                <a16:creationId xmlns:a16="http://schemas.microsoft.com/office/drawing/2014/main" id="{F3D10AAF-7670-454E-AC8A-F0EB9E76610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97874" y="68140"/>
            <a:ext cx="618138" cy="618138"/>
          </a:xfrm>
          <a:prstGeom prst="rect">
            <a:avLst/>
          </a:prstGeom>
        </p:spPr>
      </p:pic>
    </p:spTree>
    <p:extLst>
      <p:ext uri="{BB962C8B-B14F-4D97-AF65-F5344CB8AC3E}">
        <p14:creationId xmlns:p14="http://schemas.microsoft.com/office/powerpoint/2010/main" val="35002150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a:t>
            </a:r>
            <a:r>
              <a:rPr lang="en-US" sz="3600" dirty="0" smtClean="0">
                <a:latin typeface="Amatic SC" panose="00000500000000000000" pitchFamily="2" charset="-79"/>
                <a:cs typeface="Amatic SC" panose="00000500000000000000" pitchFamily="2" charset="-79"/>
              </a:rPr>
              <a:t>2023</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124141950"/>
              </p:ext>
            </p:extLst>
          </p:nvPr>
        </p:nvGraphicFramePr>
        <p:xfrm>
          <a:off x="262488" y="492233"/>
          <a:ext cx="11459364" cy="6007361"/>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52906">
                  <a:extLst>
                    <a:ext uri="{9D8B030D-6E8A-4147-A177-3AD203B41FA5}">
                      <a16:colId xmlns:a16="http://schemas.microsoft.com/office/drawing/2014/main" val="872926247"/>
                    </a:ext>
                  </a:extLst>
                </a:gridCol>
                <a:gridCol w="1484146">
                  <a:extLst>
                    <a:ext uri="{9D8B030D-6E8A-4147-A177-3AD203B41FA5}">
                      <a16:colId xmlns:a16="http://schemas.microsoft.com/office/drawing/2014/main" val="4138297329"/>
                    </a:ext>
                  </a:extLst>
                </a:gridCol>
                <a:gridCol w="1450440">
                  <a:extLst>
                    <a:ext uri="{9D8B030D-6E8A-4147-A177-3AD203B41FA5}">
                      <a16:colId xmlns:a16="http://schemas.microsoft.com/office/drawing/2014/main" val="1315738151"/>
                    </a:ext>
                  </a:extLst>
                </a:gridCol>
                <a:gridCol w="1703170">
                  <a:extLst>
                    <a:ext uri="{9D8B030D-6E8A-4147-A177-3AD203B41FA5}">
                      <a16:colId xmlns:a16="http://schemas.microsoft.com/office/drawing/2014/main" val="2573491699"/>
                    </a:ext>
                  </a:extLst>
                </a:gridCol>
                <a:gridCol w="120494">
                  <a:extLst>
                    <a:ext uri="{9D8B030D-6E8A-4147-A177-3AD203B41FA5}">
                      <a16:colId xmlns:a16="http://schemas.microsoft.com/office/drawing/2014/main" val="345752596"/>
                    </a:ext>
                  </a:extLst>
                </a:gridCol>
                <a:gridCol w="1637052">
                  <a:extLst>
                    <a:ext uri="{9D8B030D-6E8A-4147-A177-3AD203B41FA5}">
                      <a16:colId xmlns:a16="http://schemas.microsoft.com/office/drawing/2014/main" val="2335150482"/>
                    </a:ext>
                  </a:extLst>
                </a:gridCol>
                <a:gridCol w="213297">
                  <a:extLst>
                    <a:ext uri="{9D8B030D-6E8A-4147-A177-3AD203B41FA5}">
                      <a16:colId xmlns:a16="http://schemas.microsoft.com/office/drawing/2014/main" val="4046203905"/>
                    </a:ext>
                  </a:extLst>
                </a:gridCol>
                <a:gridCol w="1423755">
                  <a:extLst>
                    <a:ext uri="{9D8B030D-6E8A-4147-A177-3AD203B41FA5}">
                      <a16:colId xmlns:a16="http://schemas.microsoft.com/office/drawing/2014/main" val="3958640114"/>
                    </a:ext>
                  </a:extLst>
                </a:gridCol>
              </a:tblGrid>
              <a:tr h="381166">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Autumn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lumMod val="50000"/>
                            </a:schemeClr>
                          </a:solidFill>
                          <a:latin typeface="Amatic SC" panose="00000500000000000000" pitchFamily="2" charset="-79"/>
                          <a:cs typeface="Amatic SC" panose="00000500000000000000" pitchFamily="2" charset="-79"/>
                        </a:rPr>
                        <a:t>Autumn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Spring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2800">
                          <a:solidFill>
                            <a:schemeClr val="bg1">
                              <a:lumMod val="50000"/>
                            </a:schemeClr>
                          </a:solidFill>
                          <a:latin typeface="Amatic SC" panose="00000500000000000000" pitchFamily="2" charset="-79"/>
                          <a:cs typeface="Amatic SC" panose="00000500000000000000" pitchFamily="2" charset="-79"/>
                        </a:rPr>
                        <a:t>Spring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193847">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8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smtClean="0">
                          <a:latin typeface="Amatic SC" panose="00000500000000000000" pitchFamily="2" charset="-79"/>
                          <a:cs typeface="Amatic SC" panose="00000500000000000000" pitchFamily="2" charset="-79"/>
                        </a:rPr>
                        <a:t>Let’s celebrate!</a:t>
                      </a:r>
                      <a:endParaRPr lang="en-US" sz="1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dirty="0">
                          <a:latin typeface="Amatic SC" panose="00000500000000000000" pitchFamily="2" charset="-79"/>
                          <a:cs typeface="Amatic SC" panose="00000500000000000000" pitchFamily="2" charset="-79"/>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1800" dirty="0" smtClean="0">
                          <a:latin typeface="Amatic SC" panose="00000500000000000000" pitchFamily="2" charset="-79"/>
                          <a:cs typeface="Amatic SC" panose="00000500000000000000" pitchFamily="2" charset="-79"/>
                        </a:rPr>
                        <a:t>Ticket</a:t>
                      </a:r>
                      <a:r>
                        <a:rPr lang="en-US" sz="1800" baseline="0" dirty="0" smtClean="0">
                          <a:latin typeface="Amatic SC" panose="00000500000000000000" pitchFamily="2" charset="-79"/>
                          <a:cs typeface="Amatic SC" panose="00000500000000000000" pitchFamily="2" charset="-79"/>
                        </a:rPr>
                        <a:t> to ride!</a:t>
                      </a:r>
                      <a:endParaRPr lang="en-US" sz="1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smtClean="0">
                          <a:latin typeface="Amatic SC" panose="00000500000000000000" pitchFamily="2" charset="-79"/>
                          <a:cs typeface="Amatic SC" panose="00000500000000000000" pitchFamily="2" charset="-79"/>
                        </a:rPr>
                        <a:t>Let’s find out!</a:t>
                      </a:r>
                      <a:endParaRPr lang="en-US" sz="1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smtClean="0">
                          <a:latin typeface="Amatic SC" panose="00000500000000000000" pitchFamily="2" charset="-79"/>
                          <a:cs typeface="Amatic SC" panose="00000500000000000000" pitchFamily="2" charset="-79"/>
                        </a:rPr>
                        <a:t>To</a:t>
                      </a:r>
                      <a:r>
                        <a:rPr lang="en-US" sz="1800" baseline="0" dirty="0" smtClean="0">
                          <a:latin typeface="Amatic SC" panose="00000500000000000000" pitchFamily="2" charset="-79"/>
                          <a:cs typeface="Amatic SC" panose="00000500000000000000" pitchFamily="2" charset="-79"/>
                        </a:rPr>
                        <a:t> the seaside!</a:t>
                      </a:r>
                      <a:r>
                        <a:rPr lang="en-US" sz="1800" dirty="0" smtClean="0">
                          <a:latin typeface="Amatic SC" panose="00000500000000000000" pitchFamily="2" charset="-79"/>
                          <a:cs typeface="Amatic SC" panose="00000500000000000000" pitchFamily="2" charset="-79"/>
                        </a:rPr>
                        <a:t> </a:t>
                      </a:r>
                      <a:endParaRPr lang="en-US" sz="1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763912">
                <a:tc rowSpan="3">
                  <a:txBody>
                    <a:bodyPr/>
                    <a:lstStyle/>
                    <a:p>
                      <a:pPr algn="ctr"/>
                      <a:r>
                        <a:rPr lang="en-US" sz="2400" b="1" dirty="0">
                          <a:latin typeface="Amatic SC" panose="00000500000000000000" pitchFamily="2" charset="-79"/>
                          <a:cs typeface="Amatic SC" panose="00000500000000000000" pitchFamily="2" charset="-79"/>
                        </a:rPr>
                        <a:t>Understanding the world</a:t>
                      </a:r>
                    </a:p>
                    <a:p>
                      <a:pPr algn="ctr"/>
                      <a:endParaRPr lang="en-US" sz="2400" b="1" dirty="0">
                        <a:latin typeface="Amatic SC" panose="00000500000000000000" pitchFamily="2" charset="-79"/>
                        <a:cs typeface="Amatic SC" panose="00000500000000000000" pitchFamily="2" charset="-79"/>
                      </a:endParaRPr>
                    </a:p>
                    <a:p>
                      <a:pPr algn="ctr"/>
                      <a:endParaRPr lang="en-US"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9">
                  <a:txBody>
                    <a:bodyPr/>
                    <a:lstStyle/>
                    <a:p>
                      <a:pPr algn="ctr"/>
                      <a:r>
                        <a:rPr lang="en-US" sz="800" dirty="0"/>
                        <a:t>Understanding the world involves guiding children to </a:t>
                      </a:r>
                      <a:r>
                        <a:rPr lang="en-US" sz="800" b="1" dirty="0"/>
                        <a:t>make sense of their physical world and their community</a:t>
                      </a:r>
                      <a:r>
                        <a:rPr lang="en-US" sz="800" dirty="0"/>
                        <a:t>. The frequency and range of children’s personal experiences increases their knowledge and sense of the world around them – from visiting parks, libraries and museums to meeting important members of society such as police officers, nurses and firefighters. In addition, listening to a broad selection of stories, non-fiction, rhymes and poems will foster their understanding of our culturally, socially, technologically and ecologically diverse world. As well as building important knowledge, this extends their familiarity with words that support understanding across domains. Enriching and widening children’s vocabulary will support later reading comprehension.</a:t>
                      </a:r>
                      <a:endParaRPr lang="en-US" sz="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US" sz="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879381019"/>
                  </a:ext>
                </a:extLst>
              </a:tr>
              <a:tr h="2597634">
                <a:tc vMerge="1">
                  <a:txBody>
                    <a:bodyPr/>
                    <a:lstStyle/>
                    <a:p>
                      <a:pPr algn="ctr"/>
                      <a:r>
                        <a:rPr lang="en-US" sz="2400" b="1" dirty="0">
                          <a:latin typeface="Amatic SC" panose="00000500000000000000" pitchFamily="2" charset="-79"/>
                          <a:cs typeface="Amatic SC" panose="00000500000000000000" pitchFamily="2" charset="-79"/>
                        </a:rPr>
                        <a:t>Understanding the world</a:t>
                      </a:r>
                    </a:p>
                    <a:p>
                      <a:pPr algn="ctr"/>
                      <a:r>
                        <a:rPr lang="en-US" sz="2400" b="1" dirty="0">
                          <a:latin typeface="Amatic SC" panose="00000500000000000000" pitchFamily="2" charset="-79"/>
                          <a:cs typeface="Amatic SC" panose="00000500000000000000" pitchFamily="2" charset="-79"/>
                        </a:rPr>
                        <a:t>RE / Festivals </a:t>
                      </a:r>
                    </a:p>
                    <a:p>
                      <a:pPr algn="ctr"/>
                      <a:endParaRPr lang="en-US" sz="2400" b="1" dirty="0">
                        <a:latin typeface="Amatic SC" panose="00000500000000000000" pitchFamily="2" charset="-79"/>
                        <a:cs typeface="Amatic SC" panose="00000500000000000000" pitchFamily="2" charset="-79"/>
                      </a:endParaRPr>
                    </a:p>
                    <a:p>
                      <a:pPr algn="ctr"/>
                      <a:r>
                        <a:rPr lang="en-US" sz="800" dirty="0"/>
                        <a:t>Our RE Curriculum enables children to develop a positive sense of themselves and others and learn how to form positive and respectful relationships. </a:t>
                      </a:r>
                    </a:p>
                    <a:p>
                      <a:pPr algn="ctr"/>
                      <a:endParaRPr lang="en-US" sz="800" dirty="0"/>
                    </a:p>
                    <a:p>
                      <a:pPr algn="ctr"/>
                      <a:r>
                        <a:rPr lang="en-US" sz="800" dirty="0"/>
                        <a:t> They will begin to understand and value the differences of individuals and groups within their own community. </a:t>
                      </a:r>
                    </a:p>
                    <a:p>
                      <a:pPr algn="ctr"/>
                      <a:endParaRPr lang="en-US" sz="800" dirty="0"/>
                    </a:p>
                    <a:p>
                      <a:pPr algn="ctr"/>
                      <a:r>
                        <a:rPr lang="en-US" sz="800" dirty="0"/>
                        <a:t>Children will have opportunity to develop their emerging moral and cultural awareness.</a:t>
                      </a:r>
                      <a:endParaRPr lang="en-US" sz="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Identifying their family. Commenting on photos of their family; naming who they can see and of what relation they are to them. </a:t>
                      </a: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Can talk about what they do with their family and places they have been with their family. Can draw similarities and make comparisons between other families. </a:t>
                      </a:r>
                      <a:r>
                        <a:rPr lang="en-US" sz="700" dirty="0">
                          <a:latin typeface="+mn-lt"/>
                        </a:rPr>
                        <a:t>Name and describe people who are familiar to them. </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Read fictional stories about families and start to tell the difference between real and fiction. </a:t>
                      </a:r>
                      <a:r>
                        <a:rPr lang="en-US" sz="700" dirty="0">
                          <a:latin typeface="+mn-lt"/>
                        </a:rPr>
                        <a:t>Talk about members of their immediate family and community.</a:t>
                      </a:r>
                      <a:endParaRPr lang="en-GB" sz="700" b="0" dirty="0">
                        <a:solidFill>
                          <a:schemeClr val="tx1"/>
                        </a:solidFill>
                        <a:effectLst/>
                        <a:latin typeface="+mn-lt"/>
                        <a:cs typeface="Amatic SC" panose="00000500000000000000" pitchFamily="2" charset="-79"/>
                      </a:endParaRP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Navigating around our classroom and outdoor areas. </a:t>
                      </a:r>
                      <a:endParaRPr lang="en-GB" sz="700" b="0" dirty="0" smtClean="0">
                        <a:solidFill>
                          <a:schemeClr val="tx1"/>
                        </a:solidFill>
                        <a:effectLst/>
                        <a:latin typeface="+mn-lt"/>
                        <a:ea typeface="Calibri" panose="020F0502020204030204" pitchFamily="34" charset="0"/>
                        <a:cs typeface="Amatic SC" panose="00000500000000000000" pitchFamily="2" charset="-79"/>
                      </a:endParaRPr>
                    </a:p>
                    <a:p>
                      <a:pPr marL="171450" indent="-171450">
                        <a:lnSpc>
                          <a:spcPct val="100000"/>
                        </a:lnSpc>
                        <a:spcBef>
                          <a:spcPts val="100"/>
                        </a:spcBef>
                        <a:spcAft>
                          <a:spcPts val="800"/>
                        </a:spcAft>
                        <a:buFont typeface="Courier New" panose="02070309020205020404" pitchFamily="49" charset="0"/>
                        <a:buChar char="o"/>
                      </a:pPr>
                      <a:r>
                        <a:rPr lang="en-GB" sz="700" b="0" dirty="0" smtClean="0">
                          <a:solidFill>
                            <a:schemeClr val="tx1"/>
                          </a:solidFill>
                          <a:effectLst/>
                          <a:latin typeface="+mn-lt"/>
                          <a:ea typeface="Calibri" panose="020F0502020204030204" pitchFamily="34" charset="0"/>
                          <a:cs typeface="Amatic SC" panose="00000500000000000000" pitchFamily="2" charset="-79"/>
                        </a:rPr>
                        <a:t>Look at the</a:t>
                      </a:r>
                      <a:r>
                        <a:rPr lang="en-GB" sz="700" b="0" baseline="0" dirty="0" smtClean="0">
                          <a:solidFill>
                            <a:schemeClr val="tx1"/>
                          </a:solidFill>
                          <a:effectLst/>
                          <a:latin typeface="+mn-lt"/>
                          <a:ea typeface="Calibri" panose="020F0502020204030204" pitchFamily="34" charset="0"/>
                          <a:cs typeface="Amatic SC" panose="00000500000000000000" pitchFamily="2" charset="-79"/>
                        </a:rPr>
                        <a:t> human body/skeleton.</a:t>
                      </a:r>
                    </a:p>
                    <a:p>
                      <a:pPr marL="171450" indent="-171450">
                        <a:lnSpc>
                          <a:spcPct val="100000"/>
                        </a:lnSpc>
                        <a:spcBef>
                          <a:spcPts val="100"/>
                        </a:spcBef>
                        <a:spcAft>
                          <a:spcPts val="800"/>
                        </a:spcAft>
                        <a:buFont typeface="Courier New" panose="02070309020205020404" pitchFamily="49" charset="0"/>
                        <a:buChar char="o"/>
                      </a:pPr>
                      <a:r>
                        <a:rPr lang="en-GB" sz="700" b="0" baseline="0" dirty="0" smtClean="0">
                          <a:solidFill>
                            <a:schemeClr val="tx1"/>
                          </a:solidFill>
                          <a:effectLst/>
                          <a:latin typeface="+mn-lt"/>
                          <a:ea typeface="Calibri" panose="020F0502020204030204" pitchFamily="34" charset="0"/>
                          <a:cs typeface="Amatic SC" panose="00000500000000000000" pitchFamily="2" charset="-79"/>
                        </a:rPr>
                        <a:t>How to keep our bodies healthy.</a:t>
                      </a:r>
                      <a:endParaRPr lang="en-GB" sz="700" b="0" dirty="0" smtClean="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Can talk about what they have done with their families during Christmas’ in the past.  </a:t>
                      </a: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Show photos of how Christmas used to be celebrated in the past.  Use world maps to show children where some stories are based. Use the Jolly Postman to draw information from a map and begin to understand why maps are so important to postmen.</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Share different cultures versions of famous fairy tales.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To introduce children to a range of fictional characters and creatures from stories and to begin to differentiate these characters from real people in their lives.</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Stranger danger (based on Jack and the beanstalk). Talking about occupations and how to identify strangers that can help them when they are in need.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Can talk about what they have done with their families during Christmas’ in the past.  </a:t>
                      </a: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Show photos of how Christmas used to be celebrated in the </a:t>
                      </a:r>
                      <a:r>
                        <a:rPr lang="en-GB" sz="700" b="0" dirty="0" smtClean="0">
                          <a:solidFill>
                            <a:schemeClr val="tx1"/>
                          </a:solidFill>
                          <a:effectLst/>
                          <a:latin typeface="+mn-lt"/>
                          <a:ea typeface="Calibri" panose="020F0502020204030204" pitchFamily="34" charset="0"/>
                          <a:cs typeface="Amatic SC" panose="00000500000000000000" pitchFamily="2" charset="-79"/>
                        </a:rPr>
                        <a:t>past and in other </a:t>
                      </a:r>
                      <a:r>
                        <a:rPr lang="en-GB" sz="700" b="0" dirty="0" err="1" smtClean="0">
                          <a:solidFill>
                            <a:schemeClr val="tx1"/>
                          </a:solidFill>
                          <a:effectLst/>
                          <a:latin typeface="+mn-lt"/>
                          <a:ea typeface="Calibri" panose="020F0502020204030204" pitchFamily="34" charset="0"/>
                          <a:cs typeface="Amatic SC" panose="00000500000000000000" pitchFamily="2" charset="-79"/>
                        </a:rPr>
                        <a:t>countiries</a:t>
                      </a:r>
                      <a:r>
                        <a:rPr lang="en-GB" sz="700" b="0" dirty="0" smtClean="0">
                          <a:solidFill>
                            <a:schemeClr val="tx1"/>
                          </a:solidFill>
                          <a:effectLst/>
                          <a:latin typeface="+mn-lt"/>
                          <a:ea typeface="Calibri" panose="020F0502020204030204" pitchFamily="34" charset="0"/>
                          <a:cs typeface="Amatic SC" panose="00000500000000000000" pitchFamily="2" charset="-79"/>
                        </a:rPr>
                        <a:t>.</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smtClean="0">
                          <a:solidFill>
                            <a:schemeClr val="tx1"/>
                          </a:solidFill>
                          <a:effectLst/>
                          <a:latin typeface="+mn-lt"/>
                          <a:ea typeface="Calibri" panose="020F0502020204030204" pitchFamily="34" charset="0"/>
                          <a:cs typeface="Amatic SC" panose="00000500000000000000" pitchFamily="2" charset="-79"/>
                        </a:rPr>
                        <a:t>Listen out for and make note of children’s discussion between themselves regarding their experience of past birthday celebrations.</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smtClean="0">
                          <a:solidFill>
                            <a:schemeClr val="tx1"/>
                          </a:solidFill>
                          <a:effectLst/>
                          <a:latin typeface="+mn-lt"/>
                          <a:ea typeface="Calibri" panose="020F0502020204030204" pitchFamily="34" charset="0"/>
                          <a:cs typeface="Amatic SC" panose="00000500000000000000" pitchFamily="2" charset="-79"/>
                        </a:rPr>
                        <a:t>To</a:t>
                      </a:r>
                      <a:r>
                        <a:rPr lang="en-GB" sz="700" b="0" baseline="0" dirty="0" smtClean="0">
                          <a:solidFill>
                            <a:schemeClr val="tx1"/>
                          </a:solidFill>
                          <a:effectLst/>
                          <a:latin typeface="+mn-lt"/>
                          <a:ea typeface="Calibri" panose="020F0502020204030204" pitchFamily="34" charset="0"/>
                          <a:cs typeface="Amatic SC" panose="00000500000000000000" pitchFamily="2" charset="-79"/>
                        </a:rPr>
                        <a:t> understand celebration Diwali and firework night.</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baseline="0" dirty="0" smtClean="0">
                          <a:solidFill>
                            <a:schemeClr val="tx1"/>
                          </a:solidFill>
                          <a:effectLst/>
                          <a:latin typeface="+mn-lt"/>
                          <a:ea typeface="Calibri" panose="020F0502020204030204" pitchFamily="34" charset="0"/>
                          <a:cs typeface="Amatic SC" panose="00000500000000000000" pitchFamily="2" charset="-79"/>
                        </a:rPr>
                        <a:t>Introduce the children to the story of Guy Fawkes.</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baseline="0" dirty="0" smtClean="0">
                          <a:solidFill>
                            <a:schemeClr val="tx1"/>
                          </a:solidFill>
                          <a:effectLst/>
                          <a:latin typeface="+mn-lt"/>
                          <a:ea typeface="Calibri" panose="020F0502020204030204" pitchFamily="34" charset="0"/>
                          <a:cs typeface="Amatic SC" panose="00000500000000000000" pitchFamily="2" charset="-79"/>
                        </a:rPr>
                        <a:t>To explore the season Autumn and talk about hibernation.</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dirty="0" smtClean="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indent="-171450">
                        <a:lnSpc>
                          <a:spcPct val="100000"/>
                        </a:lnSpc>
                        <a:spcBef>
                          <a:spcPts val="100"/>
                        </a:spcBef>
                        <a:spcAft>
                          <a:spcPts val="800"/>
                        </a:spcAft>
                        <a:buFont typeface="Courier New" panose="02070309020205020404" pitchFamily="49" charset="0"/>
                        <a:buChar char="o"/>
                      </a:pPr>
                      <a:r>
                        <a:rPr lang="en-GB" sz="700" b="0" dirty="0" smtClean="0">
                          <a:solidFill>
                            <a:schemeClr val="tx1"/>
                          </a:solidFill>
                          <a:effectLst/>
                          <a:latin typeface="+mn-lt"/>
                          <a:ea typeface="Calibri" panose="020F0502020204030204" pitchFamily="34" charset="0"/>
                          <a:cs typeface="Amatic SC" panose="00000500000000000000" pitchFamily="2" charset="-79"/>
                        </a:rPr>
                        <a:t>Learning</a:t>
                      </a:r>
                      <a:r>
                        <a:rPr lang="en-GB" sz="700" b="0" baseline="0" dirty="0" smtClean="0">
                          <a:solidFill>
                            <a:schemeClr val="tx1"/>
                          </a:solidFill>
                          <a:effectLst/>
                          <a:latin typeface="+mn-lt"/>
                          <a:ea typeface="Calibri" panose="020F0502020204030204" pitchFamily="34" charset="0"/>
                          <a:cs typeface="Amatic SC" panose="00000500000000000000" pitchFamily="2" charset="-79"/>
                        </a:rPr>
                        <a:t> about animals through stories.</a:t>
                      </a:r>
                      <a:r>
                        <a:rPr lang="en-GB" sz="700" b="0" dirty="0" smtClean="0">
                          <a:solidFill>
                            <a:schemeClr val="tx1"/>
                          </a:solidFill>
                          <a:effectLst/>
                          <a:latin typeface="+mn-lt"/>
                          <a:ea typeface="Calibri" panose="020F0502020204030204" pitchFamily="34" charset="0"/>
                          <a:cs typeface="Amatic SC" panose="00000500000000000000" pitchFamily="2" charset="-79"/>
                        </a:rPr>
                        <a:t> </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What can we do here to take care of animals in the jungle?</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Compare animals from a jungle to those on a </a:t>
                      </a:r>
                      <a:r>
                        <a:rPr lang="en-GB" sz="700" b="0" dirty="0" smtClean="0">
                          <a:solidFill>
                            <a:schemeClr val="tx1"/>
                          </a:solidFill>
                          <a:effectLst/>
                          <a:latin typeface="+mn-lt"/>
                          <a:ea typeface="Calibri" panose="020F0502020204030204" pitchFamily="34" charset="0"/>
                          <a:cs typeface="Amatic SC" panose="00000500000000000000" pitchFamily="2" charset="-79"/>
                        </a:rPr>
                        <a:t>farm,</a:t>
                      </a:r>
                      <a:r>
                        <a:rPr lang="en-GB" sz="700" b="0" baseline="0" dirty="0" smtClean="0">
                          <a:solidFill>
                            <a:schemeClr val="tx1"/>
                          </a:solidFill>
                          <a:effectLst/>
                          <a:latin typeface="+mn-lt"/>
                          <a:ea typeface="Calibri" panose="020F0502020204030204" pitchFamily="34" charset="0"/>
                          <a:cs typeface="Amatic SC" panose="00000500000000000000" pitchFamily="2" charset="-79"/>
                        </a:rPr>
                        <a:t> pets </a:t>
                      </a:r>
                      <a:r>
                        <a:rPr lang="en-GB" sz="700" b="0" baseline="0" dirty="0" err="1" smtClean="0">
                          <a:solidFill>
                            <a:schemeClr val="tx1"/>
                          </a:solidFill>
                          <a:effectLst/>
                          <a:latin typeface="+mn-lt"/>
                          <a:ea typeface="Calibri" panose="020F0502020204030204" pitchFamily="34" charset="0"/>
                          <a:cs typeface="Amatic SC" panose="00000500000000000000" pitchFamily="2" charset="-79"/>
                        </a:rPr>
                        <a:t>etc</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Explore a range of </a:t>
                      </a:r>
                      <a:r>
                        <a:rPr lang="en-GB" sz="700" b="0" dirty="0" smtClean="0">
                          <a:solidFill>
                            <a:schemeClr val="tx1"/>
                          </a:solidFill>
                          <a:effectLst/>
                          <a:latin typeface="+mn-lt"/>
                          <a:ea typeface="Calibri" panose="020F0502020204030204" pitchFamily="34" charset="0"/>
                          <a:cs typeface="Amatic SC" panose="00000500000000000000" pitchFamily="2" charset="-79"/>
                        </a:rPr>
                        <a:t> animals</a:t>
                      </a:r>
                      <a:r>
                        <a:rPr lang="en-GB" sz="700" b="0" baseline="0" dirty="0" smtClean="0">
                          <a:solidFill>
                            <a:schemeClr val="tx1"/>
                          </a:solidFill>
                          <a:effectLst/>
                          <a:latin typeface="+mn-lt"/>
                          <a:ea typeface="Calibri" panose="020F0502020204030204" pitchFamily="34" charset="0"/>
                          <a:cs typeface="Amatic SC" panose="00000500000000000000" pitchFamily="2" charset="-79"/>
                        </a:rPr>
                        <a:t> from around the world.  </a:t>
                      </a:r>
                      <a:r>
                        <a:rPr lang="en-GB" sz="700" b="0" dirty="0" smtClean="0">
                          <a:solidFill>
                            <a:schemeClr val="tx1"/>
                          </a:solidFill>
                          <a:effectLst/>
                          <a:latin typeface="+mn-lt"/>
                          <a:ea typeface="Calibri" panose="020F0502020204030204" pitchFamily="34" charset="0"/>
                          <a:cs typeface="Amatic SC" panose="00000500000000000000" pitchFamily="2" charset="-79"/>
                        </a:rPr>
                        <a:t>Learn </a:t>
                      </a:r>
                      <a:r>
                        <a:rPr lang="en-GB" sz="700" b="0" dirty="0">
                          <a:solidFill>
                            <a:schemeClr val="tx1"/>
                          </a:solidFill>
                          <a:effectLst/>
                          <a:latin typeface="+mn-lt"/>
                          <a:ea typeface="Calibri" panose="020F0502020204030204" pitchFamily="34" charset="0"/>
                          <a:cs typeface="Amatic SC" panose="00000500000000000000" pitchFamily="2" charset="-79"/>
                        </a:rPr>
                        <a:t>their names and label their body parts</a:t>
                      </a:r>
                      <a:r>
                        <a:rPr lang="en-GB" sz="700" b="0" dirty="0" smtClean="0">
                          <a:solidFill>
                            <a:schemeClr val="tx1"/>
                          </a:solidFill>
                          <a:effectLst/>
                          <a:latin typeface="+mn-lt"/>
                          <a:ea typeface="Calibri" panose="020F0502020204030204" pitchFamily="34" charset="0"/>
                          <a:cs typeface="Amatic SC" panose="00000500000000000000" pitchFamily="2" charset="-79"/>
                        </a:rPr>
                        <a:t>. </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latin typeface="+mn-lt"/>
                        </a:rPr>
                        <a:t>Nocturnal Animals Making sense of different environments and habitats </a:t>
                      </a:r>
                      <a:endParaRPr lang="en-US" sz="700" dirty="0" smtClean="0">
                        <a:latin typeface="+mn-lt"/>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700" dirty="0">
                        <a:latin typeface="+mn-lt"/>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t>Use images, video clips, shared texts and other resources to bring the wider world into the classroom. Listen to what children say about what they </a:t>
                      </a:r>
                      <a:r>
                        <a:rPr lang="en-US" sz="700" dirty="0" smtClean="0"/>
                        <a:t>see</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700" dirty="0"/>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t>Listen to children describing and commenting on things they have seen whilst outside, including plants and animals. </a:t>
                      </a:r>
                      <a:endParaRPr lang="en-US" sz="700" dirty="0" smtClean="0"/>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700" dirty="0"/>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t>After close observation, draw pictures of the natural world, including </a:t>
                      </a:r>
                      <a:r>
                        <a:rPr lang="en-US" sz="700" dirty="0" smtClean="0"/>
                        <a:t>animals.</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b="0" dirty="0" smtClean="0">
                          <a:solidFill>
                            <a:schemeClr val="tx1"/>
                          </a:solidFill>
                          <a:effectLst/>
                          <a:latin typeface="+mn-lt"/>
                          <a:ea typeface="Calibri" panose="020F0502020204030204" pitchFamily="34" charset="0"/>
                          <a:cs typeface="Amatic SC" panose="00000500000000000000" pitchFamily="2" charset="-79"/>
                        </a:rPr>
                        <a:t>Look</a:t>
                      </a:r>
                      <a:r>
                        <a:rPr lang="en-US" sz="700" b="0" baseline="0" dirty="0" smtClean="0">
                          <a:solidFill>
                            <a:schemeClr val="tx1"/>
                          </a:solidFill>
                          <a:effectLst/>
                          <a:latin typeface="+mn-lt"/>
                          <a:ea typeface="Calibri" panose="020F0502020204030204" pitchFamily="34" charset="0"/>
                          <a:cs typeface="Amatic SC" panose="00000500000000000000" pitchFamily="2" charset="-79"/>
                        </a:rPr>
                        <a:t> at the celebration CNY culture and traditions and compare with our festivals.</a:t>
                      </a:r>
                    </a:p>
                    <a:p>
                      <a:pPr marL="0" marR="0" lvl="0" indent="0" algn="l" defTabSz="914400" rtl="0" eaLnBrk="1" fontAlgn="auto" latinLnBrk="0" hangingPunct="1">
                        <a:lnSpc>
                          <a:spcPct val="100000"/>
                        </a:lnSpc>
                        <a:spcBef>
                          <a:spcPts val="100"/>
                        </a:spcBef>
                        <a:spcAft>
                          <a:spcPts val="0"/>
                        </a:spcAft>
                        <a:buClrTx/>
                        <a:buSzTx/>
                        <a:buFont typeface="Arial" panose="020B0604020202020204" pitchFamily="34" charset="0"/>
                        <a:buNone/>
                        <a:tabLst/>
                        <a:defRPr/>
                      </a:pPr>
                      <a:r>
                        <a:rPr lang="en-US" sz="700" b="0" baseline="0" dirty="0" smtClean="0">
                          <a:solidFill>
                            <a:schemeClr val="tx1"/>
                          </a:solidFill>
                          <a:effectLst/>
                          <a:latin typeface="+mn-lt"/>
                          <a:ea typeface="Calibri" panose="020F0502020204030204" pitchFamily="34" charset="0"/>
                          <a:cs typeface="Amatic SC" panose="00000500000000000000" pitchFamily="2" charset="-79"/>
                        </a:rPr>
                        <a:t>*  Looking at &amp; creating maps.</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smtClean="0">
                          <a:solidFill>
                            <a:schemeClr val="tx1"/>
                          </a:solidFill>
                          <a:effectLst/>
                          <a:latin typeface="+mn-lt"/>
                          <a:ea typeface="Calibri" panose="020F0502020204030204" pitchFamily="34" charset="0"/>
                          <a:cs typeface="Amatic SC" panose="00000500000000000000" pitchFamily="2" charset="-79"/>
                        </a:rPr>
                        <a:t>Can </a:t>
                      </a:r>
                      <a:r>
                        <a:rPr lang="en-GB" sz="700" b="0" dirty="0">
                          <a:solidFill>
                            <a:schemeClr val="tx1"/>
                          </a:solidFill>
                          <a:effectLst/>
                          <a:latin typeface="+mn-lt"/>
                          <a:ea typeface="Calibri" panose="020F0502020204030204" pitchFamily="34" charset="0"/>
                          <a:cs typeface="Amatic SC" panose="00000500000000000000" pitchFamily="2" charset="-79"/>
                        </a:rPr>
                        <a:t>children make comments on </a:t>
                      </a:r>
                      <a:r>
                        <a:rPr lang="en-GB" sz="700" b="0" dirty="0" smtClean="0">
                          <a:solidFill>
                            <a:schemeClr val="tx1"/>
                          </a:solidFill>
                          <a:effectLst/>
                          <a:latin typeface="+mn-lt"/>
                          <a:ea typeface="Calibri" panose="020F0502020204030204" pitchFamily="34" charset="0"/>
                          <a:cs typeface="Amatic SC" panose="00000500000000000000" pitchFamily="2" charset="-79"/>
                        </a:rPr>
                        <a:t>transport</a:t>
                      </a:r>
                      <a:r>
                        <a:rPr lang="en-GB" sz="700" b="0" baseline="0" dirty="0" smtClean="0">
                          <a:solidFill>
                            <a:schemeClr val="tx1"/>
                          </a:solidFill>
                          <a:effectLst/>
                          <a:latin typeface="+mn-lt"/>
                          <a:ea typeface="Calibri" panose="020F0502020204030204" pitchFamily="34" charset="0"/>
                          <a:cs typeface="Amatic SC" panose="00000500000000000000" pitchFamily="2" charset="-79"/>
                        </a:rPr>
                        <a:t> from the past.</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smtClean="0">
                          <a:latin typeface="+mn-lt"/>
                        </a:rPr>
                        <a:t>Draw </a:t>
                      </a:r>
                      <a:r>
                        <a:rPr lang="en-US" sz="700" dirty="0">
                          <a:latin typeface="+mn-lt"/>
                        </a:rPr>
                        <a:t>children’s attention to the immediate environment, introducing and modelling new vocabulary where appropriate.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t>Encourage interactions with the outdoors to foster curiosity and give children freedom to touch, smell and hear the natural world around them during hands-on experiences. </a:t>
                      </a:r>
                      <a:endParaRPr lang="en-US" sz="700" dirty="0" smtClean="0"/>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smtClean="0"/>
                        <a:t>Exploring and talking about</a:t>
                      </a:r>
                      <a:r>
                        <a:rPr lang="en-US" sz="700" baseline="0" dirty="0" smtClean="0"/>
                        <a:t> how things work..</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baseline="0" dirty="0" smtClean="0"/>
                        <a:t>Talk about Neil Armstrong.</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smtClean="0">
                          <a:solidFill>
                            <a:schemeClr val="tx1"/>
                          </a:solidFill>
                          <a:effectLst/>
                          <a:latin typeface="+mn-lt"/>
                          <a:ea typeface="Calibri" panose="020F0502020204030204" pitchFamily="34" charset="0"/>
                          <a:cs typeface="Amatic SC" panose="00000500000000000000" pitchFamily="2" charset="-79"/>
                        </a:rPr>
                        <a:t>Discuss how they got to school and what mode of transport they used. Introduce the children to a range of transport and where they can be found.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700"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3">
                  <a:txBody>
                    <a:bodyPr/>
                    <a:lstStyle/>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smtClean="0">
                          <a:solidFill>
                            <a:schemeClr val="tx1"/>
                          </a:solidFill>
                          <a:effectLst/>
                          <a:latin typeface="+mn-lt"/>
                          <a:ea typeface="Calibri" panose="020F0502020204030204" pitchFamily="34" charset="0"/>
                          <a:cs typeface="Amatic SC" panose="00000500000000000000" pitchFamily="2" charset="-79"/>
                        </a:rPr>
                        <a:t>Learn</a:t>
                      </a:r>
                      <a:r>
                        <a:rPr lang="en-GB" sz="700" b="0" baseline="0" dirty="0" smtClean="0">
                          <a:solidFill>
                            <a:schemeClr val="tx1"/>
                          </a:solidFill>
                          <a:effectLst/>
                          <a:latin typeface="+mn-lt"/>
                          <a:ea typeface="Calibri" panose="020F0502020204030204" pitchFamily="34" charset="0"/>
                          <a:cs typeface="Amatic SC" panose="00000500000000000000" pitchFamily="2" charset="-79"/>
                        </a:rPr>
                        <a:t> about the work of Mary </a:t>
                      </a:r>
                      <a:r>
                        <a:rPr lang="en-GB" sz="700" b="0" baseline="0" dirty="0" err="1" smtClean="0">
                          <a:solidFill>
                            <a:schemeClr val="tx1"/>
                          </a:solidFill>
                          <a:effectLst/>
                          <a:latin typeface="+mn-lt"/>
                          <a:ea typeface="Calibri" panose="020F0502020204030204" pitchFamily="34" charset="0"/>
                          <a:cs typeface="Amatic SC" panose="00000500000000000000" pitchFamily="2" charset="-79"/>
                        </a:rPr>
                        <a:t>Anning</a:t>
                      </a:r>
                      <a:r>
                        <a:rPr lang="en-GB" sz="700" b="0" baseline="0" dirty="0" smtClean="0">
                          <a:solidFill>
                            <a:schemeClr val="tx1"/>
                          </a:solidFill>
                          <a:effectLst/>
                          <a:latin typeface="+mn-lt"/>
                          <a:ea typeface="Calibri" panose="020F0502020204030204" pitchFamily="34" charset="0"/>
                          <a:cs typeface="Amatic SC" panose="00000500000000000000" pitchFamily="2" charset="-79"/>
                        </a:rPr>
                        <a:t>.</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baseline="0" dirty="0" smtClean="0">
                          <a:solidFill>
                            <a:schemeClr val="tx1"/>
                          </a:solidFill>
                          <a:effectLst/>
                          <a:latin typeface="+mn-lt"/>
                          <a:ea typeface="Calibri" panose="020F0502020204030204" pitchFamily="34" charset="0"/>
                          <a:cs typeface="Amatic SC" panose="00000500000000000000" pitchFamily="2" charset="-79"/>
                        </a:rPr>
                        <a:t>Explore fossils/dinosaur era</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smtClean="0">
                          <a:solidFill>
                            <a:schemeClr val="tx1"/>
                          </a:solidFill>
                          <a:effectLst/>
                          <a:latin typeface="+mn-lt"/>
                          <a:ea typeface="Calibri" panose="020F0502020204030204" pitchFamily="34" charset="0"/>
                          <a:cs typeface="Amatic SC" panose="00000500000000000000" pitchFamily="2" charset="-79"/>
                        </a:rPr>
                        <a:t>To understand where dinosaurs are now and begin to understand that they were alive a very long time ago.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smtClean="0">
                          <a:solidFill>
                            <a:schemeClr val="tx1"/>
                          </a:solidFill>
                          <a:effectLst/>
                          <a:latin typeface="+mn-lt"/>
                          <a:ea typeface="Calibri" panose="020F0502020204030204" pitchFamily="34" charset="0"/>
                          <a:cs typeface="Amatic SC" panose="00000500000000000000" pitchFamily="2" charset="-79"/>
                        </a:rPr>
                        <a:t>Learn about what a palaeontologist is and how they explore really old artefacts. Introduce Mary </a:t>
                      </a:r>
                      <a:r>
                        <a:rPr lang="en-GB" sz="700" b="0" dirty="0" err="1" smtClean="0">
                          <a:solidFill>
                            <a:schemeClr val="tx1"/>
                          </a:solidFill>
                          <a:effectLst/>
                          <a:latin typeface="+mn-lt"/>
                          <a:ea typeface="Calibri" panose="020F0502020204030204" pitchFamily="34" charset="0"/>
                          <a:cs typeface="Amatic SC" panose="00000500000000000000" pitchFamily="2" charset="-79"/>
                        </a:rPr>
                        <a:t>Anning</a:t>
                      </a:r>
                      <a:r>
                        <a:rPr lang="en-GB" sz="700" b="0" dirty="0" smtClean="0">
                          <a:solidFill>
                            <a:schemeClr val="tx1"/>
                          </a:solidFill>
                          <a:effectLst/>
                          <a:latin typeface="+mn-lt"/>
                          <a:ea typeface="Calibri" panose="020F0502020204030204" pitchFamily="34" charset="0"/>
                          <a:cs typeface="Amatic SC" panose="00000500000000000000" pitchFamily="2" charset="-79"/>
                        </a:rPr>
                        <a:t> as the first female to find a fossil.</a:t>
                      </a:r>
                      <a:endParaRPr lang="en-GB" sz="700" b="0" baseline="0" dirty="0" smtClean="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baseline="0" dirty="0" smtClean="0">
                          <a:solidFill>
                            <a:schemeClr val="tx1"/>
                          </a:solidFill>
                          <a:effectLst/>
                          <a:latin typeface="+mn-lt"/>
                          <a:ea typeface="Calibri" panose="020F0502020204030204" pitchFamily="34" charset="0"/>
                          <a:cs typeface="Amatic SC" panose="00000500000000000000" pitchFamily="2" charset="-79"/>
                        </a:rPr>
                        <a:t>Observe the change in seasons.</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baseline="0" dirty="0" smtClean="0">
                          <a:solidFill>
                            <a:schemeClr val="tx1"/>
                          </a:solidFill>
                          <a:effectLst/>
                          <a:latin typeface="+mn-lt"/>
                          <a:ea typeface="Calibri" panose="020F0502020204030204" pitchFamily="34" charset="0"/>
                          <a:cs typeface="Amatic SC" panose="00000500000000000000" pitchFamily="2" charset="-79"/>
                        </a:rPr>
                        <a:t>Observe the stages of plants growing and plant their own seed.</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baseline="0" dirty="0" smtClean="0">
                          <a:solidFill>
                            <a:schemeClr val="tx1"/>
                          </a:solidFill>
                          <a:effectLst/>
                          <a:latin typeface="+mn-lt"/>
                          <a:ea typeface="Calibri" panose="020F0502020204030204" pitchFamily="34" charset="0"/>
                          <a:cs typeface="Amatic SC" panose="00000500000000000000" pitchFamily="2" charset="-79"/>
                        </a:rPr>
                        <a:t>Look at things that grow e.g. veg/fruit.</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baseline="0" dirty="0" smtClean="0">
                          <a:solidFill>
                            <a:schemeClr val="tx1"/>
                          </a:solidFill>
                          <a:effectLst/>
                          <a:latin typeface="+mn-lt"/>
                          <a:ea typeface="Calibri" panose="020F0502020204030204" pitchFamily="34" charset="0"/>
                          <a:cs typeface="Amatic SC" panose="00000500000000000000" pitchFamily="2" charset="-79"/>
                        </a:rPr>
                        <a:t>Go to the meadow and compare what they hear, feel and see to their Autumn walk.  What are the changes.</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baseline="0" dirty="0" smtClean="0">
                          <a:solidFill>
                            <a:schemeClr val="tx1"/>
                          </a:solidFill>
                          <a:effectLst/>
                          <a:latin typeface="+mn-lt"/>
                          <a:ea typeface="Calibri" panose="020F0502020204030204" pitchFamily="34" charset="0"/>
                          <a:cs typeface="Amatic SC" panose="00000500000000000000" pitchFamily="2" charset="-79"/>
                        </a:rPr>
                        <a:t>Meadow Spring walk</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700" b="0" baseline="0" dirty="0" smtClean="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700" b="0" baseline="0" dirty="0" smtClean="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700" b="0" baseline="0" dirty="0" smtClean="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Use </a:t>
                      </a:r>
                      <a:r>
                        <a:rPr lang="en-GB" sz="700" b="0" dirty="0" err="1">
                          <a:solidFill>
                            <a:schemeClr val="tx1"/>
                          </a:solidFill>
                          <a:effectLst/>
                          <a:latin typeface="+mn-lt"/>
                          <a:ea typeface="Calibri" panose="020F0502020204030204" pitchFamily="34" charset="0"/>
                          <a:cs typeface="Amatic SC" panose="00000500000000000000" pitchFamily="2" charset="-79"/>
                        </a:rPr>
                        <a:t>Handa’s</a:t>
                      </a:r>
                      <a:r>
                        <a:rPr lang="en-GB" sz="700" b="0" dirty="0">
                          <a:solidFill>
                            <a:schemeClr val="tx1"/>
                          </a:solidFill>
                          <a:effectLst/>
                          <a:latin typeface="+mn-lt"/>
                          <a:ea typeface="Calibri" panose="020F0502020204030204" pitchFamily="34" charset="0"/>
                          <a:cs typeface="Amatic SC" panose="00000500000000000000" pitchFamily="2" charset="-79"/>
                        </a:rPr>
                        <a:t> Surprise to explore a different country.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Discuss how they got to school and what mode of transport they used. Introduce the children to a range of transport and where they can be found.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Look at the difference between transport in this country and one other country. Encourage the children to make simple comparisons.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Use bee-bots on simple maps. Encourage the children to use navigational language.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Can children talk about their homes and what there is to do near their homes?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Look out for children drawing/painting or constructing their homes.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Encourage them to comment on what their home is like. Show photos of the children’s homes and encourage them to draw comparisons.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latin typeface="+mn-lt"/>
                        </a:rPr>
                        <a:t>Environments – Features of local environment Maps of local area Comparing places on Google Earth – how are they similar/different?</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the children to NASA and America.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children to significant figures who have been to space and begin to understand that these events happened before they were born.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Can children differentiate between land and water.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nSpc>
                          <a:spcPct val="107000"/>
                        </a:lnSpc>
                        <a:spcAft>
                          <a:spcPts val="800"/>
                        </a:spcAft>
                      </a:pPr>
                      <a:r>
                        <a:rPr lang="en-GB" sz="700" b="0" dirty="0">
                          <a:solidFill>
                            <a:schemeClr val="tx1"/>
                          </a:solidFill>
                          <a:effectLst/>
                          <a:latin typeface="+mn-lt"/>
                          <a:ea typeface="Calibri" panose="020F0502020204030204" pitchFamily="34" charset="0"/>
                          <a:cs typeface="Amatic SC" panose="00000500000000000000" pitchFamily="2" charset="-79"/>
                        </a:rPr>
                        <a:t>To understand where dinosaurs are now and begin to understand that they were alive a very long time ago. </a:t>
                      </a:r>
                    </a:p>
                    <a:p>
                      <a:pPr>
                        <a:lnSpc>
                          <a:spcPct val="107000"/>
                        </a:lnSpc>
                        <a:spcAft>
                          <a:spcPts val="800"/>
                        </a:spcAft>
                      </a:pPr>
                      <a:r>
                        <a:rPr lang="en-GB" sz="700" b="0" dirty="0">
                          <a:solidFill>
                            <a:schemeClr val="tx1"/>
                          </a:solidFill>
                          <a:effectLst/>
                          <a:latin typeface="+mn-lt"/>
                          <a:ea typeface="Calibri" panose="020F0502020204030204" pitchFamily="34" charset="0"/>
                          <a:cs typeface="Amatic SC" panose="00000500000000000000" pitchFamily="2" charset="-79"/>
                        </a:rPr>
                        <a:t>Learn about what a palaeontologist is and how they explore really old artefacts. Introduce Mary Anning as the first female to find a fossil.</a:t>
                      </a:r>
                    </a:p>
                    <a:p>
                      <a:pPr>
                        <a:lnSpc>
                          <a:spcPct val="107000"/>
                        </a:lnSpc>
                        <a:spcAft>
                          <a:spcPts val="800"/>
                        </a:spcAft>
                      </a:pPr>
                      <a:endParaRPr lang="en-GB" sz="700" b="0" dirty="0">
                        <a:solidFill>
                          <a:schemeClr val="tx1"/>
                        </a:solidFill>
                        <a:effectLst/>
                        <a:latin typeface="+mn-lt"/>
                        <a:ea typeface="Calibri" panose="020F0502020204030204" pitchFamily="34" charset="0"/>
                        <a:cs typeface="Amatic SC" panose="00000500000000000000" pitchFamily="2" charset="-79"/>
                      </a:endParaRPr>
                    </a:p>
                    <a:p>
                      <a:pPr>
                        <a:lnSpc>
                          <a:spcPct val="107000"/>
                        </a:lnSpc>
                        <a:spcAft>
                          <a:spcPts val="800"/>
                        </a:spcAft>
                      </a:pPr>
                      <a:r>
                        <a:rPr lang="en-US" sz="700" dirty="0">
                          <a:latin typeface="+mn-lt"/>
                        </a:rPr>
                        <a:t>Materials: Floating / Sinking – boat building Metallic / non-metallic objects</a:t>
                      </a:r>
                    </a:p>
                    <a:p>
                      <a:pPr>
                        <a:lnSpc>
                          <a:spcPct val="107000"/>
                        </a:lnSpc>
                        <a:spcAft>
                          <a:spcPts val="800"/>
                        </a:spcAft>
                      </a:pPr>
                      <a:endParaRPr lang="en-US" sz="700" b="0" dirty="0">
                        <a:solidFill>
                          <a:schemeClr val="tx1"/>
                        </a:solidFill>
                        <a:effectLst/>
                        <a:latin typeface="+mn-lt"/>
                        <a:ea typeface="Calibri" panose="020F0502020204030204" pitchFamily="34" charset="0"/>
                        <a:cs typeface="Amatic SC" panose="00000500000000000000" pitchFamily="2" charset="-79"/>
                      </a:endParaRPr>
                    </a:p>
                    <a:p>
                      <a:pPr>
                        <a:lnSpc>
                          <a:spcPct val="107000"/>
                        </a:lnSpc>
                        <a:spcAft>
                          <a:spcPts val="800"/>
                        </a:spcAft>
                      </a:pPr>
                      <a:r>
                        <a:rPr lang="en-US" sz="700" b="0" dirty="0">
                          <a:solidFill>
                            <a:schemeClr val="tx1"/>
                          </a:solidFill>
                          <a:effectLst/>
                          <a:latin typeface="+mn-lt"/>
                          <a:ea typeface="Calibri" panose="020F0502020204030204" pitchFamily="34" charset="0"/>
                          <a:cs typeface="Amatic SC" panose="00000500000000000000" pitchFamily="2" charset="-79"/>
                        </a:rPr>
                        <a:t>Seasides long ago – Magic Grandad </a:t>
                      </a:r>
                      <a:endParaRPr lang="en-GB" sz="700" b="0" dirty="0">
                        <a:solidFill>
                          <a:schemeClr val="tx1"/>
                        </a:solidFill>
                        <a:effectLst/>
                        <a:latin typeface="+mn-lt"/>
                        <a:ea typeface="Calibri" panose="020F0502020204030204" pitchFamily="34" charset="0"/>
                        <a:cs typeface="Amatic SC" panose="00000500000000000000" pitchFamily="2" charset="-79"/>
                      </a:endParaRPr>
                    </a:p>
                    <a:p>
                      <a:pPr>
                        <a:lnSpc>
                          <a:spcPct val="107000"/>
                        </a:lnSpc>
                        <a:spcAft>
                          <a:spcPts val="800"/>
                        </a:spcAft>
                      </a:pPr>
                      <a:r>
                        <a:rPr lang="en-GB" sz="700" b="0" dirty="0">
                          <a:solidFill>
                            <a:schemeClr val="tx1"/>
                          </a:solidFill>
                          <a:effectLst/>
                          <a:latin typeface="+mn-lt"/>
                          <a:ea typeface="Calibri" panose="020F0502020204030204" pitchFamily="34" charset="0"/>
                          <a:cs typeface="Amatic SC" panose="00000500000000000000" pitchFamily="2" charset="-79"/>
                        </a:rPr>
                        <a:t> </a:t>
                      </a:r>
                    </a:p>
                    <a:p>
                      <a:r>
                        <a:rPr lang="en-GB" sz="700" b="0" dirty="0">
                          <a:solidFill>
                            <a:schemeClr val="tx1"/>
                          </a:solidFill>
                          <a:effectLst/>
                          <a:latin typeface="+mn-lt"/>
                          <a:ea typeface="Calibri" panose="020F0502020204030204" pitchFamily="34" charset="0"/>
                          <a:cs typeface="Amatic SC" panose="00000500000000000000" pitchFamily="2" charset="-79"/>
                        </a:rPr>
                        <a:t>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171450" indent="-171450">
                        <a:lnSpc>
                          <a:spcPct val="100000"/>
                        </a:lnSpc>
                        <a:spcBef>
                          <a:spcPts val="100"/>
                        </a:spcBef>
                        <a:spcAft>
                          <a:spcPts val="800"/>
                        </a:spcAft>
                        <a:buFont typeface="Courier New" panose="02070309020205020404" pitchFamily="49" charset="0"/>
                        <a:buChar char="o"/>
                      </a:pPr>
                      <a:r>
                        <a:rPr lang="en-US" sz="700" dirty="0" smtClean="0"/>
                        <a:t>.Exploring</a:t>
                      </a:r>
                      <a:r>
                        <a:rPr lang="en-US" sz="700" baseline="0" dirty="0" smtClean="0"/>
                        <a:t> rock pools and sea creatures local to Herne Bay.</a:t>
                      </a:r>
                    </a:p>
                    <a:p>
                      <a:pPr marL="171450" indent="-171450">
                        <a:lnSpc>
                          <a:spcPct val="100000"/>
                        </a:lnSpc>
                        <a:spcBef>
                          <a:spcPts val="100"/>
                        </a:spcBef>
                        <a:spcAft>
                          <a:spcPts val="800"/>
                        </a:spcAft>
                        <a:buFont typeface="Courier New" panose="02070309020205020404" pitchFamily="49" charset="0"/>
                        <a:buChar char="o"/>
                      </a:pPr>
                      <a:r>
                        <a:rPr lang="en-US" sz="700" b="0" baseline="0" dirty="0" smtClean="0">
                          <a:solidFill>
                            <a:schemeClr val="tx1"/>
                          </a:solidFill>
                          <a:effectLst/>
                          <a:latin typeface="+mn-lt"/>
                          <a:ea typeface="Calibri" panose="020F0502020204030204" pitchFamily="34" charset="0"/>
                          <a:cs typeface="Amatic SC" panose="00000500000000000000" pitchFamily="2" charset="-79"/>
                        </a:rPr>
                        <a:t>Looking at maps, finding the coastline and specific landmarks.</a:t>
                      </a:r>
                    </a:p>
                    <a:p>
                      <a:pPr marL="171450" indent="-171450">
                        <a:lnSpc>
                          <a:spcPct val="100000"/>
                        </a:lnSpc>
                        <a:spcBef>
                          <a:spcPts val="100"/>
                        </a:spcBef>
                        <a:spcAft>
                          <a:spcPts val="800"/>
                        </a:spcAft>
                        <a:buFont typeface="Courier New" panose="02070309020205020404" pitchFamily="49" charset="0"/>
                        <a:buChar char="o"/>
                      </a:pPr>
                      <a:r>
                        <a:rPr lang="en-US" sz="700" b="0" baseline="0" dirty="0" smtClean="0">
                          <a:solidFill>
                            <a:schemeClr val="tx1"/>
                          </a:solidFill>
                          <a:effectLst/>
                          <a:latin typeface="+mn-lt"/>
                          <a:ea typeface="Calibri" panose="020F0502020204030204" pitchFamily="34" charset="0"/>
                          <a:cs typeface="Amatic SC" panose="00000500000000000000" pitchFamily="2" charset="-79"/>
                        </a:rPr>
                        <a:t>Creating our own maps of Herne Bay seaside.</a:t>
                      </a:r>
                    </a:p>
                    <a:p>
                      <a:pPr marL="171450" indent="-171450">
                        <a:lnSpc>
                          <a:spcPct val="100000"/>
                        </a:lnSpc>
                        <a:spcBef>
                          <a:spcPts val="100"/>
                        </a:spcBef>
                        <a:spcAft>
                          <a:spcPts val="800"/>
                        </a:spcAft>
                        <a:buFont typeface="Courier New" panose="02070309020205020404" pitchFamily="49" charset="0"/>
                        <a:buChar char="o"/>
                      </a:pPr>
                      <a:r>
                        <a:rPr lang="en-US" sz="700" b="0" baseline="0" dirty="0" smtClean="0">
                          <a:solidFill>
                            <a:schemeClr val="tx1"/>
                          </a:solidFill>
                          <a:effectLst/>
                          <a:latin typeface="+mn-lt"/>
                          <a:ea typeface="Calibri" panose="020F0502020204030204" pitchFamily="34" charset="0"/>
                          <a:cs typeface="Amatic SC" panose="00000500000000000000" pitchFamily="2" charset="-79"/>
                        </a:rPr>
                        <a:t>Looking at Herne Bay past and present – </a:t>
                      </a:r>
                      <a:r>
                        <a:rPr lang="en-US" sz="700" b="0" baseline="0" dirty="0" err="1" smtClean="0">
                          <a:solidFill>
                            <a:schemeClr val="tx1"/>
                          </a:solidFill>
                          <a:effectLst/>
                          <a:latin typeface="+mn-lt"/>
                          <a:ea typeface="Calibri" panose="020F0502020204030204" pitchFamily="34" charset="0"/>
                          <a:cs typeface="Amatic SC" panose="00000500000000000000" pitchFamily="2" charset="-79"/>
                        </a:rPr>
                        <a:t>clocktower</a:t>
                      </a:r>
                      <a:r>
                        <a:rPr lang="en-US" sz="700" b="0" baseline="0" dirty="0" smtClean="0">
                          <a:solidFill>
                            <a:schemeClr val="tx1"/>
                          </a:solidFill>
                          <a:effectLst/>
                          <a:latin typeface="+mn-lt"/>
                          <a:ea typeface="Calibri" panose="020F0502020204030204" pitchFamily="34" charset="0"/>
                          <a:cs typeface="Amatic SC" panose="00000500000000000000" pitchFamily="2" charset="-79"/>
                        </a:rPr>
                        <a:t>/pier</a:t>
                      </a:r>
                    </a:p>
                    <a:p>
                      <a:pPr marL="171450" indent="-171450">
                        <a:lnSpc>
                          <a:spcPct val="100000"/>
                        </a:lnSpc>
                        <a:spcBef>
                          <a:spcPts val="100"/>
                        </a:spcBef>
                        <a:spcAft>
                          <a:spcPts val="800"/>
                        </a:spcAft>
                        <a:buFont typeface="Courier New" panose="02070309020205020404" pitchFamily="49" charset="0"/>
                        <a:buChar char="o"/>
                      </a:pPr>
                      <a:r>
                        <a:rPr lang="en-US" sz="700" b="0" baseline="0" dirty="0" smtClean="0">
                          <a:solidFill>
                            <a:schemeClr val="tx1"/>
                          </a:solidFill>
                          <a:effectLst/>
                          <a:latin typeface="+mn-lt"/>
                          <a:ea typeface="Calibri" panose="020F0502020204030204" pitchFamily="34" charset="0"/>
                          <a:cs typeface="Amatic SC" panose="00000500000000000000" pitchFamily="2" charset="-79"/>
                        </a:rPr>
                        <a:t>Sharing experiences of the local area.</a:t>
                      </a:r>
                    </a:p>
                    <a:p>
                      <a:pPr marL="171450" indent="-171450">
                        <a:lnSpc>
                          <a:spcPct val="100000"/>
                        </a:lnSpc>
                        <a:spcBef>
                          <a:spcPts val="100"/>
                        </a:spcBef>
                        <a:spcAft>
                          <a:spcPts val="800"/>
                        </a:spcAft>
                        <a:buFont typeface="Courier New" panose="02070309020205020404" pitchFamily="49" charset="0"/>
                        <a:buChar char="o"/>
                      </a:pPr>
                      <a:r>
                        <a:rPr lang="en-US" sz="700" b="0" baseline="0" dirty="0" smtClean="0">
                          <a:solidFill>
                            <a:schemeClr val="tx1"/>
                          </a:solidFill>
                          <a:effectLst/>
                          <a:latin typeface="+mn-lt"/>
                          <a:ea typeface="Calibri" panose="020F0502020204030204" pitchFamily="34" charset="0"/>
                          <a:cs typeface="Amatic SC" panose="00000500000000000000" pitchFamily="2" charset="-79"/>
                        </a:rPr>
                        <a:t>Sharing Sports Day with our community.</a:t>
                      </a:r>
                    </a:p>
                    <a:p>
                      <a:pPr marL="171450" indent="-171450">
                        <a:lnSpc>
                          <a:spcPct val="100000"/>
                        </a:lnSpc>
                        <a:spcBef>
                          <a:spcPts val="100"/>
                        </a:spcBef>
                        <a:spcAft>
                          <a:spcPts val="800"/>
                        </a:spcAft>
                        <a:buFont typeface="Courier New" panose="02070309020205020404" pitchFamily="49" charset="0"/>
                        <a:buChar char="o"/>
                      </a:pPr>
                      <a:endParaRPr lang="en-GB" sz="700" b="0" dirty="0">
                        <a:solidFill>
                          <a:schemeClr val="tx1"/>
                        </a:solidFill>
                        <a:effectLst/>
                        <a:latin typeface="+mn-lt"/>
                        <a:ea typeface="Calibri" panose="020F0502020204030204" pitchFamily="34" charset="0"/>
                        <a:cs typeface="Amatic SC" panose="00000500000000000000" pitchFamily="2" charset="-79"/>
                      </a:endParaRPr>
                    </a:p>
                    <a:p>
                      <a:pPr marL="0" indent="0">
                        <a:lnSpc>
                          <a:spcPct val="100000"/>
                        </a:lnSpc>
                        <a:spcBef>
                          <a:spcPts val="100"/>
                        </a:spcBef>
                        <a:spcAft>
                          <a:spcPts val="800"/>
                        </a:spcAft>
                        <a:buFont typeface="Courier New" panose="02070309020205020404" pitchFamily="49" charset="0"/>
                        <a:buNone/>
                      </a:pPr>
                      <a:endParaRPr lang="en-GB"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0">
                <a:tc vMerge="1">
                  <a:txBody>
                    <a:bodyPr/>
                    <a:lstStyle/>
                    <a:p>
                      <a:pPr algn="ctr"/>
                      <a:r>
                        <a:rPr lang="en-US" sz="2400" b="1" dirty="0">
                          <a:latin typeface="Amatic SC" panose="00000500000000000000" pitchFamily="2" charset="-79"/>
                          <a:cs typeface="Amatic SC" panose="00000500000000000000" pitchFamily="2" charset="-79"/>
                        </a:rPr>
                        <a:t>RE / Festivals </a:t>
                      </a:r>
                    </a:p>
                    <a:p>
                      <a:pPr algn="ctr"/>
                      <a:r>
                        <a:rPr lang="en-US" sz="1100" dirty="0"/>
                        <a:t>RE is a compulsory part of the basic curriculum for all Reception age pupils, and should be taught according to this Agreed Syllabus for RE.</a:t>
                      </a:r>
                      <a:endParaRPr lang="en-GB" sz="11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solidFill>
                            <a:schemeClr val="bg1">
                              <a:lumMod val="50000"/>
                            </a:schemeClr>
                          </a:solidFill>
                          <a:latin typeface="+mn-lt"/>
                        </a:rPr>
                        <a:t>Which people are special and why?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Diwali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Hannukah</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Christmas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endParaRPr lang="en-GB" sz="8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endParaRPr lang="en-GB" sz="8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endParaRPr lang="en-GB" sz="8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bg1">
                              <a:lumMod val="50000"/>
                            </a:schemeClr>
                          </a:solidFill>
                        </a:rPr>
                        <a:t>Being special: where do we belong?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b="1" dirty="0">
                        <a:solidFill>
                          <a:schemeClr val="bg1">
                            <a:lumMod val="50000"/>
                          </a:schemeClr>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bg1">
                              <a:lumMod val="50000"/>
                            </a:schemeClr>
                          </a:solidFill>
                          <a:effectLst/>
                          <a:latin typeface="+mn-lt"/>
                          <a:ea typeface="Calibri" panose="020F0502020204030204" pitchFamily="34" charset="0"/>
                          <a:cs typeface="Amatic SC" panose="00000500000000000000" pitchFamily="2" charset="-79"/>
                        </a:rPr>
                        <a:t>Eid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err="1">
                          <a:solidFill>
                            <a:schemeClr val="bg1">
                              <a:lumMod val="50000"/>
                            </a:schemeClr>
                          </a:solidFill>
                          <a:effectLst/>
                          <a:latin typeface="+mn-lt"/>
                          <a:ea typeface="Calibri" panose="020F0502020204030204" pitchFamily="34" charset="0"/>
                          <a:cs typeface="Amatic SC" panose="00000500000000000000" pitchFamily="2" charset="-79"/>
                        </a:rPr>
                        <a:t>Shavouot</a:t>
                      </a:r>
                      <a:r>
                        <a:rPr lang="en-US" sz="1000" b="1" dirty="0">
                          <a:solidFill>
                            <a:schemeClr val="bg1">
                              <a:lumMod val="50000"/>
                            </a:schemeClr>
                          </a:solidFill>
                          <a:effectLst/>
                          <a:latin typeface="+mn-lt"/>
                          <a:ea typeface="Calibri" panose="020F0502020204030204" pitchFamily="34" charset="0"/>
                          <a:cs typeface="Amatic SC" panose="00000500000000000000" pitchFamily="2" charset="-79"/>
                        </a:rPr>
                        <a:t> </a:t>
                      </a:r>
                      <a:endParaRPr lang="en-GB" sz="1000" b="1"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1000" b="1" dirty="0">
                          <a:solidFill>
                            <a:schemeClr val="bg1">
                              <a:lumMod val="50000"/>
                            </a:schemeClr>
                          </a:solidFill>
                        </a:rPr>
                        <a:t>What is special about our world?</a:t>
                      </a:r>
                      <a:endParaRPr lang="en-GB" sz="1000" b="1"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endParaRPr lang="en-GB" sz="800" b="1"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0415482"/>
                  </a:ext>
                </a:extLst>
              </a:tr>
            </a:tbl>
          </a:graphicData>
        </a:graphic>
      </p:graphicFrame>
      <p:pic>
        <p:nvPicPr>
          <p:cNvPr id="7" name="Picture 6">
            <a:extLst>
              <a:ext uri="{FF2B5EF4-FFF2-40B4-BE49-F238E27FC236}">
                <a16:creationId xmlns:a16="http://schemas.microsoft.com/office/drawing/2014/main" id="{6A4A8A9C-972D-46D6-8C37-C4CB58E0C0AE}"/>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79465" y="51507"/>
            <a:ext cx="628409" cy="628409"/>
          </a:xfrm>
          <a:prstGeom prst="rect">
            <a:avLst/>
          </a:prstGeom>
        </p:spPr>
      </p:pic>
    </p:spTree>
    <p:extLst>
      <p:ext uri="{BB962C8B-B14F-4D97-AF65-F5344CB8AC3E}">
        <p14:creationId xmlns:p14="http://schemas.microsoft.com/office/powerpoint/2010/main" val="23159998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ee the source image">
            <a:extLst>
              <a:ext uri="{FF2B5EF4-FFF2-40B4-BE49-F238E27FC236}">
                <a16:creationId xmlns:a16="http://schemas.microsoft.com/office/drawing/2014/main" id="{500BA135-2A8E-4816-AC4A-715A44382BC0}"/>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9413751" y="-384842"/>
            <a:ext cx="2983308" cy="314694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a:t>
            </a:r>
            <a:r>
              <a:rPr lang="en-US" sz="3600" dirty="0" smtClean="0">
                <a:latin typeface="Amatic SC" panose="00000500000000000000" pitchFamily="2" charset="-79"/>
                <a:cs typeface="Amatic SC" panose="00000500000000000000" pitchFamily="2" charset="-79"/>
              </a:rPr>
              <a:t>2023</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82863353"/>
              </p:ext>
            </p:extLst>
          </p:nvPr>
        </p:nvGraphicFramePr>
        <p:xfrm>
          <a:off x="366318" y="390883"/>
          <a:ext cx="11459364" cy="7055460"/>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40848">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Autumn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smtClean="0">
                          <a:latin typeface="Amatic SC" panose="00000500000000000000" pitchFamily="2" charset="-79"/>
                          <a:cs typeface="Amatic SC" panose="00000500000000000000" pitchFamily="2" charset="-79"/>
                        </a:rPr>
                        <a:t>Let’s celebrate</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smtClean="0">
                          <a:latin typeface="Amatic SC" panose="00000500000000000000" pitchFamily="2" charset="-79"/>
                          <a:cs typeface="Amatic SC" panose="00000500000000000000" pitchFamily="2" charset="-79"/>
                        </a:rPr>
                        <a:t>Ticket</a:t>
                      </a:r>
                      <a:r>
                        <a:rPr lang="en-US" sz="2000" baseline="0" dirty="0" smtClean="0">
                          <a:latin typeface="Amatic SC" panose="00000500000000000000" pitchFamily="2" charset="-79"/>
                          <a:cs typeface="Amatic SC" panose="00000500000000000000" pitchFamily="2" charset="-79"/>
                        </a:rPr>
                        <a:t> to ride!</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smtClean="0">
                          <a:latin typeface="Amatic SC" panose="00000500000000000000" pitchFamily="2" charset="-79"/>
                          <a:cs typeface="Amatic SC" panose="00000500000000000000" pitchFamily="2" charset="-79"/>
                        </a:rPr>
                        <a:t>Let’s find out!</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smtClean="0">
                          <a:latin typeface="Amatic SC" panose="00000500000000000000" pitchFamily="2" charset="-79"/>
                          <a:cs typeface="Amatic SC" panose="00000500000000000000" pitchFamily="2" charset="-79"/>
                        </a:rPr>
                        <a:t>To</a:t>
                      </a:r>
                      <a:r>
                        <a:rPr lang="en-US" sz="2000" baseline="0" dirty="0" smtClean="0">
                          <a:latin typeface="Amatic SC" panose="00000500000000000000" pitchFamily="2" charset="-79"/>
                          <a:cs typeface="Amatic SC" panose="00000500000000000000" pitchFamily="2" charset="-79"/>
                        </a:rPr>
                        <a:t> the seaside!</a:t>
                      </a:r>
                      <a:r>
                        <a:rPr lang="en-US" sz="2000" dirty="0" smtClean="0">
                          <a:latin typeface="Amatic SC" panose="00000500000000000000" pitchFamily="2" charset="-79"/>
                          <a:cs typeface="Amatic SC" panose="00000500000000000000" pitchFamily="2" charset="-79"/>
                        </a:rPr>
                        <a:t>  </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2">
                  <a:txBody>
                    <a:bodyPr/>
                    <a:lstStyle/>
                    <a:p>
                      <a:pPr algn="ctr"/>
                      <a:r>
                        <a:rPr lang="en-US" sz="2400" b="1" dirty="0">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dirty="0">
                          <a:solidFill>
                            <a:schemeClr val="tx1"/>
                          </a:solidFill>
                          <a:latin typeface="+mn-lt"/>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dirty="0"/>
                        <a:t>The development of children’s artistic and cultural awareness supports </a:t>
                      </a:r>
                      <a:r>
                        <a:rPr lang="en-US" sz="800" b="1" dirty="0"/>
                        <a:t>their imagination and creativity</a:t>
                      </a:r>
                      <a:r>
                        <a:rPr lang="en-US" sz="800" dirty="0"/>
                        <a:t>. It is important that children have regular opportunities to </a:t>
                      </a:r>
                      <a:r>
                        <a:rPr lang="en-US" sz="800" b="1" dirty="0"/>
                        <a:t>engage with the arts</a:t>
                      </a:r>
                      <a:r>
                        <a:rPr lang="en-US" sz="800" dirty="0"/>
                        <a:t>, enabling them to explore and play with a wide range of </a:t>
                      </a:r>
                      <a:r>
                        <a:rPr lang="en-US" sz="800" b="1" dirty="0"/>
                        <a:t>media and materials</a:t>
                      </a:r>
                      <a:r>
                        <a:rPr lang="en-US" sz="800" dirty="0"/>
                        <a:t>. The quality and variety of what children see, hear and participate in is crucial for developing their understanding, </a:t>
                      </a:r>
                      <a:r>
                        <a:rPr lang="en-US" sz="800" b="1" dirty="0"/>
                        <a:t>self-expression, vocabulary and ability to communicate through the arts</a:t>
                      </a:r>
                      <a:r>
                        <a:rPr lang="en-US" sz="800" dirty="0"/>
                        <a:t>. The frequency, repetition and depth of their experiences are fundamental to their progress in interpreting and appreciating what they hear, respond to and observe.</a:t>
                      </a:r>
                    </a:p>
                    <a:p>
                      <a:pPr algn="ctr"/>
                      <a:r>
                        <a:rPr lang="en-US" sz="800" dirty="0"/>
                        <a:t>Give children an insight into new musical worlds. Invite musicians in to play music to children and talk about it. Encourage children to listen attentively to music. Discuss changes and patterns as a piece of music develops. </a:t>
                      </a:r>
                      <a:endParaRPr lang="en-US" sz="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049813326"/>
                  </a:ext>
                </a:extLst>
              </a:tr>
              <a:tr h="0">
                <a:tc vMerge="1">
                  <a:txBody>
                    <a:bodyPr/>
                    <a:lstStyle/>
                    <a:p>
                      <a:pPr algn="ctr"/>
                      <a:r>
                        <a:rPr lang="en-US" sz="2400" b="1" dirty="0">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dirty="0">
                          <a:solidFill>
                            <a:schemeClr val="tx1"/>
                          </a:solidFill>
                          <a:latin typeface="+mn-lt"/>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i="1" dirty="0"/>
                        <a:t>Children to produce a piece of art work each half term to be displayed for ‘Celebration wall’ for school / parents  to show how drawings have developed  - lots of  links to Fine Motor Skills. Children to explain their work to others. Children will have opportunities to learn and perform songs, nursery rhymes and poetry linked to their work / interests and passions. </a:t>
                      </a:r>
                      <a:endParaRPr lang="en-GB" sz="800" b="0" i="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00" dirty="0">
                          <a:solidFill>
                            <a:schemeClr val="tx1"/>
                          </a:solidFill>
                        </a:rPr>
                        <a:t> Join in with </a:t>
                      </a:r>
                      <a:r>
                        <a:rPr lang="en-GB" sz="1000" dirty="0" smtClean="0">
                          <a:solidFill>
                            <a:schemeClr val="tx1"/>
                          </a:solidFill>
                        </a:rPr>
                        <a:t>songs/join </a:t>
                      </a:r>
                      <a:r>
                        <a:rPr lang="en-GB" sz="1000" dirty="0">
                          <a:solidFill>
                            <a:schemeClr val="tx1"/>
                          </a:solidFill>
                        </a:rPr>
                        <a:t>in with role play games and use resources available for props; build models using construction equipment.</a:t>
                      </a:r>
                    </a:p>
                    <a:p>
                      <a:pPr algn="ctr"/>
                      <a:r>
                        <a:rPr lang="en-US" sz="1000" dirty="0"/>
                        <a:t>Sing call-and-response songs, so that children can echo phrases of songs you sing.</a:t>
                      </a:r>
                      <a:endParaRPr lang="en-GB" sz="1000" dirty="0">
                        <a:solidFill>
                          <a:schemeClr val="tx1"/>
                        </a:solidFill>
                      </a:endParaRPr>
                    </a:p>
                    <a:p>
                      <a:pPr algn="ctr"/>
                      <a:r>
                        <a:rPr lang="en-US" sz="1000" dirty="0"/>
                        <a:t>Self-portraits, junk modelling, </a:t>
                      </a:r>
                      <a:endParaRPr lang="en-US" sz="1000" dirty="0" smtClean="0"/>
                    </a:p>
                    <a:p>
                      <a:pPr algn="ctr"/>
                      <a:r>
                        <a:rPr lang="en-US" sz="1000" dirty="0" smtClean="0"/>
                        <a:t>Exploring </a:t>
                      </a:r>
                      <a:r>
                        <a:rPr lang="en-US" sz="1000" dirty="0"/>
                        <a:t>sounds and how they can be changed, tapping out of simple rhythms. </a:t>
                      </a:r>
                    </a:p>
                    <a:p>
                      <a:pPr algn="ctr"/>
                      <a:r>
                        <a:rPr lang="en-US" sz="1000" dirty="0"/>
                        <a:t>Provide opportunities to work together to develop and realise creative ideas. </a:t>
                      </a:r>
                      <a:endParaRPr lang="en-US" sz="1000" dirty="0" smtClean="0"/>
                    </a:p>
                    <a:p>
                      <a:pPr algn="ctr"/>
                      <a:r>
                        <a:rPr lang="en-US" sz="1000" dirty="0" smtClean="0"/>
                        <a:t>Skeleton pictures/chalk x-ray pictures</a:t>
                      </a:r>
                      <a:endParaRPr lang="en-US" sz="1000" dirty="0"/>
                    </a:p>
                    <a:p>
                      <a:pPr algn="ctr"/>
                      <a:endParaRPr lang="en-US" sz="1000" dirty="0" smtClean="0"/>
                    </a:p>
                    <a:p>
                      <a:pPr algn="ctr"/>
                      <a:r>
                        <a:rPr lang="en-US" sz="1000" dirty="0" smtClean="0"/>
                        <a:t>Learn</a:t>
                      </a:r>
                      <a:r>
                        <a:rPr lang="en-US" sz="1000" baseline="0" dirty="0" smtClean="0"/>
                        <a:t> and perform skeleton dance.</a:t>
                      </a:r>
                    </a:p>
                    <a:p>
                      <a:pPr algn="ctr"/>
                      <a:r>
                        <a:rPr lang="en-US" sz="1000" baseline="0" dirty="0" smtClean="0"/>
                        <a:t>Music – Listen &amp; respond, learn to sing along, improvise with instruments.</a:t>
                      </a:r>
                      <a:endParaRPr lang="en-US" sz="1000"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US" sz="1000" dirty="0" smtClean="0"/>
                        <a:t>Firework pictures, Christmas decorations, Christmas cards, Divas out of clay, clay hedgehogs,</a:t>
                      </a:r>
                      <a:r>
                        <a:rPr lang="en-US" sz="1000" baseline="0" dirty="0" smtClean="0"/>
                        <a:t> cut and stick hedgehogs, handprint hedgehogs</a:t>
                      </a:r>
                      <a:r>
                        <a:rPr lang="en-US" sz="1000" dirty="0" smtClean="0"/>
                        <a:t>, Christmas songs/poems</a:t>
                      </a:r>
                    </a:p>
                    <a:p>
                      <a:pPr algn="ctr">
                        <a:lnSpc>
                          <a:spcPct val="107000"/>
                        </a:lnSpc>
                        <a:spcAft>
                          <a:spcPts val="800"/>
                        </a:spcAft>
                      </a:pPr>
                      <a:r>
                        <a:rPr lang="en-US" sz="1000" dirty="0" smtClean="0">
                          <a:solidFill>
                            <a:schemeClr val="tx1"/>
                          </a:solidFill>
                        </a:rPr>
                        <a:t>Make a spider web</a:t>
                      </a:r>
                      <a:endParaRPr lang="en-GB" sz="1000" dirty="0" smtClean="0">
                        <a:solidFill>
                          <a:schemeClr val="tx1"/>
                        </a:solidFill>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000" dirty="0" smtClean="0">
                          <a:solidFill>
                            <a:schemeClr val="tx1"/>
                          </a:solidFill>
                        </a:rPr>
                        <a:t> </a:t>
                      </a:r>
                      <a:r>
                        <a:rPr lang="en-US" sz="1000" dirty="0" smtClean="0"/>
                        <a:t>The use of story maps, props, puppets &amp; story bags will encourage children to retell, invent and adapt </a:t>
                      </a:r>
                      <a:r>
                        <a:rPr lang="en-US" sz="1000" dirty="0" err="1" smtClean="0"/>
                        <a:t>stories.Role</a:t>
                      </a:r>
                      <a:r>
                        <a:rPr lang="en-US" sz="1000" dirty="0" smtClean="0"/>
                        <a:t> Play Party’s and Celebrations Role Play of The Nativity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000" dirty="0" smtClean="0"/>
                        <a:t>Clay Diva</a:t>
                      </a:r>
                      <a:r>
                        <a:rPr lang="en-US" sz="1000" baseline="0" dirty="0" smtClean="0"/>
                        <a:t> lamp</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000" baseline="0" dirty="0" smtClean="0"/>
                        <a:t>Making 3d hedgehog hibernation house out of junk.</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000" baseline="0" dirty="0" smtClean="0"/>
                        <a:t>Music – Sharing &amp; performing, learning to sing along, improvise with class instruments</a:t>
                      </a:r>
                      <a:endParaRPr lang="en-US" sz="1000" dirty="0" smtClean="0"/>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1000"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GB" sz="1000" dirty="0" smtClean="0">
                          <a:solidFill>
                            <a:schemeClr val="tx1"/>
                          </a:solidFill>
                        </a:rPr>
                        <a:t>animal </a:t>
                      </a:r>
                      <a:r>
                        <a:rPr lang="en-GB" sz="1000" dirty="0">
                          <a:solidFill>
                            <a:schemeClr val="tx1"/>
                          </a:solidFill>
                        </a:rPr>
                        <a:t>prints /  </a:t>
                      </a:r>
                      <a:r>
                        <a:rPr lang="en-GB" sz="1000" dirty="0" smtClean="0">
                          <a:solidFill>
                            <a:schemeClr val="tx1"/>
                          </a:solidFill>
                        </a:rPr>
                        <a:t>Children </a:t>
                      </a:r>
                      <a:r>
                        <a:rPr lang="en-GB" sz="1000" dirty="0">
                          <a:solidFill>
                            <a:schemeClr val="tx1"/>
                          </a:solidFill>
                        </a:rPr>
                        <a:t>will be encouraged to select the tools and techniques they need to assemble materials that they are using </a:t>
                      </a:r>
                      <a:r>
                        <a:rPr lang="en-GB" sz="1000" dirty="0" err="1">
                          <a:solidFill>
                            <a:schemeClr val="tx1"/>
                          </a:solidFill>
                        </a:rPr>
                        <a:t>e.g</a:t>
                      </a:r>
                      <a:r>
                        <a:rPr lang="en-GB" sz="1000" dirty="0">
                          <a:solidFill>
                            <a:schemeClr val="tx1"/>
                          </a:solidFill>
                        </a:rPr>
                        <a:t> creating animal </a:t>
                      </a:r>
                      <a:r>
                        <a:rPr lang="en-GB" sz="1000" dirty="0" smtClean="0">
                          <a:solidFill>
                            <a:schemeClr val="tx1"/>
                          </a:solidFill>
                        </a:rPr>
                        <a:t>masks,</a:t>
                      </a:r>
                      <a:r>
                        <a:rPr lang="en-GB" sz="1000" baseline="0" dirty="0" smtClean="0">
                          <a:solidFill>
                            <a:schemeClr val="tx1"/>
                          </a:solidFill>
                        </a:rPr>
                        <a:t> penguins.  </a:t>
                      </a:r>
                      <a:r>
                        <a:rPr lang="en-GB" sz="1000" baseline="0" dirty="0" err="1" smtClean="0">
                          <a:solidFill>
                            <a:schemeClr val="tx1"/>
                          </a:solidFill>
                        </a:rPr>
                        <a:t>Charcol</a:t>
                      </a:r>
                      <a:r>
                        <a:rPr lang="en-GB" sz="1000" baseline="0" dirty="0" smtClean="0">
                          <a:solidFill>
                            <a:schemeClr val="tx1"/>
                          </a:solidFill>
                        </a:rPr>
                        <a:t> polar bear pictures.  Tracing pet outlines &amp; adding detail.</a:t>
                      </a:r>
                    </a:p>
                    <a:p>
                      <a:pPr algn="ctr">
                        <a:lnSpc>
                          <a:spcPct val="107000"/>
                        </a:lnSpc>
                        <a:spcAft>
                          <a:spcPts val="800"/>
                        </a:spcAft>
                      </a:pPr>
                      <a:r>
                        <a:rPr lang="en-GB" sz="1000" dirty="0" smtClean="0">
                          <a:solidFill>
                            <a:schemeClr val="tx1"/>
                          </a:solidFill>
                        </a:rPr>
                        <a:t>Beginning to mix colours.</a:t>
                      </a:r>
                    </a:p>
                    <a:p>
                      <a:pPr algn="ctr">
                        <a:lnSpc>
                          <a:spcPct val="107000"/>
                        </a:lnSpc>
                        <a:spcAft>
                          <a:spcPts val="800"/>
                        </a:spcAft>
                      </a:pPr>
                      <a:r>
                        <a:rPr lang="en-GB" sz="1000" dirty="0" smtClean="0">
                          <a:solidFill>
                            <a:schemeClr val="tx1"/>
                          </a:solidFill>
                        </a:rPr>
                        <a:t>Making patchwork</a:t>
                      </a:r>
                      <a:r>
                        <a:rPr lang="en-GB" sz="1000" baseline="0" dirty="0" smtClean="0">
                          <a:solidFill>
                            <a:schemeClr val="tx1"/>
                          </a:solidFill>
                        </a:rPr>
                        <a:t> Elmer</a:t>
                      </a:r>
                      <a:endParaRPr lang="en-GB" sz="1000" dirty="0">
                        <a:solidFill>
                          <a:schemeClr val="tx1"/>
                        </a:solidFill>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000" dirty="0"/>
                        <a:t>Making lanterns</a:t>
                      </a:r>
                      <a:r>
                        <a:rPr lang="en-US" sz="1000" dirty="0" smtClean="0"/>
                        <a:t>, fans </a:t>
                      </a:r>
                      <a:r>
                        <a:rPr lang="en-US" sz="1000" dirty="0"/>
                        <a:t>Chinese writing, puppet making, Chinese music and </a:t>
                      </a:r>
                      <a:r>
                        <a:rPr lang="en-US" sz="1000" dirty="0" smtClean="0"/>
                        <a:t>composition/Learn and perform Chinese dragon/lion dance.</a:t>
                      </a:r>
                      <a:endParaRPr lang="en-US" sz="1000" dirty="0"/>
                    </a:p>
                    <a:p>
                      <a:pPr marL="0" marR="0" lvl="0" indent="0" algn="ctr" defTabSz="914400" rtl="0" eaLnBrk="1" fontAlgn="auto" latinLnBrk="0" hangingPunct="1">
                        <a:lnSpc>
                          <a:spcPct val="107000"/>
                        </a:lnSpc>
                        <a:spcBef>
                          <a:spcPts val="0"/>
                        </a:spcBef>
                        <a:spcAft>
                          <a:spcPts val="0"/>
                        </a:spcAft>
                        <a:buClrTx/>
                        <a:buSzTx/>
                        <a:buFontTx/>
                        <a:buNone/>
                        <a:tabLst/>
                        <a:defRPr/>
                      </a:pPr>
                      <a:r>
                        <a:rPr lang="en-US" sz="1000" dirty="0">
                          <a:solidFill>
                            <a:schemeClr val="tx1"/>
                          </a:solidFill>
                        </a:rPr>
                        <a:t>Shadow Puppets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000" dirty="0"/>
                        <a:t>Teach children different techniques for joining materials, such as how to use adhesive tape and different sorts of glue. </a:t>
                      </a:r>
                      <a:endParaRPr lang="en-US" sz="1000" dirty="0" smtClean="0"/>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1000" dirty="0" smtClean="0">
                        <a:solidFill>
                          <a:schemeClr val="tx1"/>
                        </a:solidFill>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000" dirty="0" smtClean="0">
                          <a:solidFill>
                            <a:schemeClr val="tx1"/>
                          </a:solidFill>
                        </a:rPr>
                        <a:t>Music – Listen &amp; respond,</a:t>
                      </a:r>
                      <a:r>
                        <a:rPr lang="en-US" sz="1000" baseline="0" dirty="0" smtClean="0">
                          <a:solidFill>
                            <a:schemeClr val="tx1"/>
                          </a:solidFill>
                        </a:rPr>
                        <a:t> sing &amp; learn to play instruments in a song.  Share &amp; perform learning taken place.</a:t>
                      </a:r>
                      <a:endParaRPr lang="en-GB" sz="1000" dirty="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800"/>
                        </a:spcAft>
                      </a:pPr>
                      <a:r>
                        <a:rPr lang="en-GB" sz="1000" dirty="0">
                          <a:solidFill>
                            <a:schemeClr val="tx1"/>
                          </a:solidFill>
                        </a:rPr>
                        <a:t>Make different textures; make  patterns using different colours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000" dirty="0" smtClean="0"/>
                        <a:t>Mother’s </a:t>
                      </a:r>
                      <a:r>
                        <a:rPr lang="en-US" sz="1000" dirty="0"/>
                        <a:t>Day crafts Easter crafts Home Corner role play </a:t>
                      </a:r>
                      <a:endParaRPr lang="en-US" sz="1000" dirty="0">
                        <a:solidFill>
                          <a:schemeClr val="tx1"/>
                        </a:solidFill>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000" dirty="0" smtClean="0"/>
                        <a:t>Provide </a:t>
                      </a:r>
                      <a:r>
                        <a:rPr lang="en-US" sz="1000" dirty="0"/>
                        <a:t>a wide range of props for play which encourage imagination</a:t>
                      </a:r>
                      <a:r>
                        <a:rPr lang="en-US" sz="1000" dirty="0" smtClean="0"/>
                        <a:t>.</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1000" dirty="0" smtClean="0">
                        <a:solidFill>
                          <a:schemeClr val="tx1"/>
                        </a:solidFill>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000" dirty="0" smtClean="0">
                          <a:solidFill>
                            <a:schemeClr val="tx1"/>
                          </a:solidFill>
                        </a:rPr>
                        <a:t>Design and make vehicles</a:t>
                      </a:r>
                      <a:r>
                        <a:rPr lang="en-GB" sz="1000" baseline="0" dirty="0" smtClean="0">
                          <a:solidFill>
                            <a:schemeClr val="tx1"/>
                          </a:solidFill>
                        </a:rPr>
                        <a:t> past &amp; present using construction and junk modelling.</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1000" baseline="0" dirty="0" smtClean="0">
                        <a:solidFill>
                          <a:schemeClr val="tx1"/>
                        </a:solidFill>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000" dirty="0" smtClean="0">
                          <a:solidFill>
                            <a:schemeClr val="tx1"/>
                          </a:solidFill>
                        </a:rPr>
                        <a:t> Design and make objects they may need in space, thinking about form and function. </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1000" dirty="0" smtClean="0">
                        <a:solidFill>
                          <a:schemeClr val="tx1"/>
                        </a:solidFill>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000" dirty="0" smtClean="0">
                          <a:solidFill>
                            <a:schemeClr val="tx1"/>
                          </a:solidFill>
                        </a:rPr>
                        <a:t>Painting a naughty bus including</a:t>
                      </a:r>
                      <a:r>
                        <a:rPr lang="en-GB" sz="1000" baseline="0" dirty="0" smtClean="0">
                          <a:solidFill>
                            <a:schemeClr val="tx1"/>
                          </a:solidFill>
                        </a:rPr>
                        <a:t> appropriate detail, selecting the correct sized brushes.</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1000" baseline="0" dirty="0" smtClean="0">
                        <a:solidFill>
                          <a:schemeClr val="tx1"/>
                        </a:solidFill>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000" baseline="0" dirty="0" smtClean="0">
                          <a:solidFill>
                            <a:schemeClr val="tx1"/>
                          </a:solidFill>
                        </a:rPr>
                        <a:t>Music – Singing and learning to play instruments within a song,   Share &amp; perform the learning that has taken place.</a:t>
                      </a:r>
                      <a:endParaRPr lang="en-GB" sz="1000" dirty="0" smtClean="0">
                        <a:solidFill>
                          <a:schemeClr val="tx1"/>
                        </a:solidFill>
                      </a:endParaRP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1000" dirty="0" smtClean="0">
                        <a:solidFill>
                          <a:schemeClr val="tx1"/>
                        </a:solidFill>
                      </a:endParaRP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1000" dirty="0" smtClean="0">
                        <a:solidFill>
                          <a:schemeClr val="tx1"/>
                        </a:solidFill>
                      </a:endParaRP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1000" dirty="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00" dirty="0">
                          <a:solidFill>
                            <a:schemeClr val="tx1"/>
                          </a:solidFill>
                        </a:rPr>
                        <a:t>  </a:t>
                      </a:r>
                      <a:r>
                        <a:rPr lang="en-US" sz="1000" dirty="0" smtClean="0"/>
                        <a:t>Encourage </a:t>
                      </a:r>
                      <a:r>
                        <a:rPr lang="en-US" sz="1000" dirty="0"/>
                        <a:t>children to create their own music. </a:t>
                      </a:r>
                      <a:endParaRPr lang="en-US" sz="1000" dirty="0" smtClean="0"/>
                    </a:p>
                    <a:p>
                      <a:pPr algn="ctr"/>
                      <a:endParaRPr lang="en-US" sz="1000" dirty="0" smtClean="0">
                        <a:solidFill>
                          <a:schemeClr val="tx1"/>
                        </a:solidFill>
                      </a:endParaRPr>
                    </a:p>
                    <a:p>
                      <a:pPr algn="ctr"/>
                      <a:r>
                        <a:rPr lang="en-US" sz="1000" dirty="0" smtClean="0">
                          <a:solidFill>
                            <a:schemeClr val="tx1"/>
                          </a:solidFill>
                        </a:rPr>
                        <a:t>Observational drawings of plants/flowers/trees</a:t>
                      </a:r>
                    </a:p>
                    <a:p>
                      <a:pPr algn="ctr"/>
                      <a:endParaRPr lang="en-US" sz="1000" dirty="0" smtClean="0">
                        <a:solidFill>
                          <a:schemeClr val="tx1"/>
                        </a:solidFill>
                      </a:endParaRPr>
                    </a:p>
                    <a:p>
                      <a:pPr algn="ctr"/>
                      <a:r>
                        <a:rPr lang="en-US" sz="1000" dirty="0" smtClean="0">
                          <a:solidFill>
                            <a:schemeClr val="tx1"/>
                          </a:solidFill>
                        </a:rPr>
                        <a:t>Use different media and materials to create flowers.</a:t>
                      </a:r>
                    </a:p>
                    <a:p>
                      <a:pPr algn="ctr"/>
                      <a:endParaRPr lang="en-US" sz="1000" dirty="0" smtClean="0">
                        <a:solidFill>
                          <a:schemeClr val="tx1"/>
                        </a:solidFill>
                      </a:endParaRPr>
                    </a:p>
                    <a:p>
                      <a:pPr algn="ctr"/>
                      <a:r>
                        <a:rPr lang="en-US" sz="1000" dirty="0" smtClean="0">
                          <a:solidFill>
                            <a:schemeClr val="tx1"/>
                          </a:solidFill>
                        </a:rPr>
                        <a:t>Van Gough Sunflowers</a:t>
                      </a:r>
                      <a:endParaRPr lang="en-GB" sz="1000" dirty="0">
                        <a:solidFill>
                          <a:schemeClr val="tx1"/>
                        </a:solidFill>
                      </a:endParaRPr>
                    </a:p>
                    <a:p>
                      <a:pPr algn="ctr"/>
                      <a:endParaRPr lang="en-US" sz="1000" dirty="0">
                        <a:solidFill>
                          <a:schemeClr val="tx1"/>
                        </a:solidFil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smtClean="0">
                          <a:solidFill>
                            <a:schemeClr val="tx1"/>
                          </a:solidFill>
                        </a:rPr>
                        <a:t>Salt dough fossils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dirty="0" smtClean="0">
                        <a:solidFill>
                          <a:schemeClr val="tx1"/>
                        </a:solidFil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smtClean="0">
                          <a:solidFill>
                            <a:schemeClr val="tx1"/>
                          </a:solidFill>
                        </a:rPr>
                        <a:t>Designing and painting/making their own dinosaur</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dirty="0" smtClean="0">
                        <a:solidFill>
                          <a:schemeClr val="tx1"/>
                        </a:solidFil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smtClean="0">
                          <a:solidFill>
                            <a:schemeClr val="tx1"/>
                          </a:solidFill>
                        </a:rPr>
                        <a:t>Music – Listening and appraising music.  Playing instruments within the song.  Riff-based composition.</a:t>
                      </a:r>
                    </a:p>
                    <a:p>
                      <a:pPr algn="ctr"/>
                      <a:endParaRPr lang="en-GB" sz="1000" dirty="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000" dirty="0" smtClean="0">
                          <a:solidFill>
                            <a:schemeClr val="tx1"/>
                          </a:solidFill>
                        </a:rPr>
                        <a:t>Making</a:t>
                      </a:r>
                      <a:r>
                        <a:rPr lang="en-US" sz="1000" baseline="0" dirty="0" smtClean="0">
                          <a:solidFill>
                            <a:schemeClr val="tx1"/>
                          </a:solidFill>
                        </a:rPr>
                        <a:t> rock pools/crabs/jellyfish</a:t>
                      </a:r>
                      <a:endParaRPr lang="en-US" sz="1000" dirty="0">
                        <a:solidFill>
                          <a:schemeClr val="tx1"/>
                        </a:solidFill>
                      </a:endParaRPr>
                    </a:p>
                    <a:p>
                      <a:pPr algn="ctr"/>
                      <a:endParaRPr lang="en-US" sz="1000" dirty="0">
                        <a:solidFill>
                          <a:schemeClr val="tx1"/>
                        </a:solidFill>
                      </a:endParaRPr>
                    </a:p>
                    <a:p>
                      <a:pPr algn="ctr"/>
                      <a:r>
                        <a:rPr lang="en-US" sz="1000" dirty="0" smtClean="0">
                          <a:solidFill>
                            <a:schemeClr val="tx1"/>
                          </a:solidFill>
                        </a:rPr>
                        <a:t>Father’s </a:t>
                      </a:r>
                      <a:endParaRPr lang="en-US" sz="1000" dirty="0">
                        <a:solidFill>
                          <a:schemeClr val="tx1"/>
                        </a:solidFill>
                      </a:endParaRPr>
                    </a:p>
                    <a:p>
                      <a:pPr algn="ctr"/>
                      <a:r>
                        <a:rPr lang="en-US" sz="1000" dirty="0">
                          <a:solidFill>
                            <a:schemeClr val="tx1"/>
                          </a:solidFill>
                        </a:rPr>
                        <a:t>Day Crafts </a:t>
                      </a:r>
                      <a:endParaRPr lang="en-US" sz="1000" dirty="0" smtClean="0">
                        <a:solidFill>
                          <a:schemeClr val="tx1"/>
                        </a:solidFill>
                      </a:endParaRPr>
                    </a:p>
                    <a:p>
                      <a:pPr algn="ctr"/>
                      <a:endParaRPr lang="en-US" sz="1000" dirty="0" smtClean="0">
                        <a:solidFill>
                          <a:schemeClr val="tx1"/>
                        </a:solidFill>
                      </a:endParaRPr>
                    </a:p>
                    <a:p>
                      <a:pPr algn="ctr"/>
                      <a:r>
                        <a:rPr lang="en-US" sz="1000" dirty="0" smtClean="0">
                          <a:solidFill>
                            <a:schemeClr val="tx1"/>
                          </a:solidFill>
                        </a:rPr>
                        <a:t>Constructing pier/</a:t>
                      </a:r>
                      <a:r>
                        <a:rPr lang="en-US" sz="1000" dirty="0" err="1" smtClean="0">
                          <a:solidFill>
                            <a:schemeClr val="tx1"/>
                          </a:solidFill>
                        </a:rPr>
                        <a:t>clocktower</a:t>
                      </a:r>
                      <a:r>
                        <a:rPr lang="en-US" sz="1000" baseline="0" dirty="0" smtClean="0">
                          <a:solidFill>
                            <a:schemeClr val="tx1"/>
                          </a:solidFill>
                        </a:rPr>
                        <a:t> using art straws/junk/construction.</a:t>
                      </a:r>
                    </a:p>
                    <a:p>
                      <a:pPr algn="ctr"/>
                      <a:endParaRPr lang="en-US" sz="1000" baseline="0" dirty="0" smtClean="0">
                        <a:solidFill>
                          <a:schemeClr val="tx1"/>
                        </a:solidFill>
                      </a:endParaRPr>
                    </a:p>
                    <a:p>
                      <a:pPr algn="ctr"/>
                      <a:r>
                        <a:rPr lang="en-US" sz="1000" baseline="0" dirty="0" smtClean="0">
                          <a:solidFill>
                            <a:schemeClr val="tx1"/>
                          </a:solidFill>
                        </a:rPr>
                        <a:t>Painting butterflies – transition</a:t>
                      </a:r>
                    </a:p>
                    <a:p>
                      <a:pPr algn="ctr"/>
                      <a:endParaRPr lang="en-US" sz="1000" baseline="0" dirty="0" smtClean="0">
                        <a:solidFill>
                          <a:schemeClr val="tx1"/>
                        </a:solidFill>
                      </a:endParaRPr>
                    </a:p>
                    <a:p>
                      <a:pPr algn="ctr"/>
                      <a:r>
                        <a:rPr lang="en-US" sz="1000" baseline="0" dirty="0" smtClean="0">
                          <a:solidFill>
                            <a:schemeClr val="tx1"/>
                          </a:solidFill>
                        </a:rPr>
                        <a:t>Music – Riff-based composition, improvisation </a:t>
                      </a:r>
                      <a:r>
                        <a:rPr lang="en-US" sz="1000" baseline="0" dirty="0" err="1" smtClean="0">
                          <a:solidFill>
                            <a:schemeClr val="tx1"/>
                          </a:solidFill>
                        </a:rPr>
                        <a:t>usinf</a:t>
                      </a:r>
                      <a:r>
                        <a:rPr lang="en-US" sz="1000" baseline="0" dirty="0" smtClean="0">
                          <a:solidFill>
                            <a:schemeClr val="tx1"/>
                          </a:solidFill>
                        </a:rPr>
                        <a:t> voices </a:t>
                      </a:r>
                      <a:r>
                        <a:rPr lang="en-US" sz="1000" baseline="0" smtClean="0">
                          <a:solidFill>
                            <a:schemeClr val="tx1"/>
                          </a:solidFill>
                        </a:rPr>
                        <a:t>and instruments.</a:t>
                      </a:r>
                      <a:endParaRPr lang="en-US" sz="1000" baseline="0" dirty="0" smtClean="0">
                        <a:solidFill>
                          <a:schemeClr val="tx1"/>
                        </a:solidFill>
                      </a:endParaRPr>
                    </a:p>
                    <a:p>
                      <a:pPr algn="ctr"/>
                      <a:endParaRPr lang="en-US" sz="1000" baseline="0" dirty="0" smtClean="0">
                        <a:solidFill>
                          <a:schemeClr val="tx1"/>
                        </a:solidFill>
                      </a:endParaRPr>
                    </a:p>
                    <a:p>
                      <a:pPr algn="ctr"/>
                      <a:endParaRPr lang="en-US" sz="1000" baseline="0" dirty="0" smtClean="0">
                        <a:solidFill>
                          <a:schemeClr val="tx1"/>
                        </a:solidFill>
                      </a:endParaRPr>
                    </a:p>
                    <a:p>
                      <a:pPr algn="ctr"/>
                      <a:endParaRPr lang="en-US" sz="1000" baseline="0" dirty="0" smtClean="0">
                        <a:solidFill>
                          <a:schemeClr val="tx1"/>
                        </a:solidFill>
                      </a:endParaRPr>
                    </a:p>
                    <a:p>
                      <a:pPr algn="ctr"/>
                      <a:endParaRPr lang="en-GB" sz="1000" dirty="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6" name="TextBox 5">
            <a:extLst>
              <a:ext uri="{FF2B5EF4-FFF2-40B4-BE49-F238E27FC236}">
                <a16:creationId xmlns:a16="http://schemas.microsoft.com/office/drawing/2014/main" id="{EE985009-E7D1-49E8-893A-056B0FA61C76}"/>
              </a:ext>
            </a:extLst>
          </p:cNvPr>
          <p:cNvSpPr txBox="1"/>
          <p:nvPr/>
        </p:nvSpPr>
        <p:spPr>
          <a:xfrm>
            <a:off x="-52782" y="6482083"/>
            <a:ext cx="12297564" cy="307777"/>
          </a:xfrm>
          <a:prstGeom prst="rect">
            <a:avLst/>
          </a:prstGeom>
          <a:noFill/>
        </p:spPr>
        <p:txBody>
          <a:bodyPr wrap="square">
            <a:spAutoFit/>
          </a:bodyPr>
          <a:lstStyle/>
          <a:p>
            <a:pPr algn="ctr"/>
            <a:r>
              <a:rPr lang="en-US" sz="1400" i="1" dirty="0" smtClean="0">
                <a:solidFill>
                  <a:schemeClr val="bg1">
                    <a:lumMod val="50000"/>
                  </a:schemeClr>
                </a:solidFill>
              </a:rPr>
              <a:t> </a:t>
            </a:r>
            <a:endParaRPr lang="en-GB" sz="1400" i="1" dirty="0">
              <a:solidFill>
                <a:schemeClr val="bg1">
                  <a:lumMod val="50000"/>
                </a:schemeClr>
              </a:solidFill>
            </a:endParaRPr>
          </a:p>
        </p:txBody>
      </p:sp>
      <p:pic>
        <p:nvPicPr>
          <p:cNvPr id="3076" name="Picture 4" descr="See the source image">
            <a:extLst>
              <a:ext uri="{FF2B5EF4-FFF2-40B4-BE49-F238E27FC236}">
                <a16:creationId xmlns:a16="http://schemas.microsoft.com/office/drawing/2014/main" id="{706D85D1-16BB-4B06-B2CA-7F9990E63E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720518"/>
            <a:ext cx="1915453" cy="191545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See the source image">
            <a:extLst>
              <a:ext uri="{FF2B5EF4-FFF2-40B4-BE49-F238E27FC236}">
                <a16:creationId xmlns:a16="http://schemas.microsoft.com/office/drawing/2014/main" id="{FDFD0639-DD35-4F11-8CAD-68D61E05E5AF}"/>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11353800" y="5324284"/>
            <a:ext cx="1243480" cy="131168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8E86068C-E4F3-4063-B847-D2FC77DC8B1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360602" y="68137"/>
            <a:ext cx="614034" cy="614034"/>
          </a:xfrm>
          <a:prstGeom prst="rect">
            <a:avLst/>
          </a:prstGeom>
        </p:spPr>
      </p:pic>
      <p:pic>
        <p:nvPicPr>
          <p:cNvPr id="5" name="Picture 4">
            <a:extLst>
              <a:ext uri="{FF2B5EF4-FFF2-40B4-BE49-F238E27FC236}">
                <a16:creationId xmlns:a16="http://schemas.microsoft.com/office/drawing/2014/main" id="{3F4432A0-F523-4F37-9145-061956227A8B}"/>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20786153">
            <a:off x="2632469" y="222878"/>
            <a:ext cx="423530" cy="423530"/>
          </a:xfrm>
          <a:prstGeom prst="rect">
            <a:avLst/>
          </a:prstGeom>
        </p:spPr>
      </p:pic>
      <p:pic>
        <p:nvPicPr>
          <p:cNvPr id="12" name="Picture 11">
            <a:extLst>
              <a:ext uri="{FF2B5EF4-FFF2-40B4-BE49-F238E27FC236}">
                <a16:creationId xmlns:a16="http://schemas.microsoft.com/office/drawing/2014/main" id="{ABCC15F5-3ECD-4A4E-9645-0681E1EFA0DC}"/>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658156">
            <a:off x="8327109" y="179118"/>
            <a:ext cx="423530" cy="423530"/>
          </a:xfrm>
          <a:prstGeom prst="rect">
            <a:avLst/>
          </a:prstGeom>
        </p:spPr>
      </p:pic>
    </p:spTree>
    <p:extLst>
      <p:ext uri="{BB962C8B-B14F-4D97-AF65-F5344CB8AC3E}">
        <p14:creationId xmlns:p14="http://schemas.microsoft.com/office/powerpoint/2010/main" val="15830675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62372"/>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a:t>
            </a:r>
            <a:r>
              <a:rPr lang="en-US" sz="3600" dirty="0" smtClean="0">
                <a:latin typeface="Amatic SC" panose="00000500000000000000" pitchFamily="2" charset="-79"/>
                <a:cs typeface="Amatic SC" panose="00000500000000000000" pitchFamily="2" charset="-79"/>
              </a:rPr>
              <a:t>2023</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067084212"/>
              </p:ext>
            </p:extLst>
          </p:nvPr>
        </p:nvGraphicFramePr>
        <p:xfrm>
          <a:off x="366318" y="506944"/>
          <a:ext cx="11459364" cy="5730240"/>
        </p:xfrm>
        <a:graphic>
          <a:graphicData uri="http://schemas.openxmlformats.org/drawingml/2006/table">
            <a:tbl>
              <a:tblPr firstRow="1" bandRow="1">
                <a:tableStyleId>{5C22544A-7EE6-4342-B048-85BDC9FD1C3A}</a:tableStyleId>
              </a:tblPr>
              <a:tblGrid>
                <a:gridCol w="1682603">
                  <a:extLst>
                    <a:ext uri="{9D8B030D-6E8A-4147-A177-3AD203B41FA5}">
                      <a16:colId xmlns:a16="http://schemas.microsoft.com/office/drawing/2014/main" val="385991600"/>
                    </a:ext>
                  </a:extLst>
                </a:gridCol>
                <a:gridCol w="1591501">
                  <a:extLst>
                    <a:ext uri="{9D8B030D-6E8A-4147-A177-3AD203B41FA5}">
                      <a16:colId xmlns:a16="http://schemas.microsoft.com/office/drawing/2014/main" val="2865123548"/>
                    </a:ext>
                  </a:extLst>
                </a:gridCol>
                <a:gridCol w="1206786">
                  <a:extLst>
                    <a:ext uri="{9D8B030D-6E8A-4147-A177-3AD203B41FA5}">
                      <a16:colId xmlns:a16="http://schemas.microsoft.com/office/drawing/2014/main" val="872926247"/>
                    </a:ext>
                  </a:extLst>
                </a:gridCol>
                <a:gridCol w="2068497">
                  <a:extLst>
                    <a:ext uri="{9D8B030D-6E8A-4147-A177-3AD203B41FA5}">
                      <a16:colId xmlns:a16="http://schemas.microsoft.com/office/drawing/2014/main" val="1315738151"/>
                    </a:ext>
                  </a:extLst>
                </a:gridCol>
                <a:gridCol w="1384916">
                  <a:extLst>
                    <a:ext uri="{9D8B030D-6E8A-4147-A177-3AD203B41FA5}">
                      <a16:colId xmlns:a16="http://schemas.microsoft.com/office/drawing/2014/main" val="2709165749"/>
                    </a:ext>
                  </a:extLst>
                </a:gridCol>
                <a:gridCol w="2148396">
                  <a:extLst>
                    <a:ext uri="{9D8B030D-6E8A-4147-A177-3AD203B41FA5}">
                      <a16:colId xmlns:a16="http://schemas.microsoft.com/office/drawing/2014/main" val="2335150482"/>
                    </a:ext>
                  </a:extLst>
                </a:gridCol>
                <a:gridCol w="1376665">
                  <a:extLst>
                    <a:ext uri="{9D8B030D-6E8A-4147-A177-3AD203B41FA5}">
                      <a16:colId xmlns:a16="http://schemas.microsoft.com/office/drawing/2014/main" val="4046203905"/>
                    </a:ext>
                  </a:extLst>
                </a:gridCol>
              </a:tblGrid>
              <a:tr h="327592">
                <a:tc gridSpan="7">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Early Learning Goals – for the </a:t>
                      </a:r>
                      <a:r>
                        <a:rPr lang="en-US" sz="2800" dirty="0">
                          <a:solidFill>
                            <a:srgbClr val="FF0000"/>
                          </a:solidFill>
                          <a:latin typeface="Amatic SC" panose="00000500000000000000" pitchFamily="2" charset="-79"/>
                          <a:cs typeface="Amatic SC" panose="00000500000000000000" pitchFamily="2" charset="-79"/>
                        </a:rPr>
                        <a:t>end of the year  </a:t>
                      </a:r>
                      <a:r>
                        <a:rPr lang="en-US" sz="2400" dirty="0" smtClean="0">
                          <a:solidFill>
                            <a:srgbClr val="FF0000"/>
                          </a:solidFill>
                          <a:latin typeface="Amatic SC" panose="00000500000000000000" pitchFamily="2" charset="-79"/>
                          <a:cs typeface="Amatic SC" panose="00000500000000000000" pitchFamily="2" charset="-79"/>
                        </a:rPr>
                        <a:t>-</a:t>
                      </a:r>
                      <a:r>
                        <a:rPr lang="en-US" sz="2400" baseline="0" dirty="0" smtClean="0">
                          <a:solidFill>
                            <a:srgbClr val="FF0000"/>
                          </a:solidFill>
                          <a:latin typeface="Amatic SC" panose="00000500000000000000" pitchFamily="2" charset="-79"/>
                          <a:cs typeface="Amatic SC" panose="00000500000000000000" pitchFamily="2" charset="-79"/>
                        </a:rPr>
                        <a:t> </a:t>
                      </a:r>
                      <a:r>
                        <a:rPr lang="en-US" sz="2400" dirty="0" smtClean="0">
                          <a:solidFill>
                            <a:schemeClr val="bg1">
                              <a:lumMod val="50000"/>
                            </a:schemeClr>
                          </a:solidFill>
                          <a:latin typeface="Amatic SC" panose="00000500000000000000" pitchFamily="2" charset="-79"/>
                          <a:cs typeface="Amatic SC" panose="00000500000000000000" pitchFamily="2" charset="-79"/>
                        </a:rPr>
                        <a:t>best </a:t>
                      </a:r>
                      <a:r>
                        <a:rPr lang="en-US" sz="2400" dirty="0">
                          <a:solidFill>
                            <a:schemeClr val="bg1">
                              <a:lumMod val="50000"/>
                            </a:schemeClr>
                          </a:solidFill>
                          <a:latin typeface="Amatic SC" panose="00000500000000000000" pitchFamily="2" charset="-79"/>
                          <a:cs typeface="Amatic SC" panose="00000500000000000000" pitchFamily="2" charset="-79"/>
                        </a:rPr>
                        <a:t>fit Judgement! </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Early Learning Goals </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88791">
                <a:tc>
                  <a:txBody>
                    <a:bodyPr/>
                    <a:lstStyle/>
                    <a:p>
                      <a:pPr algn="r"/>
                      <a:r>
                        <a:rPr lang="en-US" sz="1400" b="1" dirty="0">
                          <a:latin typeface="Amatic SC" panose="00000500000000000000" pitchFamily="2" charset="-79"/>
                          <a:cs typeface="Amatic SC" panose="00000500000000000000" pitchFamily="2" charset="-79"/>
                        </a:rPr>
                        <a:t>Communication and Language </a:t>
                      </a:r>
                      <a:endParaRPr lang="en-GB" sz="1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r"/>
                      <a:r>
                        <a:rPr lang="en-US" sz="1400" b="1" dirty="0">
                          <a:latin typeface="Amatic SC" panose="00000500000000000000" pitchFamily="2" charset="-79"/>
                          <a:cs typeface="Amatic SC" panose="00000500000000000000" pitchFamily="2" charset="-79"/>
                        </a:rPr>
                        <a:t>Personal, social, emotional 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Physical </a:t>
                      </a:r>
                    </a:p>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r"/>
                      <a:r>
                        <a:rPr lang="en-US" sz="1400" b="1" dirty="0">
                          <a:latin typeface="Amatic SC" panose="00000500000000000000" pitchFamily="2" charset="-79"/>
                          <a:cs typeface="Amatic SC" panose="00000500000000000000" pitchFamily="2" charset="-79"/>
                        </a:rPr>
                        <a:t>Literacy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err="1">
                          <a:latin typeface="Amatic SC" panose="00000500000000000000" pitchFamily="2" charset="-79"/>
                          <a:cs typeface="Amatic SC" panose="00000500000000000000" pitchFamily="2" charset="-79"/>
                        </a:rPr>
                        <a:t>Maths</a:t>
                      </a:r>
                      <a:r>
                        <a:rPr lang="en-US" sz="1400" b="1"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r"/>
                      <a:r>
                        <a:rPr lang="en-US" sz="1400" b="1" dirty="0">
                          <a:latin typeface="Amatic SC" panose="00000500000000000000" pitchFamily="2" charset="-79"/>
                          <a:cs typeface="Amatic SC" panose="00000500000000000000" pitchFamily="2" charset="-79"/>
                        </a:rPr>
                        <a:t>Understanding the World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Expressive arts and design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0">
                <a:tc>
                  <a:txBody>
                    <a:bodyPr/>
                    <a:lstStyle/>
                    <a:p>
                      <a:pPr algn="ctr"/>
                      <a:r>
                        <a:rPr lang="en-US" sz="700" b="1" dirty="0">
                          <a:latin typeface="+mn-lt"/>
                        </a:rPr>
                        <a:t>ELG: Listening, Attention and Understanding</a:t>
                      </a:r>
                    </a:p>
                    <a:p>
                      <a:pPr algn="ctr"/>
                      <a:endParaRPr lang="en-US" sz="700" dirty="0">
                        <a:latin typeface="+mn-lt"/>
                      </a:endParaRPr>
                    </a:p>
                    <a:p>
                      <a:pPr algn="ctr"/>
                      <a:r>
                        <a:rPr lang="en-US" sz="700" dirty="0">
                          <a:latin typeface="+mn-lt"/>
                        </a:rPr>
                        <a:t> Listen attentively and respond to what they hear with relevant questions, comments and actions when being read to and during whole class discussions and small group interactions</a:t>
                      </a:r>
                    </a:p>
                    <a:p>
                      <a:pPr algn="ctr"/>
                      <a:endParaRPr lang="en-US" sz="700" dirty="0">
                        <a:latin typeface="+mn-lt"/>
                      </a:endParaRPr>
                    </a:p>
                    <a:p>
                      <a:pPr algn="ctr"/>
                      <a:r>
                        <a:rPr lang="en-US" sz="700" dirty="0">
                          <a:latin typeface="+mn-lt"/>
                        </a:rPr>
                        <a:t> Make comments about what they have heard and ask questions to clarify their understanding</a:t>
                      </a:r>
                    </a:p>
                    <a:p>
                      <a:pPr algn="ctr"/>
                      <a:endParaRPr lang="en-US" sz="700" dirty="0">
                        <a:latin typeface="+mn-lt"/>
                      </a:endParaRPr>
                    </a:p>
                    <a:p>
                      <a:pPr algn="ctr"/>
                      <a:r>
                        <a:rPr lang="en-US" sz="700" dirty="0">
                          <a:latin typeface="+mn-lt"/>
                        </a:rPr>
                        <a:t> Hold conversation when engaged in back-and-forth exchanges with their teacher and peers</a:t>
                      </a:r>
                    </a:p>
                    <a:p>
                      <a:pPr algn="ctr"/>
                      <a:endParaRPr lang="en-US" sz="700" b="0" dirty="0">
                        <a:latin typeface="+mn-lt"/>
                        <a:cs typeface="Amatic SC" panose="00000500000000000000" pitchFamily="2" charset="-79"/>
                      </a:endParaRPr>
                    </a:p>
                    <a:p>
                      <a:pPr algn="ctr"/>
                      <a:r>
                        <a:rPr lang="en-US" sz="700" b="1" dirty="0">
                          <a:latin typeface="+mn-lt"/>
                        </a:rPr>
                        <a:t>ELG: Speaking</a:t>
                      </a:r>
                    </a:p>
                    <a:p>
                      <a:pPr algn="ctr"/>
                      <a:endParaRPr lang="en-US" sz="700" dirty="0">
                        <a:latin typeface="+mn-lt"/>
                      </a:endParaRPr>
                    </a:p>
                    <a:p>
                      <a:pPr algn="ctr"/>
                      <a:r>
                        <a:rPr lang="en-US" sz="700" dirty="0">
                          <a:latin typeface="+mn-lt"/>
                        </a:rPr>
                        <a:t>Participate in small group, class and one-to-one discussions, offering their own ideas, using recently introduced vocabulary. </a:t>
                      </a:r>
                    </a:p>
                    <a:p>
                      <a:pPr algn="ctr"/>
                      <a:endParaRPr lang="en-US" sz="700" dirty="0">
                        <a:latin typeface="+mn-lt"/>
                      </a:endParaRPr>
                    </a:p>
                    <a:p>
                      <a:pPr algn="ctr"/>
                      <a:r>
                        <a:rPr lang="en-US" sz="700" dirty="0">
                          <a:latin typeface="+mn-lt"/>
                        </a:rPr>
                        <a:t>Offer explanations for why things might happen, making use of recently introduced vocabulary from stories, non-fiction, rhymes and poems when appropriate. </a:t>
                      </a:r>
                    </a:p>
                    <a:p>
                      <a:pPr algn="ctr"/>
                      <a:endParaRPr lang="en-US" sz="700" dirty="0">
                        <a:latin typeface="+mn-lt"/>
                      </a:endParaRPr>
                    </a:p>
                    <a:p>
                      <a:pPr algn="ctr"/>
                      <a:r>
                        <a:rPr lang="en-US" sz="700" dirty="0">
                          <a:latin typeface="+mn-lt"/>
                        </a:rPr>
                        <a:t> Express their ideas and feelings about their experiences using full sentences, including use of past, present and future tenses and making use of conjunctions, with modelling and support from their teacher. </a:t>
                      </a:r>
                      <a:endParaRPr lang="en-US" sz="700" b="0"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ctr"/>
                      <a:r>
                        <a:rPr lang="en-US" sz="700" b="1" dirty="0">
                          <a:latin typeface="+mn-lt"/>
                        </a:rPr>
                        <a:t>ELG: Self-Regulation </a:t>
                      </a:r>
                    </a:p>
                    <a:p>
                      <a:pPr algn="ctr"/>
                      <a:endParaRPr lang="en-US" sz="700" dirty="0">
                        <a:latin typeface="+mn-lt"/>
                      </a:endParaRPr>
                    </a:p>
                    <a:p>
                      <a:pPr algn="ctr"/>
                      <a:r>
                        <a:rPr lang="en-US" sz="700" dirty="0">
                          <a:latin typeface="+mn-lt"/>
                        </a:rPr>
                        <a:t>Show an understanding of their own feelings and those of others, and begin to regulate their behaviour accordingly. </a:t>
                      </a:r>
                    </a:p>
                    <a:p>
                      <a:pPr algn="ctr"/>
                      <a:endParaRPr lang="en-US" sz="700" dirty="0">
                        <a:latin typeface="+mn-lt"/>
                      </a:endParaRPr>
                    </a:p>
                    <a:p>
                      <a:pPr algn="ctr"/>
                      <a:r>
                        <a:rPr lang="en-US" sz="700" dirty="0">
                          <a:latin typeface="+mn-lt"/>
                        </a:rPr>
                        <a:t> Set and work towards simple goals, being able to wait for what they want and control their immediate impulses when appropriate. </a:t>
                      </a:r>
                    </a:p>
                    <a:p>
                      <a:pPr algn="ctr"/>
                      <a:endParaRPr lang="en-US" sz="700" dirty="0">
                        <a:latin typeface="+mn-lt"/>
                      </a:endParaRPr>
                    </a:p>
                    <a:p>
                      <a:pPr algn="ctr"/>
                      <a:r>
                        <a:rPr lang="en-US" sz="700" dirty="0">
                          <a:latin typeface="+mn-lt"/>
                        </a:rPr>
                        <a:t>Give focused attention to what the teacher says, responding appropriately even when engaged in activity, and show an ability to follow instructions involving several ideas or actions.</a:t>
                      </a:r>
                    </a:p>
                    <a:p>
                      <a:pPr algn="ctr"/>
                      <a:endParaRPr lang="en-US" sz="700" b="1" dirty="0">
                        <a:latin typeface="+mn-lt"/>
                      </a:endParaRPr>
                    </a:p>
                    <a:p>
                      <a:pPr algn="ctr"/>
                      <a:r>
                        <a:rPr lang="en-US" sz="700" b="1" dirty="0">
                          <a:latin typeface="+mn-lt"/>
                        </a:rPr>
                        <a:t> ELG: Managing Self </a:t>
                      </a:r>
                    </a:p>
                    <a:p>
                      <a:pPr algn="ctr"/>
                      <a:endParaRPr lang="en-US" sz="700" dirty="0">
                        <a:latin typeface="+mn-lt"/>
                      </a:endParaRPr>
                    </a:p>
                    <a:p>
                      <a:pPr algn="ctr"/>
                      <a:r>
                        <a:rPr lang="en-US" sz="700" dirty="0">
                          <a:latin typeface="+mn-lt"/>
                        </a:rPr>
                        <a:t>Be confident to try new activities and show independence, resilience and perseverance in the face of challenge. </a:t>
                      </a:r>
                    </a:p>
                    <a:p>
                      <a:pPr algn="ctr"/>
                      <a:endParaRPr lang="en-US" sz="700" dirty="0">
                        <a:latin typeface="+mn-lt"/>
                      </a:endParaRPr>
                    </a:p>
                    <a:p>
                      <a:pPr algn="ctr"/>
                      <a:r>
                        <a:rPr lang="en-US" sz="700" dirty="0">
                          <a:latin typeface="+mn-lt"/>
                        </a:rPr>
                        <a:t>Explain the reasons for rules, know right from wrong and try to behave accordingly. </a:t>
                      </a:r>
                    </a:p>
                    <a:p>
                      <a:pPr algn="ctr"/>
                      <a:endParaRPr lang="en-US" sz="700" dirty="0">
                        <a:latin typeface="+mn-lt"/>
                      </a:endParaRPr>
                    </a:p>
                    <a:p>
                      <a:pPr algn="ctr"/>
                      <a:r>
                        <a:rPr lang="en-US" sz="700" dirty="0">
                          <a:latin typeface="+mn-lt"/>
                        </a:rPr>
                        <a:t>Manage their own basic hygiene and personal needs, including dressing, going to the toilet and understanding the importance of healthy food choices. </a:t>
                      </a:r>
                    </a:p>
                    <a:p>
                      <a:pPr algn="ctr"/>
                      <a:endParaRPr lang="en-US" sz="700" dirty="0">
                        <a:latin typeface="+mn-lt"/>
                      </a:endParaRPr>
                    </a:p>
                    <a:p>
                      <a:pPr algn="ctr"/>
                      <a:endParaRPr lang="en-US" sz="700" dirty="0">
                        <a:latin typeface="+mn-lt"/>
                      </a:endParaRPr>
                    </a:p>
                    <a:p>
                      <a:pPr algn="ctr"/>
                      <a:r>
                        <a:rPr lang="en-US" sz="700" dirty="0">
                          <a:latin typeface="+mn-lt"/>
                        </a:rPr>
                        <a:t>ELG: Building Relationships </a:t>
                      </a:r>
                    </a:p>
                    <a:p>
                      <a:pPr algn="ctr"/>
                      <a:endParaRPr lang="en-US" sz="700" dirty="0">
                        <a:latin typeface="+mn-lt"/>
                      </a:endParaRPr>
                    </a:p>
                    <a:p>
                      <a:pPr algn="ctr"/>
                      <a:endParaRPr lang="en-US" sz="700" dirty="0">
                        <a:latin typeface="+mn-lt"/>
                      </a:endParaRPr>
                    </a:p>
                    <a:p>
                      <a:pPr algn="ctr"/>
                      <a:r>
                        <a:rPr lang="en-US" sz="700" dirty="0">
                          <a:latin typeface="+mn-lt"/>
                        </a:rPr>
                        <a:t>Work and play cooperatively and take turns with others.</a:t>
                      </a:r>
                    </a:p>
                    <a:p>
                      <a:pPr algn="ctr"/>
                      <a:endParaRPr lang="en-US" sz="700" dirty="0">
                        <a:latin typeface="+mn-lt"/>
                      </a:endParaRPr>
                    </a:p>
                    <a:p>
                      <a:pPr algn="ctr"/>
                      <a:r>
                        <a:rPr lang="en-US" sz="700" dirty="0">
                          <a:latin typeface="+mn-lt"/>
                        </a:rPr>
                        <a:t>Form positive attachments to adults and friendships with peers;. </a:t>
                      </a:r>
                    </a:p>
                    <a:p>
                      <a:pPr algn="ctr"/>
                      <a:endParaRPr lang="en-US" sz="700" dirty="0">
                        <a:latin typeface="+mn-lt"/>
                      </a:endParaRPr>
                    </a:p>
                    <a:p>
                      <a:pPr algn="ctr"/>
                      <a:r>
                        <a:rPr lang="en-US" sz="700" dirty="0">
                          <a:latin typeface="+mn-lt"/>
                        </a:rPr>
                        <a:t>Show sensitivity to their own and to others’ needs.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Gross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Negotiate space and obstacles safely, with consideration for themselves and others.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Demonstrate strength, balance and coordination when playing.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700" dirty="0">
                        <a:latin typeface="+mn-lt"/>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Move energetically, such as running, jumping, dancing, hopping, skipping and climbing.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Fine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Hold a pencil effectively in preparation for fluent writing – using the tripod grip in almost all cases.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Use a range of small tools, including scissors, paint brushes and cutlery.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Begin to show accuracy and care when drawing.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Comprehension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Demonstrate understanding of what has been read to them by retelling stories and narratives using their own words and recently introduced vocabulary.</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Anticipate – where appropriate – key events in stories.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Use and understand recently introduced vocabulary during discussions about stories, non-fiction, rhymes and poems and during role-play.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Word Reading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Say a sound for each letter in the alphabet and at least 10 digraphs.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Read words consistent with their phonic knowledge by sound-blending.</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Read aloud simple sentences and books that are consistent with their phonic knowledge, including some common exception words.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 ELG: Writing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Write recognisable letters, most of which are correctly formed.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Spell words by identifying sounds in them and representing the sounds with a letter or letters.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Write simple phrases and sentences that can be read by others.</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en-US" sz="700" b="1" dirty="0">
                          <a:latin typeface="+mn-lt"/>
                        </a:rPr>
                        <a:t>ELG: Number </a:t>
                      </a:r>
                    </a:p>
                    <a:p>
                      <a:pPr algn="ctr">
                        <a:lnSpc>
                          <a:spcPct val="107000"/>
                        </a:lnSpc>
                        <a:spcAft>
                          <a:spcPts val="800"/>
                        </a:spcAft>
                      </a:pPr>
                      <a:r>
                        <a:rPr lang="en-US" sz="700" dirty="0">
                          <a:latin typeface="+mn-lt"/>
                        </a:rPr>
                        <a:t>Have a deep understanding of number to 10, including the composition of each number; </a:t>
                      </a:r>
                    </a:p>
                    <a:p>
                      <a:pPr algn="ctr">
                        <a:lnSpc>
                          <a:spcPct val="107000"/>
                        </a:lnSpc>
                        <a:spcAft>
                          <a:spcPts val="800"/>
                        </a:spcAft>
                      </a:pPr>
                      <a:r>
                        <a:rPr lang="en-US" sz="700" dirty="0" err="1">
                          <a:latin typeface="+mn-lt"/>
                        </a:rPr>
                        <a:t>Subitise</a:t>
                      </a:r>
                      <a:r>
                        <a:rPr lang="en-US" sz="700" dirty="0">
                          <a:latin typeface="+mn-lt"/>
                        </a:rPr>
                        <a:t> (recognise quantities without counting) up to 5; - Automatically recall (without reference to rhymes, counting or other aids) number bonds up to 5 (including subtraction facts) and some number bonds to 10, including double facts. </a:t>
                      </a:r>
                    </a:p>
                    <a:p>
                      <a:pPr algn="ctr">
                        <a:lnSpc>
                          <a:spcPct val="107000"/>
                        </a:lnSpc>
                        <a:spcAft>
                          <a:spcPts val="800"/>
                        </a:spcAft>
                      </a:pPr>
                      <a:r>
                        <a:rPr lang="en-US" sz="700" b="1" dirty="0">
                          <a:latin typeface="+mn-lt"/>
                        </a:rPr>
                        <a:t>ELG: Numerical Patterns </a:t>
                      </a:r>
                    </a:p>
                    <a:p>
                      <a:pPr algn="ctr">
                        <a:lnSpc>
                          <a:spcPct val="107000"/>
                        </a:lnSpc>
                        <a:spcAft>
                          <a:spcPts val="800"/>
                        </a:spcAft>
                      </a:pPr>
                      <a:r>
                        <a:rPr lang="en-US" sz="700" dirty="0">
                          <a:latin typeface="+mn-lt"/>
                        </a:rPr>
                        <a:t>Verbally count beyond 20, recognising the pattern of the counting system; - Compare quantities up to 10 in different contexts, recognising when one quantity is greater than, less than or the same as the other quantity. </a:t>
                      </a:r>
                    </a:p>
                    <a:p>
                      <a:pPr algn="ctr">
                        <a:lnSpc>
                          <a:spcPct val="107000"/>
                        </a:lnSpc>
                        <a:spcAft>
                          <a:spcPts val="800"/>
                        </a:spcAft>
                      </a:pPr>
                      <a:r>
                        <a:rPr lang="en-US" sz="700" dirty="0">
                          <a:latin typeface="+mn-lt"/>
                        </a:rPr>
                        <a:t> Explore and represent patterns within numbers up to 10, including evens and odds, double facts and how quantities can be distributed equally.</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700" b="1" dirty="0">
                          <a:latin typeface="+mn-lt"/>
                        </a:rPr>
                        <a:t>ELG: Past and Present </a:t>
                      </a:r>
                    </a:p>
                    <a:p>
                      <a:pPr algn="ctr"/>
                      <a:endParaRPr lang="en-US" sz="700" dirty="0">
                        <a:latin typeface="+mn-lt"/>
                      </a:endParaRPr>
                    </a:p>
                    <a:p>
                      <a:pPr algn="ctr"/>
                      <a:r>
                        <a:rPr lang="en-US" sz="700" dirty="0">
                          <a:latin typeface="+mn-lt"/>
                        </a:rPr>
                        <a:t>Talk about the lives of the people around them and their roles in society.</a:t>
                      </a:r>
                    </a:p>
                    <a:p>
                      <a:pPr algn="ctr"/>
                      <a:endParaRPr lang="en-US" sz="700" dirty="0">
                        <a:latin typeface="+mn-lt"/>
                      </a:endParaRPr>
                    </a:p>
                    <a:p>
                      <a:pPr algn="ctr"/>
                      <a:r>
                        <a:rPr lang="en-US" sz="700" dirty="0">
                          <a:latin typeface="+mn-lt"/>
                        </a:rPr>
                        <a:t>Know some similarities and differences between things in the past and now, drawing on their experiences and what has been read in class. </a:t>
                      </a:r>
                    </a:p>
                    <a:p>
                      <a:pPr algn="ctr"/>
                      <a:endParaRPr lang="en-US" sz="700" dirty="0">
                        <a:latin typeface="+mn-lt"/>
                      </a:endParaRPr>
                    </a:p>
                    <a:p>
                      <a:pPr algn="ctr"/>
                      <a:r>
                        <a:rPr lang="en-US" sz="700" dirty="0">
                          <a:latin typeface="+mn-lt"/>
                        </a:rPr>
                        <a:t>Understand the past through settings, characters and events encountered in books read in class and storytelling.</a:t>
                      </a:r>
                    </a:p>
                    <a:p>
                      <a:pPr algn="ctr"/>
                      <a:endParaRPr lang="en-US" sz="700" dirty="0">
                        <a:latin typeface="+mn-lt"/>
                      </a:endParaRPr>
                    </a:p>
                    <a:p>
                      <a:pPr algn="ctr"/>
                      <a:r>
                        <a:rPr lang="en-US" sz="700" b="1" dirty="0">
                          <a:latin typeface="+mn-lt"/>
                        </a:rPr>
                        <a:t> ELG: People, Culture and Communities </a:t>
                      </a:r>
                    </a:p>
                    <a:p>
                      <a:pPr algn="ctr"/>
                      <a:endParaRPr lang="en-US" sz="700" dirty="0">
                        <a:latin typeface="+mn-lt"/>
                      </a:endParaRPr>
                    </a:p>
                    <a:p>
                      <a:pPr algn="ctr"/>
                      <a:r>
                        <a:rPr lang="en-US" sz="700" dirty="0">
                          <a:latin typeface="+mn-lt"/>
                        </a:rPr>
                        <a:t>Describe their immediate environment using knowledge from observation, discussion, stories, non-fiction texts and maps. </a:t>
                      </a:r>
                    </a:p>
                    <a:p>
                      <a:pPr algn="ctr"/>
                      <a:endParaRPr lang="en-US" sz="700" dirty="0">
                        <a:latin typeface="+mn-lt"/>
                      </a:endParaRPr>
                    </a:p>
                    <a:p>
                      <a:pPr algn="ctr"/>
                      <a:r>
                        <a:rPr lang="en-US" sz="700" dirty="0">
                          <a:latin typeface="+mn-lt"/>
                        </a:rPr>
                        <a:t>Know some similarities and differences between different religious and cultural communities in this country, drawing on their experiences and what has been read in class. </a:t>
                      </a:r>
                    </a:p>
                    <a:p>
                      <a:pPr algn="ctr"/>
                      <a:endParaRPr lang="en-US" sz="700" dirty="0">
                        <a:latin typeface="+mn-lt"/>
                      </a:endParaRPr>
                    </a:p>
                    <a:p>
                      <a:pPr algn="ctr"/>
                      <a:r>
                        <a:rPr lang="en-US" sz="700" dirty="0">
                          <a:latin typeface="+mn-lt"/>
                        </a:rPr>
                        <a:t>Explain some similarities and differences between life in this country and life in other countries, drawing on knowledge from stories, non-fiction texts and – when appropriate – maps.</a:t>
                      </a:r>
                    </a:p>
                    <a:p>
                      <a:pPr algn="ctr"/>
                      <a:endParaRPr lang="en-US" sz="700" dirty="0">
                        <a:solidFill>
                          <a:schemeClr val="tx1"/>
                        </a:solidFill>
                        <a:latin typeface="+mn-lt"/>
                      </a:endParaRPr>
                    </a:p>
                    <a:p>
                      <a:pPr algn="ctr"/>
                      <a:r>
                        <a:rPr lang="en-US" sz="700" b="1" dirty="0">
                          <a:latin typeface="+mn-lt"/>
                        </a:rPr>
                        <a:t>ELG: The Natural World </a:t>
                      </a:r>
                    </a:p>
                    <a:p>
                      <a:pPr algn="ctr"/>
                      <a:endParaRPr lang="en-US" sz="700" dirty="0">
                        <a:latin typeface="+mn-lt"/>
                      </a:endParaRPr>
                    </a:p>
                    <a:p>
                      <a:pPr algn="ctr"/>
                      <a:r>
                        <a:rPr lang="en-US" sz="700" dirty="0">
                          <a:latin typeface="+mn-lt"/>
                        </a:rPr>
                        <a:t>Explore the natural world around them, making observations and drawing pictures of animals and plants.</a:t>
                      </a:r>
                    </a:p>
                    <a:p>
                      <a:pPr algn="ctr"/>
                      <a:endParaRPr lang="en-US" sz="700" dirty="0">
                        <a:latin typeface="+mn-lt"/>
                      </a:endParaRPr>
                    </a:p>
                    <a:p>
                      <a:pPr algn="ctr"/>
                      <a:r>
                        <a:rPr lang="en-US" sz="700" dirty="0">
                          <a:latin typeface="+mn-lt"/>
                        </a:rPr>
                        <a:t>Know some similarities and differences between the natural world around them and contrasting environments, drawing on their experiences and what has been read in class.</a:t>
                      </a:r>
                    </a:p>
                    <a:p>
                      <a:pPr algn="ctr"/>
                      <a:endParaRPr lang="en-US" sz="700" dirty="0">
                        <a:latin typeface="+mn-lt"/>
                      </a:endParaRPr>
                    </a:p>
                    <a:p>
                      <a:pPr algn="ctr"/>
                      <a:r>
                        <a:rPr lang="en-US" sz="700" dirty="0">
                          <a:latin typeface="+mn-lt"/>
                        </a:rPr>
                        <a:t>Understand some important processes and changes in the natural world around them, including the seasons and changing states of matter.</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US" sz="700" b="1" dirty="0">
                          <a:latin typeface="+mn-lt"/>
                        </a:rPr>
                        <a:t>ELG: Creating with Materials </a:t>
                      </a:r>
                    </a:p>
                    <a:p>
                      <a:pPr algn="ctr"/>
                      <a:endParaRPr lang="en-US" sz="700" b="1" dirty="0">
                        <a:latin typeface="+mn-lt"/>
                      </a:endParaRPr>
                    </a:p>
                    <a:p>
                      <a:pPr algn="ctr"/>
                      <a:r>
                        <a:rPr lang="en-US" sz="700" dirty="0">
                          <a:latin typeface="+mn-lt"/>
                        </a:rPr>
                        <a:t>Safely use and explore a variety of materials, tools and techniques, experimenting with colour, design, texture, form and function. </a:t>
                      </a:r>
                    </a:p>
                    <a:p>
                      <a:pPr algn="ctr"/>
                      <a:endParaRPr lang="en-US" sz="700" dirty="0">
                        <a:latin typeface="+mn-lt"/>
                      </a:endParaRPr>
                    </a:p>
                    <a:p>
                      <a:pPr algn="ctr"/>
                      <a:r>
                        <a:rPr lang="en-US" sz="700" dirty="0">
                          <a:latin typeface="+mn-lt"/>
                        </a:rPr>
                        <a:t>Share their creations, explaining the process they have used; - Make use of props and materials when role playing characters in narratives and stories.</a:t>
                      </a:r>
                    </a:p>
                    <a:p>
                      <a:pPr algn="ctr"/>
                      <a:endParaRPr lang="en-US" sz="700" dirty="0">
                        <a:latin typeface="+mn-lt"/>
                      </a:endParaRPr>
                    </a:p>
                    <a:p>
                      <a:pPr algn="ctr"/>
                      <a:r>
                        <a:rPr lang="en-US" sz="700" dirty="0">
                          <a:latin typeface="+mn-lt"/>
                        </a:rPr>
                        <a:t> </a:t>
                      </a:r>
                      <a:r>
                        <a:rPr lang="en-US" sz="700" b="1" dirty="0">
                          <a:latin typeface="+mn-lt"/>
                        </a:rPr>
                        <a:t>ELG: Being Imaginative and Expressive </a:t>
                      </a:r>
                    </a:p>
                    <a:p>
                      <a:pPr algn="ctr"/>
                      <a:endParaRPr lang="en-US" sz="700" dirty="0">
                        <a:latin typeface="+mn-lt"/>
                      </a:endParaRPr>
                    </a:p>
                    <a:p>
                      <a:pPr algn="ctr"/>
                      <a:r>
                        <a:rPr lang="en-US" sz="700" dirty="0">
                          <a:latin typeface="+mn-lt"/>
                        </a:rPr>
                        <a:t>Invent, adapt and recount narratives and stories with peers and their teacher. </a:t>
                      </a:r>
                    </a:p>
                    <a:p>
                      <a:pPr algn="ctr"/>
                      <a:endParaRPr lang="en-US" sz="700" dirty="0">
                        <a:latin typeface="+mn-lt"/>
                      </a:endParaRPr>
                    </a:p>
                    <a:p>
                      <a:pPr algn="ctr"/>
                      <a:r>
                        <a:rPr lang="en-US" sz="700" dirty="0">
                          <a:latin typeface="+mn-lt"/>
                        </a:rPr>
                        <a:t> Sing a range of well-known nursery rhymes and songs; Perform songs, rhymes, poems and stories with others, and – when appropriate – try to move in time with music.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8" name="Picture 7">
            <a:extLst>
              <a:ext uri="{FF2B5EF4-FFF2-40B4-BE49-F238E27FC236}">
                <a16:creationId xmlns:a16="http://schemas.microsoft.com/office/drawing/2014/main" id="{115F40D6-CFA8-4566-9890-A489E988177B}"/>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452519" y="1212112"/>
            <a:ext cx="363194" cy="363194"/>
          </a:xfrm>
          <a:prstGeom prst="rect">
            <a:avLst/>
          </a:prstGeom>
        </p:spPr>
      </p:pic>
      <p:pic>
        <p:nvPicPr>
          <p:cNvPr id="9" name="Picture 8">
            <a:extLst>
              <a:ext uri="{FF2B5EF4-FFF2-40B4-BE49-F238E27FC236}">
                <a16:creationId xmlns:a16="http://schemas.microsoft.com/office/drawing/2014/main" id="{0A0B5B12-8D4D-4712-8431-41086A8AC33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960986" y="1074263"/>
            <a:ext cx="466695" cy="466695"/>
          </a:xfrm>
          <a:prstGeom prst="rect">
            <a:avLst/>
          </a:prstGeom>
        </p:spPr>
      </p:pic>
      <p:pic>
        <p:nvPicPr>
          <p:cNvPr id="10" name="Picture 9">
            <a:extLst>
              <a:ext uri="{FF2B5EF4-FFF2-40B4-BE49-F238E27FC236}">
                <a16:creationId xmlns:a16="http://schemas.microsoft.com/office/drawing/2014/main" id="{AC1E81BA-2249-4FAC-88E8-19E565C0D223}"/>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382138" y="1070135"/>
            <a:ext cx="466695" cy="466695"/>
          </a:xfrm>
          <a:prstGeom prst="rect">
            <a:avLst/>
          </a:prstGeom>
        </p:spPr>
      </p:pic>
      <p:pic>
        <p:nvPicPr>
          <p:cNvPr id="11" name="Picture 10">
            <a:extLst>
              <a:ext uri="{FF2B5EF4-FFF2-40B4-BE49-F238E27FC236}">
                <a16:creationId xmlns:a16="http://schemas.microsoft.com/office/drawing/2014/main" id="{46936493-4B19-4961-877B-8975158800A6}"/>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4946117" y="1103305"/>
            <a:ext cx="363194" cy="363194"/>
          </a:xfrm>
          <a:prstGeom prst="rect">
            <a:avLst/>
          </a:prstGeom>
        </p:spPr>
      </p:pic>
      <p:pic>
        <p:nvPicPr>
          <p:cNvPr id="12" name="Picture 11">
            <a:extLst>
              <a:ext uri="{FF2B5EF4-FFF2-40B4-BE49-F238E27FC236}">
                <a16:creationId xmlns:a16="http://schemas.microsoft.com/office/drawing/2014/main" id="{128822E2-39EF-4679-81F8-C43940C418C2}"/>
              </a:ext>
            </a:extLst>
          </p:cNvPr>
          <p:cNvPicPr>
            <a:picLocks noChangeAspect="1"/>
          </p:cNvPicPr>
          <p:nvPr/>
        </p:nvPicPr>
        <p:blipFill>
          <a:blip r:embed="rId6" cstate="hqprint">
            <a:extLst>
              <a:ext uri="{BEBA8EAE-BF5A-486C-A8C5-ECC9F3942E4B}">
                <a14:imgProps xmlns:a14="http://schemas.microsoft.com/office/drawing/2010/main">
                  <a14:imgLayer r:embed="rId7">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573850" y="1099467"/>
            <a:ext cx="445770" cy="445770"/>
          </a:xfrm>
          <a:prstGeom prst="rect">
            <a:avLst/>
          </a:prstGeom>
        </p:spPr>
      </p:pic>
      <p:pic>
        <p:nvPicPr>
          <p:cNvPr id="13" name="Picture 12">
            <a:extLst>
              <a:ext uri="{FF2B5EF4-FFF2-40B4-BE49-F238E27FC236}">
                <a16:creationId xmlns:a16="http://schemas.microsoft.com/office/drawing/2014/main" id="{39401746-DFF5-45B3-B458-DEB981D97B09}"/>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166450" y="1034191"/>
            <a:ext cx="540780" cy="540780"/>
          </a:xfrm>
          <a:prstGeom prst="rect">
            <a:avLst/>
          </a:prstGeom>
        </p:spPr>
      </p:pic>
      <p:pic>
        <p:nvPicPr>
          <p:cNvPr id="14" name="Picture 13">
            <a:extLst>
              <a:ext uri="{FF2B5EF4-FFF2-40B4-BE49-F238E27FC236}">
                <a16:creationId xmlns:a16="http://schemas.microsoft.com/office/drawing/2014/main" id="{52E055B6-F448-4C08-B24C-A9523B238E55}"/>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034585" y="887457"/>
            <a:ext cx="417124" cy="417124"/>
          </a:xfrm>
          <a:prstGeom prst="rect">
            <a:avLst/>
          </a:prstGeom>
        </p:spPr>
      </p:pic>
    </p:spTree>
    <p:extLst>
      <p:ext uri="{BB962C8B-B14F-4D97-AF65-F5344CB8AC3E}">
        <p14:creationId xmlns:p14="http://schemas.microsoft.com/office/powerpoint/2010/main" val="19791241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5981</TotalTime>
  <Words>6881</Words>
  <Application>Microsoft Office PowerPoint</Application>
  <PresentationFormat>Widescreen</PresentationFormat>
  <Paragraphs>846</Paragraphs>
  <Slides>13</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Calibri</vt:lpstr>
      <vt:lpstr>Acumin Pro</vt:lpstr>
      <vt:lpstr>RM Typerighter old</vt:lpstr>
      <vt:lpstr>Amatic SC</vt:lpstr>
      <vt:lpstr>Courier New</vt:lpstr>
      <vt:lpstr>Arial</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Underwood (Avanti Gardens)</dc:creator>
  <cp:lastModifiedBy>Kate Dodds</cp:lastModifiedBy>
  <cp:revision>165</cp:revision>
  <cp:lastPrinted>2023-07-18T08:45:50Z</cp:lastPrinted>
  <dcterms:created xsi:type="dcterms:W3CDTF">2021-06-03T07:59:39Z</dcterms:created>
  <dcterms:modified xsi:type="dcterms:W3CDTF">2023-07-18T08:46:01Z</dcterms:modified>
</cp:coreProperties>
</file>