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0691813" cy="7559675"/>
  <p:notesSz cx="7559675" cy="10691813"/>
  <p:embeddedFontLst>
    <p:embeddedFont>
      <p:font typeface="Caveat" panose="020B0604020202020204" charset="0"/>
      <p:regular r:id="rId20"/>
      <p:bold r:id="rId21"/>
    </p:embeddedFont>
    <p:embeddedFont>
      <p:font typeface="Lato" panose="020F0502020204030203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  <p15:guide id="3" orient="horz" pos="2665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046B067-7087-4874-BDFF-8F35A1D5DBFE}">
  <a:tblStyle styleId="{6046B067-7087-4874-BDFF-8F35A1D5DBF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075" y="77"/>
      </p:cViewPr>
      <p:guideLst>
        <p:guide orient="horz" pos="2381"/>
        <p:guide pos="3368"/>
        <p:guide orient="horz" pos="266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" name="Google Shape;5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" name="Google Shape;5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" name="Google Shape;6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I would agree.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" name="Google Shape;7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0" name="Google Shape;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gression KSV - Cover">
  <p:cSld name="CUSTOM_4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/>
        </p:nvSpPr>
        <p:spPr>
          <a:xfrm>
            <a:off x="998525" y="4867500"/>
            <a:ext cx="7435200" cy="14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GB" sz="6000" b="1" i="0" u="none" strike="noStrike" cap="none">
                <a:solidFill>
                  <a:schemeClr val="dk1"/>
                </a:solidFill>
                <a:latin typeface="Caveat"/>
                <a:ea typeface="Caveat"/>
                <a:cs typeface="Caveat"/>
                <a:sym typeface="Caveat"/>
              </a:rPr>
              <a:t>History</a:t>
            </a:r>
            <a:endParaRPr sz="6000" b="1" i="0" u="none" strike="noStrike" cap="none">
              <a:solidFill>
                <a:schemeClr val="dk1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34075" y="6298350"/>
            <a:ext cx="4968300" cy="4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ditable title">
  <p:cSld name="CUSTOM_3_2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Google Shape;19;p5"/>
          <p:cNvGraphicFramePr/>
          <p:nvPr/>
        </p:nvGraphicFramePr>
        <p:xfrm>
          <a:off x="0" y="4"/>
          <a:ext cx="10692000" cy="4898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5287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0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9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endParaRPr sz="1600" b="1" u="none" strike="noStrike" cap="none"/>
                    </a:p>
                  </a:txBody>
                  <a:tcPr marL="106900" marR="106900" marT="61200" marB="612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b="1" u="none" strike="noStrike" cap="none">
                        <a:solidFill>
                          <a:srgbClr val="FFFFFF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veat"/>
              <a:buNone/>
              <a:defRPr sz="2500" b="1">
                <a:solidFill>
                  <a:schemeClr val="dk1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>
                <a:solidFill>
                  <a:schemeClr val="lt1"/>
                </a:solidFill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/>
          <p:nvPr/>
        </p:nvSpPr>
        <p:spPr>
          <a:xfrm>
            <a:off x="3047400" y="7097625"/>
            <a:ext cx="4597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Progression of knowledge and skills</a:t>
            </a:r>
            <a:endParaRPr sz="1000" b="1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1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veat"/>
              <a:buNone/>
              <a:defRPr sz="3600" b="1" i="0" u="none" strike="noStrike" cap="none">
                <a:solidFill>
                  <a:schemeClr val="dk1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Lato"/>
              <a:buNone/>
              <a:defRPr sz="36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marR="0" lvl="0" indent="-3746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Lato"/>
              <a:buChar char="●"/>
              <a:defRPr sz="23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■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■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■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2"/>
          <p:cNvSpPr txBox="1">
            <a:spLocks noGrp="1"/>
          </p:cNvSpPr>
          <p:nvPr>
            <p:ph type="subTitle" idx="1"/>
          </p:nvPr>
        </p:nvSpPr>
        <p:spPr>
          <a:xfrm>
            <a:off x="1034075" y="6298350"/>
            <a:ext cx="4968300" cy="4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ts val="1400"/>
              <a:buNone/>
            </a:pPr>
            <a:r>
              <a:rPr lang="en-GB"/>
              <a:t>Progression of knowledge and skills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3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knowledge</a:t>
            </a:r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Chronological awareness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2</a:t>
            </a:fld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60" name="Google Shape;60;p13"/>
          <p:cNvGraphicFramePr/>
          <p:nvPr/>
        </p:nvGraphicFramePr>
        <p:xfrm>
          <a:off x="270738" y="6700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480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2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someone’s age is the time since they were born. 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they started life as a baby but have since grown and changed.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some people are older than others. </a:t>
                      </a:r>
                      <a:endParaRPr sz="1000" b="1" i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parents are older than children and grandparents are older than parents. </a:t>
                      </a:r>
                      <a:endParaRPr sz="1000" i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some language for talking about the passing of time and events that have already happened, even if used inaccurately. (before, yesterday, last week, last year). 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 timeline shows the order events in the past happened.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start by looking at ‘now’ on a timeline then look back.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‘the past’ is events that have already happened.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‘the present’ is time happening now.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within living memory is 100 years.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beyond living memory is more than 100 years ago.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events in history may last different amounts of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a decade is ten years.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270763" y="38703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8115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6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3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history is divided into periods of history e.g. ancient times, middle ages and modern.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can use dates to work out the interval between periods of time and the duration of historical events or periods.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BC means before Christ and is used to show years before the year 0.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AD means Anno Domini and can be used to show years from the year 1AD.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prehistory is the period of time before written methods and stretches until the Roman invasion in AD43.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prehistory is divided into the Paleolithic, Mesolithic, Neolithic, Bronze Age and Iron Age.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Stone Age, Bronze Age and Iron Age periods are named after the materials that were commonly used to make tools.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Tudor period is the name of the period from 1485-1603 as this was when the Tudor family were the ruling family in England.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Victorian period is the period 1833-1901 and roughly coincides with the years that Queen Victoria ruled.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term “century” and how dating by centuries works. (e.g. the 1500s are known as the 16th century)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relevant dates and relevant terms for the period and period labels e.g.Stone Age, Bronze Age, Iron Age, Romans, Anglo-Saxons, Vikings, Romans, Tudors, Greeks, Aztecs, and Victorians.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ubTitle" idx="2"/>
          </p:nvPr>
        </p:nvSpPr>
        <p:spPr>
          <a:xfrm>
            <a:off x="5298403" y="-2047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Chronological awareness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68" name="Google Shape;68;p14"/>
          <p:cNvGraphicFramePr/>
          <p:nvPr/>
        </p:nvGraphicFramePr>
        <p:xfrm>
          <a:off x="270738" y="6700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514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4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5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08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sequence events when describing them (e.g. daily routines, events in a story) </a:t>
                      </a:r>
                      <a:endParaRPr sz="1000" i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that some stories are set a long time ago. </a:t>
                      </a:r>
                      <a:r>
                        <a:rPr lang="en-GB" sz="1000" i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significant dates for them (birthday).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use common words and phrases for the passage of time, even if using inaccurately (e.g. yesterday, today, tomorrow, last week, “when I was in nursery…”)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Recounting activities that happened in their past using photos as a prompt.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2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three or four events in their own life (e.g. birthday, starting school, starting Year 1).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common words and phrases for the passing of time (e.g. now, long ago, then, before, after).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three or four artefacts/photographs  from different periods of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Placing events on a simple timeline.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Recording on a timeline a sequence of historical stories heard orally.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up to six photographs, focusing on the intervals between events.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Placing events on a timeline, building on times studied in Year 1.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recognise how long each event lasted.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Knowing where people/events studied fit into a chronological framework.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3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subTitle" idx="2"/>
          </p:nvPr>
        </p:nvSpPr>
        <p:spPr>
          <a:xfrm>
            <a:off x="5298403" y="-2047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Chronological awareness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76" name="Google Shape;76;p15"/>
          <p:cNvGraphicFramePr/>
          <p:nvPr/>
        </p:nvGraphicFramePr>
        <p:xfrm>
          <a:off x="270738" y="6700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5123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3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4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events on a timeline, referring to times studied in KS1 to see where these fit 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that history is divided into periods of history e.g. ancient times, middle ages and modern.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dates to work out the interval between periods of time and the duration of historical events or periods.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BC/AD/Century.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eight to ten artefacts, historical pictures or events.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develop a chronologically secure knowledge of local, British and world history across the periods studied.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Placing the time studied on a timeline.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dates and terms related to the unit and passing of time e.g. millennium, continuity and ancient.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Noticing connections over a period of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a simple individual timeline.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events on a timeline, comparing where it fits in with times studied in previous year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the term “century” and how dating by centuries works.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Putting dates in the correct century.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the terms  AD and BC in their work.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relevant dates and relevant terms for the period and period labels e.g.Stone Age, Bronze Age, Iron Age, Romans, Anglo-Saxons, Vikings, Romans, Tudors, Greeks, Aztecs, and Victorians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Developing a chronologically secure understanding of British, local and world history across the periods studied.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Placing the time, period of history and context on a timeline.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Relating current study on timeline to other periods of history studied.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and making connections between different contexts in the past.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Sequencing 10 events on a timeline.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4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knowledge</a:t>
            </a:r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Substantive (abstract) concepts 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84" name="Google Shape;84;p16"/>
          <p:cNvGraphicFramePr/>
          <p:nvPr/>
        </p:nvGraphicFramePr>
        <p:xfrm>
          <a:off x="270738" y="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7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2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Power (monarchy, government and empire)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in fairytales kings/queens are usually important, powerful people who rule over others. </a:t>
                      </a:r>
                      <a:r>
                        <a:rPr lang="en-GB" sz="1000" i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N/A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 monarch in the UK is a king or queen.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begin to understand that power is exercised in different ways in different culture, times and groups  e.g. monarchy.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Britain was organised into kingdoms and these were governed by monarchs.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2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Achievements and follies of mankind 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recognise some interests and achievements from their own lives and the lives of their families and friends.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some inventions that still influence their own lives today (e.g. toys – the invention of the teddy bear, electronic toys etc.)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some achievements and discoveries of significant individuals (e.g. explorers).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begin to identify achievements and inventions that still influence their own lives today (e.g. schools, travel).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the legacy and contribution of some inventions (e.g. flight).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aware of the achievements of significant individuals (e.g. those involved with the history of flight).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5" name="Google Shape;85;p16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5</a:t>
            </a:fld>
            <a:endParaRPr>
              <a:solidFill>
                <a:schemeClr val="dk1"/>
              </a:solidFill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9950" y="6554000"/>
            <a:ext cx="10692000" cy="400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*Please note: the other substantive concepts are introduced in Key stage 2.</a:t>
            </a:r>
            <a:endParaRPr sz="1400" b="0" i="0" u="none" strike="noStrike" cap="none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knowledge</a:t>
            </a:r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Substantive (abstract) concepts 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93" name="Google Shape;93;p17"/>
          <p:cNvGraphicFramePr/>
          <p:nvPr/>
        </p:nvGraphicFramePr>
        <p:xfrm>
          <a:off x="270738" y="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Power (monarchy, government and empire)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development of groups, kingdom and monarchy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who became the first ruler of the whole of England.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expansion of empires and how they were controlled across a large empire.</a:t>
                      </a:r>
                      <a:endParaRPr sz="1000" u="none" strike="sng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societal hierarchies and structures existed including aristocracy and peasantry.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some reasons why empires fall/collapse.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how the monarchy exercised absolute power.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process of democracy and parliament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different empires have different reasons for their expansion.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there are changes in the nature of society.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there are different reasons for the decline of different empires.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Invasion, settlement and migration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there were different reasons for invading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there are varied reasons for coming to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there are different reasons for migration.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settlement created tensions and problems.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impact of settlers on the existing population.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earliest settlements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settlements changed over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there are increasingly complex reasons for migrants coming to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migrants come from different parts of the world.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about the diverse experiences of the different groups coming to Britain over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6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knowledge</a:t>
            </a:r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Substantive (abstract)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01" name="Google Shape;101;p18"/>
          <p:cNvGraphicFramePr/>
          <p:nvPr/>
        </p:nvGraphicFramePr>
        <p:xfrm>
          <a:off x="270738" y="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Civilisation (social and cultural)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how invaders and settlers influence the culture of the existing population.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society was organised in different ways in different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cultures and times and consisted of different groups with different roles and lifestyles.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education existed in some cultures, times and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changes and reasons for the organisation of society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how society is organised in different cultures, times and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able to compare development and role of education in societies.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able to compare education in different cultures, times and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changing role of women and men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there are differences between early and later civilisations.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Trade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communities traded with each other and over the English Channel in the Prehistoric Period.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trade began as the exchange of goods.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trade routes existed between Britain in the Roman, Anglo-Saxon and Viking times.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 Roman invasion led to a great increase in British trade with the outside world.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trading ships and centres (e.g. York) were a reason for the Vikings raiding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trade develops in different times and ways in different civilisations.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 traders were the rich members of society.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trade routes from Britain expanded across the world.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there was a race to discover new countries and that this resulted in new items to be traded in (e.g. silk, spices and precious metals.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 expansion of trade routes increased the variety of goods available.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 methods of trading developed from in person to boats, trains and planes.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development of global trade.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" name="Google Shape;102;p18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7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knowledge</a:t>
            </a:r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subTitle" idx="2"/>
          </p:nvPr>
        </p:nvSpPr>
        <p:spPr>
          <a:xfrm>
            <a:off x="5292150" y="-50"/>
            <a:ext cx="53955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Substantive (abstract)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09" name="Google Shape;109;p19"/>
          <p:cNvGraphicFramePr/>
          <p:nvPr/>
        </p:nvGraphicFramePr>
        <p:xfrm>
          <a:off x="270738" y="782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Beliefs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there are different beliefs in different cultures, times and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about paganism and and the introduction of Christianity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how Christianity spread.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compare the beliefs in different cultures, times and groups.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aware of the different beliefs that different cultures, times and groups hold.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changing  nature of religion in Britain and its impact.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aware of  how different societies practise and demonstrate their beliefs.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able to identify the impact of beliefs on society.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Achievements and follies of mankind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able to identify achievements and inventions that still influence our lives today from Roman times.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the legacy and contribution of the Anglo-Saxons and Vikings to life today in Britain.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 aware that the achievements of ancient civilisations contributed to the development of technology, culture and science.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people in the past were as inventive and sophisticated in thinking as people today.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new and sophisticated technologies were advanced which allowed cities to develop.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impact of war on local communities.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some of the impacts of war on daily lives.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people in the past were as inventive and sophisticated in thinking as people today.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new and sophisticated technologies were advanced which allowed cities to develop.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0" name="Google Shape;110;p19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8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Disciplinary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17" name="Google Shape;117;p20"/>
          <p:cNvGraphicFramePr/>
          <p:nvPr/>
        </p:nvGraphicFramePr>
        <p:xfrm>
          <a:off x="270726" y="477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7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2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86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Change and continuity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Being aware of changes that happen throughout the year (e.g. seasons, nature).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Being aware that some things have changed and some have stayed the same in their own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simple changes and ideas/objects that remain the same.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that some things change while other items remain the same and some are new.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 some things which have changed / stayed the  same as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simple reasons for changes.</a:t>
                      </a:r>
                      <a:endParaRPr sz="900" u="none" strike="noStrike" cap="none">
                        <a:solidFill>
                          <a:schemeClr val="dk1"/>
                        </a:solidFill>
                        <a:highlight>
                          <a:schemeClr val="accent6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highlight>
                          <a:schemeClr val="accent6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27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environment around us changes as time passes.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people change as they grow older.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throughout someone’s lifetime, some things will change and some things will stay the same.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everyday objects have changed over time.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daily life has changed over time but that there are some similarities to life today.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05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Cause and consequence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Experiencing cause and effect in play - achieve through continuous provision.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why things happen and beginning to explain why with support.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why people did things, why events happened and what happened as a result.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 why people did things, why events happened and what happened as a result.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5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N/A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everyday objects have changed as new materials have been invented.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changes may come about because of improvements in technology.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0595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Similarities and differences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recognise similarities and differences between the past and today.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photographs and stories to compare the past with the present 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look for similarities and differences over time in their own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similarities and difference between ways of life at different times.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Finding out about people, events and beliefs in society.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comparisons with their own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041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N/A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there are similarities and differences between their lives today and their lives in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some similarities and differences between the past and their own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people celebrate special events in different ways.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everyday objects have similarities and differences with those used for the same purpose in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there are explanations for similarities and differences between children’s lives now and in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8" name="Google Shape;118;p20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9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24" name="Google Shape;124;p21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Disciplinary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25" name="Google Shape;125;p21"/>
          <p:cNvGraphicFramePr/>
          <p:nvPr/>
        </p:nvGraphicFramePr>
        <p:xfrm>
          <a:off x="270738" y="477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7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89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Historical significance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Recalling special people in their own lives.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Recalling special events in their own lives.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highlight>
                          <a:schemeClr val="accent6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Discussing who was important in a historical event.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1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the names of people that are significant to their own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some people and events are considered more ‘special’ or significant than others.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some events are more significant than others.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the impact of a historical event on society.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‘historically significant’ people are those who changed many people’s lives.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265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Sources of evidence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photographs and stories to compare the past with the present 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stories and non-fiction books to find out about life in the past.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artefacts, photographs and visits to museums to answer simple questions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Finding answers to simple questions about the past using sources (e.g. artefacts).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Sorting artefacts from then and now.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 artefacts, photographs and visits to museums to ask and answer questions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observations about a source or artefact.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sources to show an understanding of historical concepts (see above).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a primary source.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26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stories and books can tell us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photographs can tell us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can find out about the past by asking people who were there.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artefacts can tell us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remember some (but not all) of the events that we have lived through.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can find out about how places have changed by looking at maps.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historians use evidence from sources to find out more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885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Historical interpretations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that different members of the class may notice different things in photographs from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identify different ways to represent the past (e.g. photos, stories).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Developing their own interpretations from historical artefacts.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different ways in which  the past is represented (including eye-witness accounts).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pictures or photographs of people or events in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Developing their own interpretations from photographs and written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6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begin to understand that the past can be represented in photographs and drawings.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past can be represented in photographs.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past is represented in different ways.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6" name="Google Shape;126;p21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10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2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32" name="Google Shape;132;p22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Disciplinary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33" name="Google Shape;133;p22"/>
          <p:cNvGraphicFramePr/>
          <p:nvPr/>
        </p:nvGraphicFramePr>
        <p:xfrm>
          <a:off x="270738" y="641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6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6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05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Change and continuity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reasons for change and reasons for continuities.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what the situation was like before the change occurred.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different periods of history and identifying changes and continuity.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the changes and continuity between different periods of history.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the links between different societies.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links between events and changes within and across different time periods / societies.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the reasons for changes and continuity.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the links between main events, similarities and changes within and across different periods/studied.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the links between different societies.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Explaining the reasons for changes and continuity using the vocabulary and terms of the period as well.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Analysing and presenting the reasons for changes and continuity.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9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 can be brought about by advancements in transport and travel.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 can be brought about by advancements in materials.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 can be brought about by advancements in trade.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 can be brought about by conflict.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change can be traced using the census.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4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Cause and consequence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the consequences of events and the actions of people.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reasons for historical events, situations and changes.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Giving reasons for historical events, the results of historical events, situations and changes.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Starting to analyse and explain the reasons for, and results of historical events, situations and change.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6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actions of people can be the cause of change (eg. Lord Shaftesbury).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advancements in science and technology can be the cause of change.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members of society standing up for their rights can be the cause of change.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4" name="Google Shape;134;p22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11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3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Disciplinary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41" name="Google Shape;141;p23"/>
          <p:cNvGraphicFramePr/>
          <p:nvPr/>
        </p:nvGraphicFramePr>
        <p:xfrm>
          <a:off x="270738" y="641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42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2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Similarities and differences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similarities and differences between periods of history.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Explaining  similarities and differences between daily lives of people in the past and today.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similarities and differences between social, cultural, religious and ethnic diversity in Britain and the wider world.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similarities and differences between social, cultural, religious and ethnic diversity in Britain and the wider world.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links with different time periods studied.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change throughout time.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5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Historical significance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Recalling some important people and events.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who is important in historical sources and accounts.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highlight>
                          <a:schemeClr val="accent6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significant people and events across different time periods.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significant people and events across different time periods.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Explain the significance of events, people and developments.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significant archaeological findings are those which change how we see the past.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‘historically significant’ events are those which changed many people’s lives and had an impact for many years to come.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how historians select criteria for significance and that this changes.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52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Sources of evidence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 range of sources to find out about a period.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evidence to build up a picture of a past event.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Observing the small details when using artefacts and pictures.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sources which are influenced by the personal beliefs of the author.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primary and secondary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 range of sources to find out about a particular aspect of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 bias in a source and identifying the value of the sources to historical enquiry and the limitations of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how secondary sources are influenced by the beliefs, cultures and time of the author.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4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archaeological evidence can be used to find out about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can make inferences and deductions using images from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 census is carried out every ten years and is an  official survey of the population which records every person living in a household on a specific date.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the types of information that can be extracted from the census.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inventories are useful sources of evidence to find out about people from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some of the key terms on the census, for example,  scholar, ditto, occupation and marital status.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how to compare different census extracts by analysing the entries in individual columns.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the most reliable sources are primary sources which were created for official purposes.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2" name="Google Shape;142;p23"/>
          <p:cNvSpPr txBox="1">
            <a:spLocks noGrp="1"/>
          </p:cNvSpPr>
          <p:nvPr>
            <p:ph type="sldNum" idx="12"/>
          </p:nvPr>
        </p:nvSpPr>
        <p:spPr>
          <a:xfrm>
            <a:off x="1005030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12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4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Disciplinary concepts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49" name="Google Shape;149;p24"/>
          <p:cNvGraphicFramePr/>
          <p:nvPr/>
        </p:nvGraphicFramePr>
        <p:xfrm>
          <a:off x="270738" y="641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565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Historical interpretations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and giving reasons for different ways in which the past is represented.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the differences between different sources and giving reasons for the ways in which the past is represented.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Exploring different representations from the period e.g. archaeological evidence, museum evidence, cartoons and books.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the usefulness of different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accounts of events from different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Suggesting explanations for different versions of events.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the usefulness of historical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how conclusions have been arrived at by linking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Developing strategies for checking the accuracy of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Addressing and devising historically valid questions.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that different evidence creates different conclusions.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the interpretations made by historians.</a:t>
                      </a:r>
                      <a:endParaRPr sz="900" u="none" strike="noStrike" cap="none">
                        <a:solidFill>
                          <a:schemeClr val="dk1"/>
                        </a:solidFill>
                        <a:highlight>
                          <a:schemeClr val="accent6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21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archaeological evidence has limitations: it  does not give all the answers or tell us about the emotions of people from the past.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assumptions made by historians can change in the light of new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know that we must consider a source’s audience, purpose, creator and accuracy to determine if it is a reliable source.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To understand that there are different interpretations of historical figures and events.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0" name="Google Shape;150;p24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13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5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56" name="Google Shape;156;p25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Historical enquiry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57" name="Google Shape;157;p25"/>
          <p:cNvGraphicFramePr/>
          <p:nvPr/>
        </p:nvGraphicFramePr>
        <p:xfrm>
          <a:off x="270738" y="6423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7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Posing historical questions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the differences they can see in photographs or images (in stories) that represent the past.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how and why questions based on stories, events and people.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sources of evidence (e.g. artefacts).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a range of questions about stories, events and people.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the importance of historically-valid questions.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Gathering, organising and evaluating evidence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observations about the past from photographs and images.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sources of information, such as artefacts, to answer questions.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Drawing out information from sources.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observations about the past from a source.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how we use books and sources to find out about the past.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 source to answer questions about the past.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the usefulness of sources to a historical enquiry.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Selecting information from a source to answer a question.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a primary source.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8" name="Google Shape;158;p25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14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64" name="Google Shape;164;p26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Historical enquiry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65" name="Google Shape;165;p26"/>
          <p:cNvGraphicFramePr/>
          <p:nvPr/>
        </p:nvGraphicFramePr>
        <p:xfrm>
          <a:off x="270738" y="6423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17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1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Interpreting findings, analysing and making connections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observations about the past from photographs and images.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Interpreting evidence by making simple deductions 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inferences and deductions from sources of evidence.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the main features of concrete evidence of the past or historical evidence (e.g. pictures, artefacts and buildings).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links and connections across a unit of study.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Selecting and using sections of sources to illustrate and support answers.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and drawing conclusions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Deciding whether photographs or images (e.g. from stories) depict the past.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Drawing simple conclusions to answer a question.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simple conclusions about a question using evidence to support.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findings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findings by pointing to images and using simple language to explain their thoughts.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findings through discussion and timelines with physical objects/ pictures.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vocabulary such as - old, new, long time ago.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Discussing and writing about past events or stories in narrative or dramatic forms.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Expressing a personal response to a historical story or event.  (e.g. Saying, writing or drawing what they think it felt like in response to a historical story or event.)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answers to questions in a variety of ways, including discussion, drama and writing (labelling, simple recount).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relevant vocabulary in answers.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past events and people by drawing or writing.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Expressing a personal response to a historical story or event through discussion, drawing our writing.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6" name="Google Shape;166;p26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15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7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Historical enquiry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73" name="Google Shape;173;p27"/>
          <p:cNvGraphicFramePr/>
          <p:nvPr/>
        </p:nvGraphicFramePr>
        <p:xfrm>
          <a:off x="270738" y="6423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Posing historical questions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how historical enquiry questions are structured.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Creating historically-valid questions across a range of time periods, cultures and groups of people.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the main features of everyday life in periods studied, e.g. how did people live.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Creating questions for different types of historical enquiry.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the bias of historical evidence.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Planning a historical enquiry.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Suggesting the evidence needed to carry out the enquiry.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methods to use to carry out the research.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historical questions of increasing difficulty e.g. who governed, how and with what results?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Creating a hypothesis to base an enquiry 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questions about the interpretations, viewpoints and perspectives held by others.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Gathering, organising and evaluating evidence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 range of sources to construct knowledge of the past.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Defining the terms ‘source’ and ‘evidence’.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Extracting the appropriate information from a historical source.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Selecting and recording relevant information from a range of sources to answer a question.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primary and secondary sources.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the bias of a source.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Comparing and contrasting different historical sources.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different sources to make and substantiate historical claims.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Developing an awareness of the variety of historical evidence in different periods of time.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Distinguishing between fact and opinion.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‘gaps’ in evidence.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how sources with different perspectives can be used in a historical enquiry.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a range of different historical evidence to dispute the ideas, claims or perspectives of others.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Considering a range of factors when discussing the reliability of sources, e.g. audience, purpose, accuracy, the creators of the source.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" name="Google Shape;174;p27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16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>
            <a:spLocks noGrp="1"/>
          </p:cNvSpPr>
          <p:nvPr>
            <p:ph type="subTitle" idx="1"/>
          </p:nvPr>
        </p:nvSpPr>
        <p:spPr>
          <a:xfrm>
            <a:off x="4350" y="-50"/>
            <a:ext cx="52878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42856"/>
              <a:buNone/>
            </a:pPr>
            <a:r>
              <a:rPr lang="en-GB"/>
              <a:t>Progression of skills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subTitle" idx="2"/>
          </p:nvPr>
        </p:nvSpPr>
        <p:spPr>
          <a:xfrm>
            <a:off x="5287800" y="-2047"/>
            <a:ext cx="5404200" cy="4899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08107"/>
              <a:buNone/>
            </a:pPr>
            <a:r>
              <a:rPr lang="en-GB">
                <a:solidFill>
                  <a:schemeClr val="dk1"/>
                </a:solidFill>
              </a:rPr>
              <a:t>Historical enquiry</a:t>
            </a:r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181" name="Google Shape;181;p28"/>
          <p:cNvGraphicFramePr/>
          <p:nvPr/>
        </p:nvGraphicFramePr>
        <p:xfrm>
          <a:off x="270738" y="6423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{6046B067-7087-4874-BDFF-8F35A1D5DBFE}</a:tableStyleId>
              </a:tblPr>
              <a:tblGrid>
                <a:gridCol w="166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Sub-strand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Lower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Upper key stage 2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Interpreting findings, analysing and making connections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that there are different ways to interpret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Interpreting evidence in different ways.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 and making  deductions from documentary as well as concrete evidence e.g. pictures and artefacts.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 links and connections across a period of time, cultures or groups.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Asking the question “How do we know?”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Interpreting evidence in different ways using evidence to substantiate statements.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 increasingly complex interpretations using more than one source of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Challenging  existing interpretations of the past using interpretations of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Making connections, drawing contrasts and analysing within a period and across time.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Beginning to interpret simple statistical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and drawing conclusions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Understanding that there may be multiple conclusions to a historical enquiry question.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Reaching conclusions that are substantiated by historical evidence.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Recognising similarities and differences between past events and today.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Reaching conclusions which are increasingly complex and substantiated by a range of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Evaluating conclusions and identifying ways to improve conclusions.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findings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knowledge and understanding through discussion, debates, drama, art and writing.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Constructing answers using evidence to substantiate findings.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Identifying weaknesses in historical accounts and arguments.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Creating a simple imaginative reconstruction of a past event using the evidence available to draw, model, dramatise, write or retell the story.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Creating a structured response or narrative to answer a historical enquiry.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Describing past events orally or in writing, recognising similarities and differences with today.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Communicating knowledge and understanding in an increasingly diverse number of ways, including discussion, debates, drama, art, writing, blog posts and podcasts.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Showing written and oral evidence of continuity and change as well as indicting simple causation.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historical evidence to create an imaginative reconstruction exploring the feelings of people from the time.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Constructing structured and organised accounts using historical terms and relevant historical information from a range of sources.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Constructing explanations for past events using cause and effect.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Using evidence to support and illustrate claims.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2" name="Google Shape;182;p28"/>
          <p:cNvSpPr txBox="1">
            <a:spLocks noGrp="1"/>
          </p:cNvSpPr>
          <p:nvPr>
            <p:ph type="sldNum" idx="12"/>
          </p:nvPr>
        </p:nvSpPr>
        <p:spPr>
          <a:xfrm>
            <a:off x="10024252" y="7070314"/>
            <a:ext cx="641700" cy="578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>
                <a:solidFill>
                  <a:schemeClr val="dk1"/>
                </a:solidFill>
              </a:rPr>
              <a:t>17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4 Landscape Template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5190</Words>
  <Application>Microsoft Office PowerPoint</Application>
  <PresentationFormat>Custom</PresentationFormat>
  <Paragraphs>730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Lato</vt:lpstr>
      <vt:lpstr>Arial</vt:lpstr>
      <vt:lpstr>Caveat</vt:lpstr>
      <vt:lpstr>A4 Landscape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Danny Greenstock</cp:lastModifiedBy>
  <cp:revision>1</cp:revision>
  <dcterms:modified xsi:type="dcterms:W3CDTF">2024-12-02T18:39:31Z</dcterms:modified>
</cp:coreProperties>
</file>