
<file path=[Content_Types].xml><?xml version="1.0" encoding="utf-8"?>
<Types xmlns="http://schemas.openxmlformats.org/package/2006/content-types">
  <Default Extension="fntdata" ContentType="application/x-fontdata"/>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3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10691813" cy="7559675"/>
  <p:notesSz cx="7559675" cy="10691813"/>
  <p:embeddedFontLst>
    <p:embeddedFont>
      <p:font typeface="Caveat" panose="020B0604020202020204" charset="0"/>
      <p:regular r:id="rId32"/>
      <p:bold r:id="rId33"/>
    </p:embeddedFont>
    <p:embeddedFont>
      <p:font typeface="Lato" panose="020F0502020204030203" pitchFamily="34" charset="0"/>
      <p:regular r:id="rId34"/>
      <p:bold r:id="rId35"/>
      <p:italic r:id="rId36"/>
      <p:boldItalic r:id="rId37"/>
    </p:embeddedFont>
    <p:embeddedFont>
      <p:font typeface="Roboto" panose="02000000000000000000" pitchFamily="2" charset="0"/>
      <p:regular r:id="rId38"/>
      <p:bold r:id="rId39"/>
      <p:italic r:id="rId40"/>
      <p:boldItalic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381">
          <p15:clr>
            <a:srgbClr val="A4A3A4"/>
          </p15:clr>
        </p15:guide>
        <p15:guide id="2" pos="3368">
          <p15:clr>
            <a:srgbClr val="A4A3A4"/>
          </p15:clr>
        </p15:guide>
        <p15:guide id="3" orient="horz" pos="2665">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8A3A204-2CF7-45C9-BEEF-54BE59222C30}">
  <a:tblStyle styleId="{78A3A204-2CF7-45C9-BEEF-54BE59222C30}"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1075" y="77"/>
      </p:cViewPr>
      <p:guideLst>
        <p:guide orient="horz" pos="2381"/>
        <p:guide pos="3368"/>
        <p:guide orient="horz" pos="266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 Id="rId20" Type="http://schemas.openxmlformats.org/officeDocument/2006/relationships/slide" Target="slides/slide19.xml"/><Relationship Id="rId41"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1: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 name="Google Shape;5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p5: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 name="Google Shape;6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p6: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4" name="Google Shape;74;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p7: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4" name="Google Shape;84;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8: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5" name="Google Shape;9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9: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6" name="Google Shape;10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10: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6" name="Google Shape;116;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11: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7" name="Google Shape;127;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12: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7" name="Google Shape;137;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13: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8" name="Google Shape;148;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4: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9" name="Google Shape;15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15: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0" name="Google Shape;170;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16: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1" name="Google Shape;181;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17: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 name="Google Shape;192;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18: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2" name="Google Shape;202;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19: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 name="Google Shape;212;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20: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2" name="Google Shape;222;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1: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2" name="Google Shape;232;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22: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2" name="Google Shape;242;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23: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2" name="Google Shape;252;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24: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4" name="Google Shape;264;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25: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6" name="Google Shape;276;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26: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6" name="Google Shape;286;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27: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6" name="Google Shape;296;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28: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6" name="Google Shape;306;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p29: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6" name="Google Shape;316;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p30: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5" name="Google Shape;325;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31: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2" name="Google Shape;332;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32: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1" name="Google Shape;341;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rogression KSV - Cover">
  <p:cSld name="CUSTOM_4">
    <p:spTree>
      <p:nvGrpSpPr>
        <p:cNvPr id="1" name="Shape 8"/>
        <p:cNvGrpSpPr/>
        <p:nvPr/>
      </p:nvGrpSpPr>
      <p:grpSpPr>
        <a:xfrm>
          <a:off x="0" y="0"/>
          <a:ext cx="0" cy="0"/>
          <a:chOff x="0" y="0"/>
          <a:chExt cx="0" cy="0"/>
        </a:xfrm>
      </p:grpSpPr>
      <p:sp>
        <p:nvSpPr>
          <p:cNvPr id="9" name="Google Shape;9;p2"/>
          <p:cNvSpPr/>
          <p:nvPr/>
        </p:nvSpPr>
        <p:spPr>
          <a:xfrm>
            <a:off x="841500" y="476700"/>
            <a:ext cx="9009000" cy="66066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 name="Google Shape;10;p2"/>
          <p:cNvSpPr txBox="1"/>
          <p:nvPr/>
        </p:nvSpPr>
        <p:spPr>
          <a:xfrm>
            <a:off x="998525" y="4867500"/>
            <a:ext cx="7435200" cy="1413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6000"/>
              <a:buFont typeface="Arial"/>
              <a:buNone/>
            </a:pPr>
            <a:r>
              <a:rPr lang="en-GB" sz="6000" b="1" i="0" u="none" strike="noStrike" cap="none">
                <a:solidFill>
                  <a:srgbClr val="FFFFFF"/>
                </a:solidFill>
                <a:latin typeface="Caveat"/>
                <a:ea typeface="Caveat"/>
                <a:cs typeface="Caveat"/>
                <a:sym typeface="Caveat"/>
              </a:rPr>
              <a:t>Religion and worldviews</a:t>
            </a:r>
            <a:endParaRPr sz="6000" b="1" i="0" u="none" strike="noStrike" cap="none">
              <a:solidFill>
                <a:srgbClr val="FFFFFF"/>
              </a:solidFill>
              <a:latin typeface="Caveat"/>
              <a:ea typeface="Caveat"/>
              <a:cs typeface="Caveat"/>
              <a:sym typeface="Caveat"/>
            </a:endParaRPr>
          </a:p>
        </p:txBody>
      </p:sp>
      <p:sp>
        <p:nvSpPr>
          <p:cNvPr id="11" name="Google Shape;11;p2"/>
          <p:cNvSpPr txBox="1">
            <a:spLocks noGrp="1"/>
          </p:cNvSpPr>
          <p:nvPr>
            <p:ph type="subTitle" idx="1"/>
          </p:nvPr>
        </p:nvSpPr>
        <p:spPr>
          <a:xfrm>
            <a:off x="1020650" y="6284925"/>
            <a:ext cx="4914600" cy="615600"/>
          </a:xfrm>
          <a:prstGeom prst="rect">
            <a:avLst/>
          </a:prstGeom>
          <a:noFill/>
          <a:ln>
            <a:noFill/>
          </a:ln>
        </p:spPr>
        <p:txBody>
          <a:bodyPr spcFirstLastPara="1" wrap="square" lIns="116050" tIns="116050" rIns="116050" bIns="116050" anchor="t" anchorCtr="0">
            <a:normAutofit/>
          </a:bodyPr>
          <a:lstStyle>
            <a:lvl1pPr lvl="0" algn="l">
              <a:lnSpc>
                <a:spcPct val="115000"/>
              </a:lnSpc>
              <a:spcBef>
                <a:spcPts val="0"/>
              </a:spcBef>
              <a:spcAft>
                <a:spcPts val="0"/>
              </a:spcAft>
              <a:buClr>
                <a:schemeClr val="lt1"/>
              </a:buClr>
              <a:buSzPts val="1400"/>
              <a:buNone/>
              <a:defRPr sz="1400">
                <a:solidFill>
                  <a:schemeClr val="lt1"/>
                </a:solidFill>
              </a:defRPr>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
        <p:nvSpPr>
          <p:cNvPr id="12" name="Google Shape;12;p2"/>
          <p:cNvSpPr txBox="1">
            <a:spLocks noGrp="1"/>
          </p:cNvSpPr>
          <p:nvPr>
            <p:ph type="sldNum" idx="12"/>
          </p:nvPr>
        </p:nvSpPr>
        <p:spPr>
          <a:xfrm>
            <a:off x="9992350" y="7072570"/>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lvl="0" algn="l">
              <a:lnSpc>
                <a:spcPct val="100000"/>
              </a:lnSpc>
              <a:spcBef>
                <a:spcPts val="0"/>
              </a:spcBef>
              <a:spcAft>
                <a:spcPts val="0"/>
              </a:spcAft>
              <a:buSzPts val="3600"/>
              <a:buNone/>
              <a:defRPr/>
            </a:lvl1pPr>
            <a:lvl2pPr lvl="1" algn="l">
              <a:lnSpc>
                <a:spcPct val="100000"/>
              </a:lnSpc>
              <a:spcBef>
                <a:spcPts val="0"/>
              </a:spcBef>
              <a:spcAft>
                <a:spcPts val="0"/>
              </a:spcAft>
              <a:buSzPts val="3600"/>
              <a:buNone/>
              <a:defRPr/>
            </a:lvl2pPr>
            <a:lvl3pPr lvl="2" algn="l">
              <a:lnSpc>
                <a:spcPct val="100000"/>
              </a:lnSpc>
              <a:spcBef>
                <a:spcPts val="0"/>
              </a:spcBef>
              <a:spcAft>
                <a:spcPts val="0"/>
              </a:spcAft>
              <a:buSzPts val="3600"/>
              <a:buNone/>
              <a:defRPr/>
            </a:lvl3pPr>
            <a:lvl4pPr lvl="3" algn="l">
              <a:lnSpc>
                <a:spcPct val="100000"/>
              </a:lnSpc>
              <a:spcBef>
                <a:spcPts val="0"/>
              </a:spcBef>
              <a:spcAft>
                <a:spcPts val="0"/>
              </a:spcAft>
              <a:buSzPts val="3600"/>
              <a:buNone/>
              <a:defRPr/>
            </a:lvl4pPr>
            <a:lvl5pPr lvl="4" algn="l">
              <a:lnSpc>
                <a:spcPct val="100000"/>
              </a:lnSpc>
              <a:spcBef>
                <a:spcPts val="0"/>
              </a:spcBef>
              <a:spcAft>
                <a:spcPts val="0"/>
              </a:spcAft>
              <a:buSzPts val="3600"/>
              <a:buNone/>
              <a:defRPr/>
            </a:lvl5pPr>
            <a:lvl6pPr lvl="5" algn="l">
              <a:lnSpc>
                <a:spcPct val="100000"/>
              </a:lnSpc>
              <a:spcBef>
                <a:spcPts val="0"/>
              </a:spcBef>
              <a:spcAft>
                <a:spcPts val="0"/>
              </a:spcAft>
              <a:buSzPts val="3600"/>
              <a:buNone/>
              <a:defRPr/>
            </a:lvl6pPr>
            <a:lvl7pPr lvl="6" algn="l">
              <a:lnSpc>
                <a:spcPct val="100000"/>
              </a:lnSpc>
              <a:spcBef>
                <a:spcPts val="0"/>
              </a:spcBef>
              <a:spcAft>
                <a:spcPts val="0"/>
              </a:spcAft>
              <a:buSzPts val="3600"/>
              <a:buNone/>
              <a:defRPr/>
            </a:lvl7pPr>
            <a:lvl8pPr lvl="7" algn="l">
              <a:lnSpc>
                <a:spcPct val="100000"/>
              </a:lnSpc>
              <a:spcBef>
                <a:spcPts val="0"/>
              </a:spcBef>
              <a:spcAft>
                <a:spcPts val="0"/>
              </a:spcAft>
              <a:buSzPts val="3600"/>
              <a:buNone/>
              <a:defRPr/>
            </a:lvl8pPr>
            <a:lvl9pPr lvl="8" algn="l">
              <a:lnSpc>
                <a:spcPct val="100000"/>
              </a:lnSpc>
              <a:spcBef>
                <a:spcPts val="0"/>
              </a:spcBef>
              <a:spcAft>
                <a:spcPts val="0"/>
              </a:spcAft>
              <a:buSzPts val="3600"/>
              <a:buNone/>
              <a:defRPr/>
            </a:lvl9pPr>
          </a:lstStyle>
          <a:p>
            <a:endParaRPr/>
          </a:p>
        </p:txBody>
      </p:sp>
      <p:sp>
        <p:nvSpPr>
          <p:cNvPr id="15" name="Google Shape;15;p3"/>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rmAutofit/>
          </a:bodyPr>
          <a:lstStyle>
            <a:lvl1pPr marL="457200" lvl="0" indent="-374650" algn="l">
              <a:lnSpc>
                <a:spcPct val="115000"/>
              </a:lnSpc>
              <a:spcBef>
                <a:spcPts val="0"/>
              </a:spcBef>
              <a:spcAft>
                <a:spcPts val="0"/>
              </a:spcAft>
              <a:buSzPts val="2300"/>
              <a:buChar char="●"/>
              <a:defRPr/>
            </a:lvl1pPr>
            <a:lvl2pPr marL="914400" lvl="1" indent="-342900" algn="l">
              <a:lnSpc>
                <a:spcPct val="115000"/>
              </a:lnSpc>
              <a:spcBef>
                <a:spcPts val="0"/>
              </a:spcBef>
              <a:spcAft>
                <a:spcPts val="0"/>
              </a:spcAft>
              <a:buSzPts val="1800"/>
              <a:buChar char="○"/>
              <a:defRPr/>
            </a:lvl2pPr>
            <a:lvl3pPr marL="1371600" lvl="2" indent="-342900" algn="l">
              <a:lnSpc>
                <a:spcPct val="115000"/>
              </a:lnSpc>
              <a:spcBef>
                <a:spcPts val="0"/>
              </a:spcBef>
              <a:spcAft>
                <a:spcPts val="0"/>
              </a:spcAft>
              <a:buSzPts val="1800"/>
              <a:buChar char="■"/>
              <a:defRPr/>
            </a:lvl3pPr>
            <a:lvl4pPr marL="1828800" lvl="3" indent="-342900" algn="l">
              <a:lnSpc>
                <a:spcPct val="115000"/>
              </a:lnSpc>
              <a:spcBef>
                <a:spcPts val="0"/>
              </a:spcBef>
              <a:spcAft>
                <a:spcPts val="0"/>
              </a:spcAft>
              <a:buSzPts val="1800"/>
              <a:buChar char="●"/>
              <a:defRPr/>
            </a:lvl4pPr>
            <a:lvl5pPr marL="2286000" lvl="4" indent="-342900" algn="l">
              <a:lnSpc>
                <a:spcPct val="115000"/>
              </a:lnSpc>
              <a:spcBef>
                <a:spcPts val="0"/>
              </a:spcBef>
              <a:spcAft>
                <a:spcPts val="0"/>
              </a:spcAft>
              <a:buSzPts val="1800"/>
              <a:buChar char="○"/>
              <a:defRPr/>
            </a:lvl5pPr>
            <a:lvl6pPr marL="2743200" lvl="5" indent="-342900" algn="l">
              <a:lnSpc>
                <a:spcPct val="115000"/>
              </a:lnSpc>
              <a:spcBef>
                <a:spcPts val="0"/>
              </a:spcBef>
              <a:spcAft>
                <a:spcPts val="0"/>
              </a:spcAft>
              <a:buSzPts val="1800"/>
              <a:buChar char="■"/>
              <a:defRPr/>
            </a:lvl6pPr>
            <a:lvl7pPr marL="3200400" lvl="6" indent="-342900" algn="l">
              <a:lnSpc>
                <a:spcPct val="115000"/>
              </a:lnSpc>
              <a:spcBef>
                <a:spcPts val="0"/>
              </a:spcBef>
              <a:spcAft>
                <a:spcPts val="0"/>
              </a:spcAft>
              <a:buSzPts val="1800"/>
              <a:buChar char="●"/>
              <a:defRPr/>
            </a:lvl7pPr>
            <a:lvl8pPr marL="3657600" lvl="7" indent="-342900" algn="l">
              <a:lnSpc>
                <a:spcPct val="115000"/>
              </a:lnSpc>
              <a:spcBef>
                <a:spcPts val="0"/>
              </a:spcBef>
              <a:spcAft>
                <a:spcPts val="0"/>
              </a:spcAft>
              <a:buSzPts val="1800"/>
              <a:buChar char="○"/>
              <a:defRPr/>
            </a:lvl8pPr>
            <a:lvl9pPr marL="4114800" lvl="8" indent="-342900" algn="l">
              <a:lnSpc>
                <a:spcPct val="115000"/>
              </a:lnSpc>
              <a:spcBef>
                <a:spcPts val="0"/>
              </a:spcBef>
              <a:spcAft>
                <a:spcPts val="0"/>
              </a:spcAft>
              <a:buSzPts val="1800"/>
              <a:buChar char="■"/>
              <a:defRPr/>
            </a:lvl9pPr>
          </a:lstStyle>
          <a:p>
            <a:endParaRPr/>
          </a:p>
        </p:txBody>
      </p:sp>
      <p:sp>
        <p:nvSpPr>
          <p:cNvPr id="16" name="Google Shape;16;p3"/>
          <p:cNvSpPr txBox="1">
            <a:spLocks noGrp="1"/>
          </p:cNvSpPr>
          <p:nvPr>
            <p:ph type="sldNum" idx="12"/>
          </p:nvPr>
        </p:nvSpPr>
        <p:spPr>
          <a:xfrm>
            <a:off x="9992350" y="7072570"/>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1">
  <p:cSld name="BLANK_1">
    <p:spTree>
      <p:nvGrpSpPr>
        <p:cNvPr id="1" name="Shape 17"/>
        <p:cNvGrpSpPr/>
        <p:nvPr/>
      </p:nvGrpSpPr>
      <p:grpSpPr>
        <a:xfrm>
          <a:off x="0" y="0"/>
          <a:ext cx="0" cy="0"/>
          <a:chOff x="0" y="0"/>
          <a:chExt cx="0" cy="0"/>
        </a:xfrm>
      </p:grpSpPr>
      <p:sp>
        <p:nvSpPr>
          <p:cNvPr id="18" name="Google Shape;18;p4"/>
          <p:cNvSpPr txBox="1">
            <a:spLocks noGrp="1"/>
          </p:cNvSpPr>
          <p:nvPr>
            <p:ph type="subTitle" idx="1"/>
          </p:nvPr>
        </p:nvSpPr>
        <p:spPr>
          <a:xfrm>
            <a:off x="3425100" y="7097616"/>
            <a:ext cx="3841800" cy="377700"/>
          </a:xfrm>
          <a:prstGeom prst="rect">
            <a:avLst/>
          </a:prstGeom>
          <a:noFill/>
          <a:ln>
            <a:noFill/>
          </a:ln>
        </p:spPr>
        <p:txBody>
          <a:bodyPr spcFirstLastPara="1" wrap="square" lIns="116050" tIns="116050" rIns="116050" bIns="116050" anchor="ctr" anchorCtr="0">
            <a:noAutofit/>
          </a:bodyPr>
          <a:lstStyle>
            <a:lvl1pPr lvl="0" algn="ctr">
              <a:lnSpc>
                <a:spcPct val="115000"/>
              </a:lnSpc>
              <a:spcBef>
                <a:spcPts val="0"/>
              </a:spcBef>
              <a:spcAft>
                <a:spcPts val="0"/>
              </a:spcAft>
              <a:buSzPts val="1000"/>
              <a:buNone/>
              <a:defRPr sz="1000" b="1"/>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
        <p:nvSpPr>
          <p:cNvPr id="19" name="Google Shape;19;p4"/>
          <p:cNvSpPr txBox="1">
            <a:spLocks noGrp="1"/>
          </p:cNvSpPr>
          <p:nvPr>
            <p:ph type="sldNum" idx="12"/>
          </p:nvPr>
        </p:nvSpPr>
        <p:spPr>
          <a:xfrm>
            <a:off x="9992350" y="7072570"/>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Editable title">
  <p:cSld name="CUSTOM_3_2">
    <p:spTree>
      <p:nvGrpSpPr>
        <p:cNvPr id="1" name="Shape 20"/>
        <p:cNvGrpSpPr/>
        <p:nvPr/>
      </p:nvGrpSpPr>
      <p:grpSpPr>
        <a:xfrm>
          <a:off x="0" y="0"/>
          <a:ext cx="0" cy="0"/>
          <a:chOff x="0" y="0"/>
          <a:chExt cx="0" cy="0"/>
        </a:xfrm>
      </p:grpSpPr>
      <p:graphicFrame>
        <p:nvGraphicFramePr>
          <p:cNvPr id="21" name="Google Shape;21;p5"/>
          <p:cNvGraphicFramePr/>
          <p:nvPr/>
        </p:nvGraphicFramePr>
        <p:xfrm>
          <a:off x="0" y="4"/>
          <a:ext cx="10692000" cy="489800"/>
        </p:xfrm>
        <a:graphic>
          <a:graphicData uri="http://schemas.openxmlformats.org/drawingml/2006/table">
            <a:tbl>
              <a:tblPr>
                <a:noFill/>
                <a:tableStyleId>{78A3A204-2CF7-45C9-BEEF-54BE59222C30}</a:tableStyleId>
              </a:tblPr>
              <a:tblGrid>
                <a:gridCol w="5287725">
                  <a:extLst>
                    <a:ext uri="{9D8B030D-6E8A-4147-A177-3AD203B41FA5}">
                      <a16:colId xmlns:a16="http://schemas.microsoft.com/office/drawing/2014/main" val="20000"/>
                    </a:ext>
                  </a:extLst>
                </a:gridCol>
                <a:gridCol w="1840275">
                  <a:extLst>
                    <a:ext uri="{9D8B030D-6E8A-4147-A177-3AD203B41FA5}">
                      <a16:colId xmlns:a16="http://schemas.microsoft.com/office/drawing/2014/main" val="20001"/>
                    </a:ext>
                  </a:extLst>
                </a:gridCol>
                <a:gridCol w="3564000">
                  <a:extLst>
                    <a:ext uri="{9D8B030D-6E8A-4147-A177-3AD203B41FA5}">
                      <a16:colId xmlns:a16="http://schemas.microsoft.com/office/drawing/2014/main" val="20002"/>
                    </a:ext>
                  </a:extLst>
                </a:gridCol>
              </a:tblGrid>
              <a:tr h="489800">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gridSpan="2">
                  <a:txBody>
                    <a:bodyPr/>
                    <a:lstStyle/>
                    <a:p>
                      <a:pPr marL="0" marR="0" lvl="0" indent="0" algn="ctr" rtl="0">
                        <a:lnSpc>
                          <a:spcPct val="100000"/>
                        </a:lnSpc>
                        <a:spcBef>
                          <a:spcPts val="0"/>
                        </a:spcBef>
                        <a:spcAft>
                          <a:spcPts val="0"/>
                        </a:spcAft>
                        <a:buClr>
                          <a:srgbClr val="000000"/>
                        </a:buClr>
                        <a:buSzPts val="2000"/>
                        <a:buFont typeface="Arial"/>
                        <a:buNone/>
                      </a:pPr>
                      <a:endParaRPr sz="2000" b="1" u="none" strike="noStrike" cap="none">
                        <a:solidFill>
                          <a:srgbClr val="FFFFFF"/>
                        </a:solidFill>
                        <a:latin typeface="Lato"/>
                        <a:ea typeface="Lato"/>
                        <a:cs typeface="Lato"/>
                        <a:sym typeface="Lato"/>
                      </a:endParaRPr>
                    </a:p>
                  </a:txBody>
                  <a:tcPr marL="106900" marR="106900" marT="61200" marB="6120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dk1"/>
                    </a:solidFill>
                  </a:tcPr>
                </a:tc>
                <a:tc hMerge="1">
                  <a:txBody>
                    <a:bodyPr/>
                    <a:lstStyle/>
                    <a:p>
                      <a:endParaRPr lang="en-US"/>
                    </a:p>
                  </a:txBody>
                  <a:tcPr/>
                </a:tc>
                <a:extLst>
                  <a:ext uri="{0D108BD9-81ED-4DB2-BD59-A6C34878D82A}">
                    <a16:rowId xmlns:a16="http://schemas.microsoft.com/office/drawing/2014/main" val="10000"/>
                  </a:ext>
                </a:extLst>
              </a:tr>
            </a:tbl>
          </a:graphicData>
        </a:graphic>
      </p:graphicFrame>
      <p:sp>
        <p:nvSpPr>
          <p:cNvPr id="22" name="Google Shape;22;p5"/>
          <p:cNvSpPr txBox="1">
            <a:spLocks noGrp="1"/>
          </p:cNvSpPr>
          <p:nvPr>
            <p:ph type="subTitle" idx="1"/>
          </p:nvPr>
        </p:nvSpPr>
        <p:spPr>
          <a:xfrm>
            <a:off x="-75" y="-50"/>
            <a:ext cx="5287800" cy="489900"/>
          </a:xfrm>
          <a:prstGeom prst="rect">
            <a:avLst/>
          </a:prstGeom>
          <a:noFill/>
          <a:ln>
            <a:noFill/>
          </a:ln>
        </p:spPr>
        <p:txBody>
          <a:bodyPr spcFirstLastPara="1" wrap="square" lIns="116050" tIns="116050" rIns="116050" bIns="116050" anchor="ctr" anchorCtr="0">
            <a:normAutofit/>
          </a:bodyPr>
          <a:lstStyle>
            <a:lvl1pPr lvl="0" algn="ctr">
              <a:lnSpc>
                <a:spcPct val="100000"/>
              </a:lnSpc>
              <a:spcBef>
                <a:spcPts val="0"/>
              </a:spcBef>
              <a:spcAft>
                <a:spcPts val="0"/>
              </a:spcAft>
              <a:buClr>
                <a:schemeClr val="dk1"/>
              </a:buClr>
              <a:buSzPts val="2500"/>
              <a:buFont typeface="Caveat"/>
              <a:buNone/>
              <a:defRPr sz="2500" b="1">
                <a:solidFill>
                  <a:schemeClr val="dk1"/>
                </a:solidFill>
                <a:latin typeface="Caveat"/>
                <a:ea typeface="Caveat"/>
                <a:cs typeface="Caveat"/>
                <a:sym typeface="Caveat"/>
              </a:defRPr>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
        <p:nvSpPr>
          <p:cNvPr id="23" name="Google Shape;23;p5"/>
          <p:cNvSpPr txBox="1">
            <a:spLocks noGrp="1"/>
          </p:cNvSpPr>
          <p:nvPr>
            <p:ph type="subTitle" idx="2"/>
          </p:nvPr>
        </p:nvSpPr>
        <p:spPr>
          <a:xfrm>
            <a:off x="5287725" y="-50"/>
            <a:ext cx="5395500" cy="489900"/>
          </a:xfrm>
          <a:prstGeom prst="rect">
            <a:avLst/>
          </a:prstGeom>
          <a:noFill/>
          <a:ln>
            <a:noFill/>
          </a:ln>
        </p:spPr>
        <p:txBody>
          <a:bodyPr spcFirstLastPara="1" wrap="square" lIns="116050" tIns="116050" rIns="116050" bIns="116050" anchor="t" anchorCtr="0">
            <a:normAutofit/>
          </a:bodyPr>
          <a:lstStyle>
            <a:lvl1pPr lvl="0" algn="ctr">
              <a:lnSpc>
                <a:spcPct val="115000"/>
              </a:lnSpc>
              <a:spcBef>
                <a:spcPts val="0"/>
              </a:spcBef>
              <a:spcAft>
                <a:spcPts val="0"/>
              </a:spcAft>
              <a:buClr>
                <a:schemeClr val="lt1"/>
              </a:buClr>
              <a:buSzPts val="1800"/>
              <a:buNone/>
              <a:defRPr sz="1800" b="1">
                <a:solidFill>
                  <a:schemeClr val="lt1"/>
                </a:solidFill>
              </a:defRPr>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
        <p:nvSpPr>
          <p:cNvPr id="24" name="Google Shape;24;p5"/>
          <p:cNvSpPr txBox="1">
            <a:spLocks noGrp="1"/>
          </p:cNvSpPr>
          <p:nvPr>
            <p:ph type="subTitle" idx="3"/>
          </p:nvPr>
        </p:nvSpPr>
        <p:spPr>
          <a:xfrm>
            <a:off x="3425100" y="7097616"/>
            <a:ext cx="3841800" cy="377700"/>
          </a:xfrm>
          <a:prstGeom prst="rect">
            <a:avLst/>
          </a:prstGeom>
          <a:noFill/>
          <a:ln>
            <a:noFill/>
          </a:ln>
        </p:spPr>
        <p:txBody>
          <a:bodyPr spcFirstLastPara="1" wrap="square" lIns="116050" tIns="116050" rIns="116050" bIns="116050" anchor="ctr" anchorCtr="0">
            <a:noAutofit/>
          </a:bodyPr>
          <a:lstStyle>
            <a:lvl1pPr lvl="0" algn="ctr">
              <a:lnSpc>
                <a:spcPct val="115000"/>
              </a:lnSpc>
              <a:spcBef>
                <a:spcPts val="0"/>
              </a:spcBef>
              <a:spcAft>
                <a:spcPts val="0"/>
              </a:spcAft>
              <a:buSzPts val="1000"/>
              <a:buNone/>
              <a:defRPr sz="1000" b="1"/>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
        <p:nvSpPr>
          <p:cNvPr id="25" name="Google Shape;25;p5"/>
          <p:cNvSpPr txBox="1">
            <a:spLocks noGrp="1"/>
          </p:cNvSpPr>
          <p:nvPr>
            <p:ph type="sldNum" idx="12"/>
          </p:nvPr>
        </p:nvSpPr>
        <p:spPr>
          <a:xfrm>
            <a:off x="9992350" y="7072570"/>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6"/>
        <p:cNvGrpSpPr/>
        <p:nvPr/>
      </p:nvGrpSpPr>
      <p:grpSpPr>
        <a:xfrm>
          <a:off x="0" y="0"/>
          <a:ext cx="0" cy="0"/>
          <a:chOff x="0" y="0"/>
          <a:chExt cx="0" cy="0"/>
        </a:xfrm>
      </p:grpSpPr>
      <p:sp>
        <p:nvSpPr>
          <p:cNvPr id="27" name="Google Shape;27;p6"/>
          <p:cNvSpPr txBox="1">
            <a:spLocks noGrp="1"/>
          </p:cNvSpPr>
          <p:nvPr>
            <p:ph type="title"/>
          </p:nvPr>
        </p:nvSpPr>
        <p:spPr>
          <a:xfrm>
            <a:off x="364468" y="3161354"/>
            <a:ext cx="9963000" cy="1237200"/>
          </a:xfrm>
          <a:prstGeom prst="rect">
            <a:avLst/>
          </a:prstGeom>
          <a:noFill/>
          <a:ln>
            <a:noFill/>
          </a:ln>
        </p:spPr>
        <p:txBody>
          <a:bodyPr spcFirstLastPara="1" wrap="square" lIns="116050" tIns="116050" rIns="116050" bIns="116050" anchor="ctr" anchorCtr="0">
            <a:normAutofit/>
          </a:bodyPr>
          <a:lstStyle>
            <a:lvl1pPr lvl="0" algn="ctr">
              <a:lnSpc>
                <a:spcPct val="100000"/>
              </a:lnSpc>
              <a:spcBef>
                <a:spcPts val="0"/>
              </a:spcBef>
              <a:spcAft>
                <a:spcPts val="0"/>
              </a:spcAft>
              <a:buSzPts val="4600"/>
              <a:buNone/>
              <a:defRPr sz="4600"/>
            </a:lvl1pPr>
            <a:lvl2pPr lvl="1" algn="ctr">
              <a:lnSpc>
                <a:spcPct val="100000"/>
              </a:lnSpc>
              <a:spcBef>
                <a:spcPts val="0"/>
              </a:spcBef>
              <a:spcAft>
                <a:spcPts val="0"/>
              </a:spcAft>
              <a:buSzPts val="4600"/>
              <a:buNone/>
              <a:defRPr sz="4600"/>
            </a:lvl2pPr>
            <a:lvl3pPr lvl="2" algn="ctr">
              <a:lnSpc>
                <a:spcPct val="100000"/>
              </a:lnSpc>
              <a:spcBef>
                <a:spcPts val="0"/>
              </a:spcBef>
              <a:spcAft>
                <a:spcPts val="0"/>
              </a:spcAft>
              <a:buSzPts val="4600"/>
              <a:buNone/>
              <a:defRPr sz="4600"/>
            </a:lvl3pPr>
            <a:lvl4pPr lvl="3" algn="ctr">
              <a:lnSpc>
                <a:spcPct val="100000"/>
              </a:lnSpc>
              <a:spcBef>
                <a:spcPts val="0"/>
              </a:spcBef>
              <a:spcAft>
                <a:spcPts val="0"/>
              </a:spcAft>
              <a:buSzPts val="4600"/>
              <a:buNone/>
              <a:defRPr sz="4600"/>
            </a:lvl4pPr>
            <a:lvl5pPr lvl="4" algn="ctr">
              <a:lnSpc>
                <a:spcPct val="100000"/>
              </a:lnSpc>
              <a:spcBef>
                <a:spcPts val="0"/>
              </a:spcBef>
              <a:spcAft>
                <a:spcPts val="0"/>
              </a:spcAft>
              <a:buSzPts val="4600"/>
              <a:buNone/>
              <a:defRPr sz="4600"/>
            </a:lvl5pPr>
            <a:lvl6pPr lvl="5" algn="ctr">
              <a:lnSpc>
                <a:spcPct val="100000"/>
              </a:lnSpc>
              <a:spcBef>
                <a:spcPts val="0"/>
              </a:spcBef>
              <a:spcAft>
                <a:spcPts val="0"/>
              </a:spcAft>
              <a:buSzPts val="4600"/>
              <a:buNone/>
              <a:defRPr sz="4600"/>
            </a:lvl6pPr>
            <a:lvl7pPr lvl="6" algn="ctr">
              <a:lnSpc>
                <a:spcPct val="100000"/>
              </a:lnSpc>
              <a:spcBef>
                <a:spcPts val="0"/>
              </a:spcBef>
              <a:spcAft>
                <a:spcPts val="0"/>
              </a:spcAft>
              <a:buSzPts val="4600"/>
              <a:buNone/>
              <a:defRPr sz="4600"/>
            </a:lvl7pPr>
            <a:lvl8pPr lvl="7" algn="ctr">
              <a:lnSpc>
                <a:spcPct val="100000"/>
              </a:lnSpc>
              <a:spcBef>
                <a:spcPts val="0"/>
              </a:spcBef>
              <a:spcAft>
                <a:spcPts val="0"/>
              </a:spcAft>
              <a:buSzPts val="4600"/>
              <a:buNone/>
              <a:defRPr sz="4600"/>
            </a:lvl8pPr>
            <a:lvl9pPr lvl="8" algn="ctr">
              <a:lnSpc>
                <a:spcPct val="100000"/>
              </a:lnSpc>
              <a:spcBef>
                <a:spcPts val="0"/>
              </a:spcBef>
              <a:spcAft>
                <a:spcPts val="0"/>
              </a:spcAft>
              <a:buSzPts val="4600"/>
              <a:buNone/>
              <a:defRPr sz="4600"/>
            </a:lvl9pPr>
          </a:lstStyle>
          <a:p>
            <a:endParaRPr/>
          </a:p>
        </p:txBody>
      </p:sp>
      <p:sp>
        <p:nvSpPr>
          <p:cNvPr id="28" name="Google Shape;28;p6"/>
          <p:cNvSpPr txBox="1">
            <a:spLocks noGrp="1"/>
          </p:cNvSpPr>
          <p:nvPr>
            <p:ph type="sldNum" idx="12"/>
          </p:nvPr>
        </p:nvSpPr>
        <p:spPr>
          <a:xfrm>
            <a:off x="9992350" y="7072570"/>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lvl="0" algn="l">
              <a:lnSpc>
                <a:spcPct val="100000"/>
              </a:lnSpc>
              <a:spcBef>
                <a:spcPts val="0"/>
              </a:spcBef>
              <a:spcAft>
                <a:spcPts val="0"/>
              </a:spcAft>
              <a:buSzPts val="3600"/>
              <a:buNone/>
              <a:defRPr/>
            </a:lvl1pPr>
            <a:lvl2pPr lvl="1" algn="l">
              <a:lnSpc>
                <a:spcPct val="100000"/>
              </a:lnSpc>
              <a:spcBef>
                <a:spcPts val="0"/>
              </a:spcBef>
              <a:spcAft>
                <a:spcPts val="0"/>
              </a:spcAft>
              <a:buSzPts val="3600"/>
              <a:buNone/>
              <a:defRPr/>
            </a:lvl2pPr>
            <a:lvl3pPr lvl="2" algn="l">
              <a:lnSpc>
                <a:spcPct val="100000"/>
              </a:lnSpc>
              <a:spcBef>
                <a:spcPts val="0"/>
              </a:spcBef>
              <a:spcAft>
                <a:spcPts val="0"/>
              </a:spcAft>
              <a:buSzPts val="3600"/>
              <a:buNone/>
              <a:defRPr/>
            </a:lvl3pPr>
            <a:lvl4pPr lvl="3" algn="l">
              <a:lnSpc>
                <a:spcPct val="100000"/>
              </a:lnSpc>
              <a:spcBef>
                <a:spcPts val="0"/>
              </a:spcBef>
              <a:spcAft>
                <a:spcPts val="0"/>
              </a:spcAft>
              <a:buSzPts val="3600"/>
              <a:buNone/>
              <a:defRPr/>
            </a:lvl4pPr>
            <a:lvl5pPr lvl="4" algn="l">
              <a:lnSpc>
                <a:spcPct val="100000"/>
              </a:lnSpc>
              <a:spcBef>
                <a:spcPts val="0"/>
              </a:spcBef>
              <a:spcAft>
                <a:spcPts val="0"/>
              </a:spcAft>
              <a:buSzPts val="3600"/>
              <a:buNone/>
              <a:defRPr/>
            </a:lvl5pPr>
            <a:lvl6pPr lvl="5" algn="l">
              <a:lnSpc>
                <a:spcPct val="100000"/>
              </a:lnSpc>
              <a:spcBef>
                <a:spcPts val="0"/>
              </a:spcBef>
              <a:spcAft>
                <a:spcPts val="0"/>
              </a:spcAft>
              <a:buSzPts val="3600"/>
              <a:buNone/>
              <a:defRPr/>
            </a:lvl6pPr>
            <a:lvl7pPr lvl="6" algn="l">
              <a:lnSpc>
                <a:spcPct val="100000"/>
              </a:lnSpc>
              <a:spcBef>
                <a:spcPts val="0"/>
              </a:spcBef>
              <a:spcAft>
                <a:spcPts val="0"/>
              </a:spcAft>
              <a:buSzPts val="3600"/>
              <a:buNone/>
              <a:defRPr/>
            </a:lvl7pPr>
            <a:lvl8pPr lvl="7" algn="l">
              <a:lnSpc>
                <a:spcPct val="100000"/>
              </a:lnSpc>
              <a:spcBef>
                <a:spcPts val="0"/>
              </a:spcBef>
              <a:spcAft>
                <a:spcPts val="0"/>
              </a:spcAft>
              <a:buSzPts val="3600"/>
              <a:buNone/>
              <a:defRPr/>
            </a:lvl8pPr>
            <a:lvl9pPr lvl="8" algn="l">
              <a:lnSpc>
                <a:spcPct val="100000"/>
              </a:lnSpc>
              <a:spcBef>
                <a:spcPts val="0"/>
              </a:spcBef>
              <a:spcAft>
                <a:spcPts val="0"/>
              </a:spcAft>
              <a:buSzPts val="3600"/>
              <a:buNone/>
              <a:defRPr/>
            </a:lvl9pPr>
          </a:lstStyle>
          <a:p>
            <a:endParaRPr/>
          </a:p>
        </p:txBody>
      </p:sp>
      <p:sp>
        <p:nvSpPr>
          <p:cNvPr id="31" name="Google Shape;31;p7"/>
          <p:cNvSpPr txBox="1">
            <a:spLocks noGrp="1"/>
          </p:cNvSpPr>
          <p:nvPr>
            <p:ph type="body" idx="1"/>
          </p:nvPr>
        </p:nvSpPr>
        <p:spPr>
          <a:xfrm>
            <a:off x="364468" y="1693927"/>
            <a:ext cx="4677000" cy="5021400"/>
          </a:xfrm>
          <a:prstGeom prst="rect">
            <a:avLst/>
          </a:prstGeom>
          <a:noFill/>
          <a:ln>
            <a:noFill/>
          </a:ln>
        </p:spPr>
        <p:txBody>
          <a:bodyPr spcFirstLastPara="1" wrap="square" lIns="116050" tIns="116050" rIns="116050" bIns="116050" anchor="t" anchorCtr="0">
            <a:normAutofit/>
          </a:bodyPr>
          <a:lstStyle>
            <a:lvl1pPr marL="457200" lvl="0" indent="-342900" algn="l">
              <a:lnSpc>
                <a:spcPct val="115000"/>
              </a:lnSpc>
              <a:spcBef>
                <a:spcPts val="0"/>
              </a:spcBef>
              <a:spcAft>
                <a:spcPts val="0"/>
              </a:spcAft>
              <a:buSzPts val="1800"/>
              <a:buChar char="●"/>
              <a:defRPr sz="1800"/>
            </a:lvl1pPr>
            <a:lvl2pPr marL="914400" lvl="1" indent="-323850" algn="l">
              <a:lnSpc>
                <a:spcPct val="115000"/>
              </a:lnSpc>
              <a:spcBef>
                <a:spcPts val="0"/>
              </a:spcBef>
              <a:spcAft>
                <a:spcPts val="0"/>
              </a:spcAft>
              <a:buSzPts val="1500"/>
              <a:buChar char="○"/>
              <a:defRPr sz="1500"/>
            </a:lvl2pPr>
            <a:lvl3pPr marL="1371600" lvl="2" indent="-323850" algn="l">
              <a:lnSpc>
                <a:spcPct val="115000"/>
              </a:lnSpc>
              <a:spcBef>
                <a:spcPts val="0"/>
              </a:spcBef>
              <a:spcAft>
                <a:spcPts val="0"/>
              </a:spcAft>
              <a:buSzPts val="1500"/>
              <a:buChar char="■"/>
              <a:defRPr sz="1500"/>
            </a:lvl3pPr>
            <a:lvl4pPr marL="1828800" lvl="3" indent="-323850" algn="l">
              <a:lnSpc>
                <a:spcPct val="115000"/>
              </a:lnSpc>
              <a:spcBef>
                <a:spcPts val="0"/>
              </a:spcBef>
              <a:spcAft>
                <a:spcPts val="0"/>
              </a:spcAft>
              <a:buSzPts val="1500"/>
              <a:buChar char="●"/>
              <a:defRPr sz="1500"/>
            </a:lvl4pPr>
            <a:lvl5pPr marL="2286000" lvl="4" indent="-323850" algn="l">
              <a:lnSpc>
                <a:spcPct val="115000"/>
              </a:lnSpc>
              <a:spcBef>
                <a:spcPts val="0"/>
              </a:spcBef>
              <a:spcAft>
                <a:spcPts val="0"/>
              </a:spcAft>
              <a:buSzPts val="1500"/>
              <a:buChar char="○"/>
              <a:defRPr sz="1500"/>
            </a:lvl5pPr>
            <a:lvl6pPr marL="2743200" lvl="5" indent="-323850" algn="l">
              <a:lnSpc>
                <a:spcPct val="115000"/>
              </a:lnSpc>
              <a:spcBef>
                <a:spcPts val="0"/>
              </a:spcBef>
              <a:spcAft>
                <a:spcPts val="0"/>
              </a:spcAft>
              <a:buSzPts val="1500"/>
              <a:buChar char="■"/>
              <a:defRPr sz="1500"/>
            </a:lvl6pPr>
            <a:lvl7pPr marL="3200400" lvl="6" indent="-323850" algn="l">
              <a:lnSpc>
                <a:spcPct val="115000"/>
              </a:lnSpc>
              <a:spcBef>
                <a:spcPts val="0"/>
              </a:spcBef>
              <a:spcAft>
                <a:spcPts val="0"/>
              </a:spcAft>
              <a:buSzPts val="1500"/>
              <a:buChar char="●"/>
              <a:defRPr sz="1500"/>
            </a:lvl7pPr>
            <a:lvl8pPr marL="3657600" lvl="7" indent="-323850" algn="l">
              <a:lnSpc>
                <a:spcPct val="115000"/>
              </a:lnSpc>
              <a:spcBef>
                <a:spcPts val="0"/>
              </a:spcBef>
              <a:spcAft>
                <a:spcPts val="0"/>
              </a:spcAft>
              <a:buSzPts val="1500"/>
              <a:buChar char="○"/>
              <a:defRPr sz="1500"/>
            </a:lvl8pPr>
            <a:lvl9pPr marL="4114800" lvl="8" indent="-323850" algn="l">
              <a:lnSpc>
                <a:spcPct val="115000"/>
              </a:lnSpc>
              <a:spcBef>
                <a:spcPts val="0"/>
              </a:spcBef>
              <a:spcAft>
                <a:spcPts val="0"/>
              </a:spcAft>
              <a:buSzPts val="1500"/>
              <a:buChar char="■"/>
              <a:defRPr sz="1500"/>
            </a:lvl9pPr>
          </a:lstStyle>
          <a:p>
            <a:endParaRPr/>
          </a:p>
        </p:txBody>
      </p:sp>
      <p:sp>
        <p:nvSpPr>
          <p:cNvPr id="32" name="Google Shape;32;p7"/>
          <p:cNvSpPr txBox="1">
            <a:spLocks noGrp="1"/>
          </p:cNvSpPr>
          <p:nvPr>
            <p:ph type="body" idx="2"/>
          </p:nvPr>
        </p:nvSpPr>
        <p:spPr>
          <a:xfrm>
            <a:off x="5650483" y="1693927"/>
            <a:ext cx="4677000" cy="5021400"/>
          </a:xfrm>
          <a:prstGeom prst="rect">
            <a:avLst/>
          </a:prstGeom>
          <a:noFill/>
          <a:ln>
            <a:noFill/>
          </a:ln>
        </p:spPr>
        <p:txBody>
          <a:bodyPr spcFirstLastPara="1" wrap="square" lIns="116050" tIns="116050" rIns="116050" bIns="116050" anchor="t" anchorCtr="0">
            <a:normAutofit/>
          </a:bodyPr>
          <a:lstStyle>
            <a:lvl1pPr marL="457200" lvl="0" indent="-342900" algn="l">
              <a:lnSpc>
                <a:spcPct val="115000"/>
              </a:lnSpc>
              <a:spcBef>
                <a:spcPts val="0"/>
              </a:spcBef>
              <a:spcAft>
                <a:spcPts val="0"/>
              </a:spcAft>
              <a:buSzPts val="1800"/>
              <a:buChar char="●"/>
              <a:defRPr sz="1800"/>
            </a:lvl1pPr>
            <a:lvl2pPr marL="914400" lvl="1" indent="-323850" algn="l">
              <a:lnSpc>
                <a:spcPct val="115000"/>
              </a:lnSpc>
              <a:spcBef>
                <a:spcPts val="0"/>
              </a:spcBef>
              <a:spcAft>
                <a:spcPts val="0"/>
              </a:spcAft>
              <a:buSzPts val="1500"/>
              <a:buChar char="○"/>
              <a:defRPr sz="1500"/>
            </a:lvl2pPr>
            <a:lvl3pPr marL="1371600" lvl="2" indent="-323850" algn="l">
              <a:lnSpc>
                <a:spcPct val="115000"/>
              </a:lnSpc>
              <a:spcBef>
                <a:spcPts val="0"/>
              </a:spcBef>
              <a:spcAft>
                <a:spcPts val="0"/>
              </a:spcAft>
              <a:buSzPts val="1500"/>
              <a:buChar char="■"/>
              <a:defRPr sz="1500"/>
            </a:lvl3pPr>
            <a:lvl4pPr marL="1828800" lvl="3" indent="-323850" algn="l">
              <a:lnSpc>
                <a:spcPct val="115000"/>
              </a:lnSpc>
              <a:spcBef>
                <a:spcPts val="0"/>
              </a:spcBef>
              <a:spcAft>
                <a:spcPts val="0"/>
              </a:spcAft>
              <a:buSzPts val="1500"/>
              <a:buChar char="●"/>
              <a:defRPr sz="1500"/>
            </a:lvl4pPr>
            <a:lvl5pPr marL="2286000" lvl="4" indent="-323850" algn="l">
              <a:lnSpc>
                <a:spcPct val="115000"/>
              </a:lnSpc>
              <a:spcBef>
                <a:spcPts val="0"/>
              </a:spcBef>
              <a:spcAft>
                <a:spcPts val="0"/>
              </a:spcAft>
              <a:buSzPts val="1500"/>
              <a:buChar char="○"/>
              <a:defRPr sz="1500"/>
            </a:lvl5pPr>
            <a:lvl6pPr marL="2743200" lvl="5" indent="-323850" algn="l">
              <a:lnSpc>
                <a:spcPct val="115000"/>
              </a:lnSpc>
              <a:spcBef>
                <a:spcPts val="0"/>
              </a:spcBef>
              <a:spcAft>
                <a:spcPts val="0"/>
              </a:spcAft>
              <a:buSzPts val="1500"/>
              <a:buChar char="■"/>
              <a:defRPr sz="1500"/>
            </a:lvl6pPr>
            <a:lvl7pPr marL="3200400" lvl="6" indent="-323850" algn="l">
              <a:lnSpc>
                <a:spcPct val="115000"/>
              </a:lnSpc>
              <a:spcBef>
                <a:spcPts val="0"/>
              </a:spcBef>
              <a:spcAft>
                <a:spcPts val="0"/>
              </a:spcAft>
              <a:buSzPts val="1500"/>
              <a:buChar char="●"/>
              <a:defRPr sz="1500"/>
            </a:lvl7pPr>
            <a:lvl8pPr marL="3657600" lvl="7" indent="-323850" algn="l">
              <a:lnSpc>
                <a:spcPct val="115000"/>
              </a:lnSpc>
              <a:spcBef>
                <a:spcPts val="0"/>
              </a:spcBef>
              <a:spcAft>
                <a:spcPts val="0"/>
              </a:spcAft>
              <a:buSzPts val="1500"/>
              <a:buChar char="○"/>
              <a:defRPr sz="1500"/>
            </a:lvl8pPr>
            <a:lvl9pPr marL="4114800" lvl="8" indent="-323850" algn="l">
              <a:lnSpc>
                <a:spcPct val="115000"/>
              </a:lnSpc>
              <a:spcBef>
                <a:spcPts val="0"/>
              </a:spcBef>
              <a:spcAft>
                <a:spcPts val="0"/>
              </a:spcAft>
              <a:buSzPts val="1500"/>
              <a:buChar char="■"/>
              <a:defRPr sz="1500"/>
            </a:lvl9pPr>
          </a:lstStyle>
          <a:p>
            <a:endParaRPr/>
          </a:p>
        </p:txBody>
      </p:sp>
      <p:sp>
        <p:nvSpPr>
          <p:cNvPr id="33" name="Google Shape;33;p7"/>
          <p:cNvSpPr txBox="1">
            <a:spLocks noGrp="1"/>
          </p:cNvSpPr>
          <p:nvPr>
            <p:ph type="sldNum" idx="12"/>
          </p:nvPr>
        </p:nvSpPr>
        <p:spPr>
          <a:xfrm>
            <a:off x="9992350" y="7072570"/>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4"/>
        <p:cNvGrpSpPr/>
        <p:nvPr/>
      </p:nvGrpSpPr>
      <p:grpSpPr>
        <a:xfrm>
          <a:off x="0" y="0"/>
          <a:ext cx="0" cy="0"/>
          <a:chOff x="0" y="0"/>
          <a:chExt cx="0" cy="0"/>
        </a:xfrm>
      </p:grpSpPr>
      <p:sp>
        <p:nvSpPr>
          <p:cNvPr id="35" name="Google Shape;35;p8"/>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lvl="0" algn="l">
              <a:lnSpc>
                <a:spcPct val="100000"/>
              </a:lnSpc>
              <a:spcBef>
                <a:spcPts val="0"/>
              </a:spcBef>
              <a:spcAft>
                <a:spcPts val="0"/>
              </a:spcAft>
              <a:buSzPts val="3600"/>
              <a:buNone/>
              <a:defRPr/>
            </a:lvl1pPr>
            <a:lvl2pPr lvl="1" algn="l">
              <a:lnSpc>
                <a:spcPct val="100000"/>
              </a:lnSpc>
              <a:spcBef>
                <a:spcPts val="0"/>
              </a:spcBef>
              <a:spcAft>
                <a:spcPts val="0"/>
              </a:spcAft>
              <a:buSzPts val="3600"/>
              <a:buNone/>
              <a:defRPr/>
            </a:lvl2pPr>
            <a:lvl3pPr lvl="2" algn="l">
              <a:lnSpc>
                <a:spcPct val="100000"/>
              </a:lnSpc>
              <a:spcBef>
                <a:spcPts val="0"/>
              </a:spcBef>
              <a:spcAft>
                <a:spcPts val="0"/>
              </a:spcAft>
              <a:buSzPts val="3600"/>
              <a:buNone/>
              <a:defRPr/>
            </a:lvl3pPr>
            <a:lvl4pPr lvl="3" algn="l">
              <a:lnSpc>
                <a:spcPct val="100000"/>
              </a:lnSpc>
              <a:spcBef>
                <a:spcPts val="0"/>
              </a:spcBef>
              <a:spcAft>
                <a:spcPts val="0"/>
              </a:spcAft>
              <a:buSzPts val="3600"/>
              <a:buNone/>
              <a:defRPr/>
            </a:lvl4pPr>
            <a:lvl5pPr lvl="4" algn="l">
              <a:lnSpc>
                <a:spcPct val="100000"/>
              </a:lnSpc>
              <a:spcBef>
                <a:spcPts val="0"/>
              </a:spcBef>
              <a:spcAft>
                <a:spcPts val="0"/>
              </a:spcAft>
              <a:buSzPts val="3600"/>
              <a:buNone/>
              <a:defRPr/>
            </a:lvl5pPr>
            <a:lvl6pPr lvl="5" algn="l">
              <a:lnSpc>
                <a:spcPct val="100000"/>
              </a:lnSpc>
              <a:spcBef>
                <a:spcPts val="0"/>
              </a:spcBef>
              <a:spcAft>
                <a:spcPts val="0"/>
              </a:spcAft>
              <a:buSzPts val="3600"/>
              <a:buNone/>
              <a:defRPr/>
            </a:lvl6pPr>
            <a:lvl7pPr lvl="6" algn="l">
              <a:lnSpc>
                <a:spcPct val="100000"/>
              </a:lnSpc>
              <a:spcBef>
                <a:spcPts val="0"/>
              </a:spcBef>
              <a:spcAft>
                <a:spcPts val="0"/>
              </a:spcAft>
              <a:buSzPts val="3600"/>
              <a:buNone/>
              <a:defRPr/>
            </a:lvl7pPr>
            <a:lvl8pPr lvl="7" algn="l">
              <a:lnSpc>
                <a:spcPct val="100000"/>
              </a:lnSpc>
              <a:spcBef>
                <a:spcPts val="0"/>
              </a:spcBef>
              <a:spcAft>
                <a:spcPts val="0"/>
              </a:spcAft>
              <a:buSzPts val="3600"/>
              <a:buNone/>
              <a:defRPr/>
            </a:lvl8pPr>
            <a:lvl9pPr lvl="8" algn="l">
              <a:lnSpc>
                <a:spcPct val="100000"/>
              </a:lnSpc>
              <a:spcBef>
                <a:spcPts val="0"/>
              </a:spcBef>
              <a:spcAft>
                <a:spcPts val="0"/>
              </a:spcAft>
              <a:buSzPts val="3600"/>
              <a:buNone/>
              <a:defRPr/>
            </a:lvl9pPr>
          </a:lstStyle>
          <a:p>
            <a:endParaRPr/>
          </a:p>
        </p:txBody>
      </p:sp>
      <p:sp>
        <p:nvSpPr>
          <p:cNvPr id="36" name="Google Shape;36;p8"/>
          <p:cNvSpPr txBox="1">
            <a:spLocks noGrp="1"/>
          </p:cNvSpPr>
          <p:nvPr>
            <p:ph type="sldNum" idx="12"/>
          </p:nvPr>
        </p:nvSpPr>
        <p:spPr>
          <a:xfrm>
            <a:off x="9992350" y="7072570"/>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7"/>
        <p:cNvGrpSpPr/>
        <p:nvPr/>
      </p:nvGrpSpPr>
      <p:grpSpPr>
        <a:xfrm>
          <a:off x="0" y="0"/>
          <a:ext cx="0" cy="0"/>
          <a:chOff x="0" y="0"/>
          <a:chExt cx="0" cy="0"/>
        </a:xfrm>
      </p:grpSpPr>
      <p:sp>
        <p:nvSpPr>
          <p:cNvPr id="38" name="Google Shape;38;p9"/>
          <p:cNvSpPr txBox="1">
            <a:spLocks noGrp="1"/>
          </p:cNvSpPr>
          <p:nvPr>
            <p:ph type="title"/>
          </p:nvPr>
        </p:nvSpPr>
        <p:spPr>
          <a:xfrm>
            <a:off x="364468" y="816630"/>
            <a:ext cx="3283500" cy="1110600"/>
          </a:xfrm>
          <a:prstGeom prst="rect">
            <a:avLst/>
          </a:prstGeom>
          <a:noFill/>
          <a:ln>
            <a:noFill/>
          </a:ln>
        </p:spPr>
        <p:txBody>
          <a:bodyPr spcFirstLastPara="1" wrap="square" lIns="116050" tIns="116050" rIns="116050" bIns="116050" anchor="b" anchorCtr="0">
            <a:norm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39" name="Google Shape;39;p9"/>
          <p:cNvSpPr txBox="1">
            <a:spLocks noGrp="1"/>
          </p:cNvSpPr>
          <p:nvPr>
            <p:ph type="body" idx="1"/>
          </p:nvPr>
        </p:nvSpPr>
        <p:spPr>
          <a:xfrm>
            <a:off x="364468" y="2042457"/>
            <a:ext cx="3283500" cy="4673100"/>
          </a:xfrm>
          <a:prstGeom prst="rect">
            <a:avLst/>
          </a:prstGeom>
          <a:noFill/>
          <a:ln>
            <a:noFill/>
          </a:ln>
        </p:spPr>
        <p:txBody>
          <a:bodyPr spcFirstLastPara="1" wrap="square" lIns="116050" tIns="116050" rIns="116050" bIns="116050" anchor="t" anchorCtr="0">
            <a:normAutofit/>
          </a:bodyPr>
          <a:lstStyle>
            <a:lvl1pPr marL="457200" lvl="0" indent="-323850" algn="l">
              <a:lnSpc>
                <a:spcPct val="115000"/>
              </a:lnSpc>
              <a:spcBef>
                <a:spcPts val="0"/>
              </a:spcBef>
              <a:spcAft>
                <a:spcPts val="0"/>
              </a:spcAft>
              <a:buSzPts val="1500"/>
              <a:buChar char="●"/>
              <a:defRPr sz="1500"/>
            </a:lvl1pPr>
            <a:lvl2pPr marL="914400" lvl="1" indent="-323850" algn="l">
              <a:lnSpc>
                <a:spcPct val="115000"/>
              </a:lnSpc>
              <a:spcBef>
                <a:spcPts val="0"/>
              </a:spcBef>
              <a:spcAft>
                <a:spcPts val="0"/>
              </a:spcAft>
              <a:buSzPts val="1500"/>
              <a:buChar char="○"/>
              <a:defRPr sz="1500"/>
            </a:lvl2pPr>
            <a:lvl3pPr marL="1371600" lvl="2" indent="-323850" algn="l">
              <a:lnSpc>
                <a:spcPct val="115000"/>
              </a:lnSpc>
              <a:spcBef>
                <a:spcPts val="0"/>
              </a:spcBef>
              <a:spcAft>
                <a:spcPts val="0"/>
              </a:spcAft>
              <a:buSzPts val="1500"/>
              <a:buChar char="■"/>
              <a:defRPr sz="1500"/>
            </a:lvl3pPr>
            <a:lvl4pPr marL="1828800" lvl="3" indent="-323850" algn="l">
              <a:lnSpc>
                <a:spcPct val="115000"/>
              </a:lnSpc>
              <a:spcBef>
                <a:spcPts val="0"/>
              </a:spcBef>
              <a:spcAft>
                <a:spcPts val="0"/>
              </a:spcAft>
              <a:buSzPts val="1500"/>
              <a:buChar char="●"/>
              <a:defRPr sz="1500"/>
            </a:lvl4pPr>
            <a:lvl5pPr marL="2286000" lvl="4" indent="-323850" algn="l">
              <a:lnSpc>
                <a:spcPct val="115000"/>
              </a:lnSpc>
              <a:spcBef>
                <a:spcPts val="0"/>
              </a:spcBef>
              <a:spcAft>
                <a:spcPts val="0"/>
              </a:spcAft>
              <a:buSzPts val="1500"/>
              <a:buChar char="○"/>
              <a:defRPr sz="1500"/>
            </a:lvl5pPr>
            <a:lvl6pPr marL="2743200" lvl="5" indent="-323850" algn="l">
              <a:lnSpc>
                <a:spcPct val="115000"/>
              </a:lnSpc>
              <a:spcBef>
                <a:spcPts val="0"/>
              </a:spcBef>
              <a:spcAft>
                <a:spcPts val="0"/>
              </a:spcAft>
              <a:buSzPts val="1500"/>
              <a:buChar char="■"/>
              <a:defRPr sz="1500"/>
            </a:lvl6pPr>
            <a:lvl7pPr marL="3200400" lvl="6" indent="-323850" algn="l">
              <a:lnSpc>
                <a:spcPct val="115000"/>
              </a:lnSpc>
              <a:spcBef>
                <a:spcPts val="0"/>
              </a:spcBef>
              <a:spcAft>
                <a:spcPts val="0"/>
              </a:spcAft>
              <a:buSzPts val="1500"/>
              <a:buChar char="●"/>
              <a:defRPr sz="1500"/>
            </a:lvl7pPr>
            <a:lvl8pPr marL="3657600" lvl="7" indent="-323850" algn="l">
              <a:lnSpc>
                <a:spcPct val="115000"/>
              </a:lnSpc>
              <a:spcBef>
                <a:spcPts val="0"/>
              </a:spcBef>
              <a:spcAft>
                <a:spcPts val="0"/>
              </a:spcAft>
              <a:buSzPts val="1500"/>
              <a:buChar char="○"/>
              <a:defRPr sz="1500"/>
            </a:lvl8pPr>
            <a:lvl9pPr marL="4114800" lvl="8" indent="-323850" algn="l">
              <a:lnSpc>
                <a:spcPct val="115000"/>
              </a:lnSpc>
              <a:spcBef>
                <a:spcPts val="0"/>
              </a:spcBef>
              <a:spcAft>
                <a:spcPts val="0"/>
              </a:spcAft>
              <a:buSzPts val="1500"/>
              <a:buChar char="■"/>
              <a:defRPr sz="1500"/>
            </a:lvl9pPr>
          </a:lstStyle>
          <a:p>
            <a:endParaRPr/>
          </a:p>
        </p:txBody>
      </p:sp>
      <p:sp>
        <p:nvSpPr>
          <p:cNvPr id="40" name="Google Shape;40;p9"/>
          <p:cNvSpPr txBox="1">
            <a:spLocks noGrp="1"/>
          </p:cNvSpPr>
          <p:nvPr>
            <p:ph type="sldNum" idx="12"/>
          </p:nvPr>
        </p:nvSpPr>
        <p:spPr>
          <a:xfrm>
            <a:off x="9992350" y="7072570"/>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41"/>
        <p:cNvGrpSpPr/>
        <p:nvPr/>
      </p:nvGrpSpPr>
      <p:grpSpPr>
        <a:xfrm>
          <a:off x="0" y="0"/>
          <a:ext cx="0" cy="0"/>
          <a:chOff x="0" y="0"/>
          <a:chExt cx="0" cy="0"/>
        </a:xfrm>
      </p:grpSpPr>
      <p:sp>
        <p:nvSpPr>
          <p:cNvPr id="42" name="Google Shape;42;p10"/>
          <p:cNvSpPr txBox="1">
            <a:spLocks noGrp="1"/>
          </p:cNvSpPr>
          <p:nvPr>
            <p:ph type="title"/>
          </p:nvPr>
        </p:nvSpPr>
        <p:spPr>
          <a:xfrm>
            <a:off x="573245" y="661638"/>
            <a:ext cx="7445700" cy="6012600"/>
          </a:xfrm>
          <a:prstGeom prst="rect">
            <a:avLst/>
          </a:prstGeom>
          <a:noFill/>
          <a:ln>
            <a:noFill/>
          </a:ln>
        </p:spPr>
        <p:txBody>
          <a:bodyPr spcFirstLastPara="1" wrap="square" lIns="116050" tIns="116050" rIns="116050" bIns="116050" anchor="ctr" anchorCtr="0">
            <a:normAutofit/>
          </a:bodyPr>
          <a:lstStyle>
            <a:lvl1pPr lvl="0" algn="l">
              <a:lnSpc>
                <a:spcPct val="100000"/>
              </a:lnSpc>
              <a:spcBef>
                <a:spcPts val="0"/>
              </a:spcBef>
              <a:spcAft>
                <a:spcPts val="0"/>
              </a:spcAft>
              <a:buSzPts val="6100"/>
              <a:buNone/>
              <a:defRPr sz="6100"/>
            </a:lvl1pPr>
            <a:lvl2pPr lvl="1" algn="l">
              <a:lnSpc>
                <a:spcPct val="100000"/>
              </a:lnSpc>
              <a:spcBef>
                <a:spcPts val="0"/>
              </a:spcBef>
              <a:spcAft>
                <a:spcPts val="0"/>
              </a:spcAft>
              <a:buSzPts val="6100"/>
              <a:buNone/>
              <a:defRPr sz="6100"/>
            </a:lvl2pPr>
            <a:lvl3pPr lvl="2" algn="l">
              <a:lnSpc>
                <a:spcPct val="100000"/>
              </a:lnSpc>
              <a:spcBef>
                <a:spcPts val="0"/>
              </a:spcBef>
              <a:spcAft>
                <a:spcPts val="0"/>
              </a:spcAft>
              <a:buSzPts val="6100"/>
              <a:buNone/>
              <a:defRPr sz="6100"/>
            </a:lvl3pPr>
            <a:lvl4pPr lvl="3" algn="l">
              <a:lnSpc>
                <a:spcPct val="100000"/>
              </a:lnSpc>
              <a:spcBef>
                <a:spcPts val="0"/>
              </a:spcBef>
              <a:spcAft>
                <a:spcPts val="0"/>
              </a:spcAft>
              <a:buSzPts val="6100"/>
              <a:buNone/>
              <a:defRPr sz="6100"/>
            </a:lvl4pPr>
            <a:lvl5pPr lvl="4" algn="l">
              <a:lnSpc>
                <a:spcPct val="100000"/>
              </a:lnSpc>
              <a:spcBef>
                <a:spcPts val="0"/>
              </a:spcBef>
              <a:spcAft>
                <a:spcPts val="0"/>
              </a:spcAft>
              <a:buSzPts val="6100"/>
              <a:buNone/>
              <a:defRPr sz="6100"/>
            </a:lvl5pPr>
            <a:lvl6pPr lvl="5" algn="l">
              <a:lnSpc>
                <a:spcPct val="100000"/>
              </a:lnSpc>
              <a:spcBef>
                <a:spcPts val="0"/>
              </a:spcBef>
              <a:spcAft>
                <a:spcPts val="0"/>
              </a:spcAft>
              <a:buSzPts val="6100"/>
              <a:buNone/>
              <a:defRPr sz="6100"/>
            </a:lvl6pPr>
            <a:lvl7pPr lvl="6" algn="l">
              <a:lnSpc>
                <a:spcPct val="100000"/>
              </a:lnSpc>
              <a:spcBef>
                <a:spcPts val="0"/>
              </a:spcBef>
              <a:spcAft>
                <a:spcPts val="0"/>
              </a:spcAft>
              <a:buSzPts val="6100"/>
              <a:buNone/>
              <a:defRPr sz="6100"/>
            </a:lvl7pPr>
            <a:lvl8pPr lvl="7" algn="l">
              <a:lnSpc>
                <a:spcPct val="100000"/>
              </a:lnSpc>
              <a:spcBef>
                <a:spcPts val="0"/>
              </a:spcBef>
              <a:spcAft>
                <a:spcPts val="0"/>
              </a:spcAft>
              <a:buSzPts val="6100"/>
              <a:buNone/>
              <a:defRPr sz="6100"/>
            </a:lvl8pPr>
            <a:lvl9pPr lvl="8" algn="l">
              <a:lnSpc>
                <a:spcPct val="100000"/>
              </a:lnSpc>
              <a:spcBef>
                <a:spcPts val="0"/>
              </a:spcBef>
              <a:spcAft>
                <a:spcPts val="0"/>
              </a:spcAft>
              <a:buSzPts val="6100"/>
              <a:buNone/>
              <a:defRPr sz="6100"/>
            </a:lvl9pPr>
          </a:lstStyle>
          <a:p>
            <a:endParaRPr/>
          </a:p>
        </p:txBody>
      </p:sp>
      <p:sp>
        <p:nvSpPr>
          <p:cNvPr id="43" name="Google Shape;43;p10"/>
          <p:cNvSpPr txBox="1">
            <a:spLocks noGrp="1"/>
          </p:cNvSpPr>
          <p:nvPr>
            <p:ph type="sldNum" idx="12"/>
          </p:nvPr>
        </p:nvSpPr>
        <p:spPr>
          <a:xfrm>
            <a:off x="9992350" y="7072570"/>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4"/>
        <p:cNvGrpSpPr/>
        <p:nvPr/>
      </p:nvGrpSpPr>
      <p:grpSpPr>
        <a:xfrm>
          <a:off x="0" y="0"/>
          <a:ext cx="0" cy="0"/>
          <a:chOff x="0" y="0"/>
          <a:chExt cx="0" cy="0"/>
        </a:xfrm>
      </p:grpSpPr>
      <p:sp>
        <p:nvSpPr>
          <p:cNvPr id="45" name="Google Shape;45;p11"/>
          <p:cNvSpPr/>
          <p:nvPr/>
        </p:nvSpPr>
        <p:spPr>
          <a:xfrm>
            <a:off x="5346000" y="-184"/>
            <a:ext cx="5346000" cy="7560000"/>
          </a:xfrm>
          <a:prstGeom prst="rect">
            <a:avLst/>
          </a:prstGeom>
          <a:solidFill>
            <a:schemeClr val="lt2"/>
          </a:solidFill>
          <a:ln>
            <a:noFill/>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6" name="Google Shape;46;p11"/>
          <p:cNvSpPr txBox="1">
            <a:spLocks noGrp="1"/>
          </p:cNvSpPr>
          <p:nvPr>
            <p:ph type="title"/>
          </p:nvPr>
        </p:nvSpPr>
        <p:spPr>
          <a:xfrm>
            <a:off x="310447" y="1812541"/>
            <a:ext cx="4730100" cy="2178600"/>
          </a:xfrm>
          <a:prstGeom prst="rect">
            <a:avLst/>
          </a:prstGeom>
          <a:noFill/>
          <a:ln>
            <a:noFill/>
          </a:ln>
        </p:spPr>
        <p:txBody>
          <a:bodyPr spcFirstLastPara="1" wrap="square" lIns="116050" tIns="116050" rIns="116050" bIns="116050" anchor="b" anchorCtr="0">
            <a:normAutofit/>
          </a:bodyPr>
          <a:lstStyle>
            <a:lvl1pPr lvl="0" algn="ctr">
              <a:lnSpc>
                <a:spcPct val="100000"/>
              </a:lnSpc>
              <a:spcBef>
                <a:spcPts val="0"/>
              </a:spcBef>
              <a:spcAft>
                <a:spcPts val="0"/>
              </a:spcAft>
              <a:buSzPts val="5300"/>
              <a:buNone/>
              <a:defRPr sz="5300"/>
            </a:lvl1pPr>
            <a:lvl2pPr lvl="1" algn="ctr">
              <a:lnSpc>
                <a:spcPct val="100000"/>
              </a:lnSpc>
              <a:spcBef>
                <a:spcPts val="0"/>
              </a:spcBef>
              <a:spcAft>
                <a:spcPts val="0"/>
              </a:spcAft>
              <a:buSzPts val="5300"/>
              <a:buNone/>
              <a:defRPr sz="5300"/>
            </a:lvl2pPr>
            <a:lvl3pPr lvl="2" algn="ctr">
              <a:lnSpc>
                <a:spcPct val="100000"/>
              </a:lnSpc>
              <a:spcBef>
                <a:spcPts val="0"/>
              </a:spcBef>
              <a:spcAft>
                <a:spcPts val="0"/>
              </a:spcAft>
              <a:buSzPts val="5300"/>
              <a:buNone/>
              <a:defRPr sz="5300"/>
            </a:lvl3pPr>
            <a:lvl4pPr lvl="3" algn="ctr">
              <a:lnSpc>
                <a:spcPct val="100000"/>
              </a:lnSpc>
              <a:spcBef>
                <a:spcPts val="0"/>
              </a:spcBef>
              <a:spcAft>
                <a:spcPts val="0"/>
              </a:spcAft>
              <a:buSzPts val="5300"/>
              <a:buNone/>
              <a:defRPr sz="5300"/>
            </a:lvl4pPr>
            <a:lvl5pPr lvl="4" algn="ctr">
              <a:lnSpc>
                <a:spcPct val="100000"/>
              </a:lnSpc>
              <a:spcBef>
                <a:spcPts val="0"/>
              </a:spcBef>
              <a:spcAft>
                <a:spcPts val="0"/>
              </a:spcAft>
              <a:buSzPts val="5300"/>
              <a:buNone/>
              <a:defRPr sz="5300"/>
            </a:lvl5pPr>
            <a:lvl6pPr lvl="5" algn="ctr">
              <a:lnSpc>
                <a:spcPct val="100000"/>
              </a:lnSpc>
              <a:spcBef>
                <a:spcPts val="0"/>
              </a:spcBef>
              <a:spcAft>
                <a:spcPts val="0"/>
              </a:spcAft>
              <a:buSzPts val="5300"/>
              <a:buNone/>
              <a:defRPr sz="5300"/>
            </a:lvl6pPr>
            <a:lvl7pPr lvl="6" algn="ctr">
              <a:lnSpc>
                <a:spcPct val="100000"/>
              </a:lnSpc>
              <a:spcBef>
                <a:spcPts val="0"/>
              </a:spcBef>
              <a:spcAft>
                <a:spcPts val="0"/>
              </a:spcAft>
              <a:buSzPts val="5300"/>
              <a:buNone/>
              <a:defRPr sz="5300"/>
            </a:lvl7pPr>
            <a:lvl8pPr lvl="7" algn="ctr">
              <a:lnSpc>
                <a:spcPct val="100000"/>
              </a:lnSpc>
              <a:spcBef>
                <a:spcPts val="0"/>
              </a:spcBef>
              <a:spcAft>
                <a:spcPts val="0"/>
              </a:spcAft>
              <a:buSzPts val="5300"/>
              <a:buNone/>
              <a:defRPr sz="5300"/>
            </a:lvl8pPr>
            <a:lvl9pPr lvl="8" algn="ctr">
              <a:lnSpc>
                <a:spcPct val="100000"/>
              </a:lnSpc>
              <a:spcBef>
                <a:spcPts val="0"/>
              </a:spcBef>
              <a:spcAft>
                <a:spcPts val="0"/>
              </a:spcAft>
              <a:buSzPts val="5300"/>
              <a:buNone/>
              <a:defRPr sz="5300"/>
            </a:lvl9pPr>
          </a:lstStyle>
          <a:p>
            <a:endParaRPr/>
          </a:p>
        </p:txBody>
      </p:sp>
      <p:sp>
        <p:nvSpPr>
          <p:cNvPr id="47" name="Google Shape;47;p11"/>
          <p:cNvSpPr txBox="1">
            <a:spLocks noGrp="1"/>
          </p:cNvSpPr>
          <p:nvPr>
            <p:ph type="subTitle" idx="1"/>
          </p:nvPr>
        </p:nvSpPr>
        <p:spPr>
          <a:xfrm>
            <a:off x="310447" y="4120005"/>
            <a:ext cx="4730100" cy="1815300"/>
          </a:xfrm>
          <a:prstGeom prst="rect">
            <a:avLst/>
          </a:prstGeom>
          <a:noFill/>
          <a:ln>
            <a:noFill/>
          </a:ln>
        </p:spPr>
        <p:txBody>
          <a:bodyPr spcFirstLastPara="1" wrap="square" lIns="116050" tIns="116050" rIns="116050" bIns="116050" anchor="t" anchorCtr="0">
            <a:norm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48" name="Google Shape;48;p11"/>
          <p:cNvSpPr txBox="1">
            <a:spLocks noGrp="1"/>
          </p:cNvSpPr>
          <p:nvPr>
            <p:ph type="body" idx="2"/>
          </p:nvPr>
        </p:nvSpPr>
        <p:spPr>
          <a:xfrm>
            <a:off x="5775715" y="1064257"/>
            <a:ext cx="4486500" cy="5431200"/>
          </a:xfrm>
          <a:prstGeom prst="rect">
            <a:avLst/>
          </a:prstGeom>
          <a:noFill/>
          <a:ln>
            <a:noFill/>
          </a:ln>
        </p:spPr>
        <p:txBody>
          <a:bodyPr spcFirstLastPara="1" wrap="square" lIns="116050" tIns="116050" rIns="116050" bIns="116050" anchor="ctr" anchorCtr="0">
            <a:normAutofit/>
          </a:bodyPr>
          <a:lstStyle>
            <a:lvl1pPr marL="457200" lvl="0" indent="-374650" algn="l">
              <a:lnSpc>
                <a:spcPct val="115000"/>
              </a:lnSpc>
              <a:spcBef>
                <a:spcPts val="0"/>
              </a:spcBef>
              <a:spcAft>
                <a:spcPts val="0"/>
              </a:spcAft>
              <a:buSzPts val="2300"/>
              <a:buChar char="●"/>
              <a:defRPr/>
            </a:lvl1pPr>
            <a:lvl2pPr marL="914400" lvl="1" indent="-342900" algn="l">
              <a:lnSpc>
                <a:spcPct val="115000"/>
              </a:lnSpc>
              <a:spcBef>
                <a:spcPts val="0"/>
              </a:spcBef>
              <a:spcAft>
                <a:spcPts val="0"/>
              </a:spcAft>
              <a:buSzPts val="1800"/>
              <a:buChar char="○"/>
              <a:defRPr/>
            </a:lvl2pPr>
            <a:lvl3pPr marL="1371600" lvl="2" indent="-342900" algn="l">
              <a:lnSpc>
                <a:spcPct val="115000"/>
              </a:lnSpc>
              <a:spcBef>
                <a:spcPts val="0"/>
              </a:spcBef>
              <a:spcAft>
                <a:spcPts val="0"/>
              </a:spcAft>
              <a:buSzPts val="1800"/>
              <a:buChar char="■"/>
              <a:defRPr/>
            </a:lvl3pPr>
            <a:lvl4pPr marL="1828800" lvl="3" indent="-342900" algn="l">
              <a:lnSpc>
                <a:spcPct val="115000"/>
              </a:lnSpc>
              <a:spcBef>
                <a:spcPts val="0"/>
              </a:spcBef>
              <a:spcAft>
                <a:spcPts val="0"/>
              </a:spcAft>
              <a:buSzPts val="1800"/>
              <a:buChar char="●"/>
              <a:defRPr/>
            </a:lvl4pPr>
            <a:lvl5pPr marL="2286000" lvl="4" indent="-342900" algn="l">
              <a:lnSpc>
                <a:spcPct val="115000"/>
              </a:lnSpc>
              <a:spcBef>
                <a:spcPts val="0"/>
              </a:spcBef>
              <a:spcAft>
                <a:spcPts val="0"/>
              </a:spcAft>
              <a:buSzPts val="1800"/>
              <a:buChar char="○"/>
              <a:defRPr/>
            </a:lvl5pPr>
            <a:lvl6pPr marL="2743200" lvl="5" indent="-342900" algn="l">
              <a:lnSpc>
                <a:spcPct val="115000"/>
              </a:lnSpc>
              <a:spcBef>
                <a:spcPts val="0"/>
              </a:spcBef>
              <a:spcAft>
                <a:spcPts val="0"/>
              </a:spcAft>
              <a:buSzPts val="1800"/>
              <a:buChar char="■"/>
              <a:defRPr/>
            </a:lvl6pPr>
            <a:lvl7pPr marL="3200400" lvl="6" indent="-342900" algn="l">
              <a:lnSpc>
                <a:spcPct val="115000"/>
              </a:lnSpc>
              <a:spcBef>
                <a:spcPts val="0"/>
              </a:spcBef>
              <a:spcAft>
                <a:spcPts val="0"/>
              </a:spcAft>
              <a:buSzPts val="1800"/>
              <a:buChar char="●"/>
              <a:defRPr/>
            </a:lvl7pPr>
            <a:lvl8pPr marL="3657600" lvl="7" indent="-342900" algn="l">
              <a:lnSpc>
                <a:spcPct val="115000"/>
              </a:lnSpc>
              <a:spcBef>
                <a:spcPts val="0"/>
              </a:spcBef>
              <a:spcAft>
                <a:spcPts val="0"/>
              </a:spcAft>
              <a:buSzPts val="1800"/>
              <a:buChar char="○"/>
              <a:defRPr/>
            </a:lvl8pPr>
            <a:lvl9pPr marL="4114800" lvl="8" indent="-342900" algn="l">
              <a:lnSpc>
                <a:spcPct val="115000"/>
              </a:lnSpc>
              <a:spcBef>
                <a:spcPts val="0"/>
              </a:spcBef>
              <a:spcAft>
                <a:spcPts val="0"/>
              </a:spcAft>
              <a:buSzPts val="1800"/>
              <a:buChar char="■"/>
              <a:defRPr/>
            </a:lvl9pPr>
          </a:lstStyle>
          <a:p>
            <a:endParaRPr/>
          </a:p>
        </p:txBody>
      </p:sp>
      <p:sp>
        <p:nvSpPr>
          <p:cNvPr id="49" name="Google Shape;49;p11"/>
          <p:cNvSpPr txBox="1">
            <a:spLocks noGrp="1"/>
          </p:cNvSpPr>
          <p:nvPr>
            <p:ph type="sldNum" idx="12"/>
          </p:nvPr>
        </p:nvSpPr>
        <p:spPr>
          <a:xfrm>
            <a:off x="9992350" y="7072570"/>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2"/>
          <p:cNvSpPr txBox="1">
            <a:spLocks noGrp="1"/>
          </p:cNvSpPr>
          <p:nvPr>
            <p:ph type="subTitle" idx="1"/>
          </p:nvPr>
        </p:nvSpPr>
        <p:spPr>
          <a:xfrm>
            <a:off x="3425100" y="7097616"/>
            <a:ext cx="3841800" cy="377700"/>
          </a:xfrm>
          <a:prstGeom prst="rect">
            <a:avLst/>
          </a:prstGeom>
          <a:noFill/>
          <a:ln>
            <a:noFill/>
          </a:ln>
        </p:spPr>
        <p:txBody>
          <a:bodyPr spcFirstLastPara="1" wrap="square" lIns="116050" tIns="116050" rIns="116050" bIns="116050" anchor="ctr" anchorCtr="0">
            <a:noAutofit/>
          </a:bodyPr>
          <a:lstStyle>
            <a:lvl1pPr lvl="0" algn="ctr">
              <a:lnSpc>
                <a:spcPct val="115000"/>
              </a:lnSpc>
              <a:spcBef>
                <a:spcPts val="0"/>
              </a:spcBef>
              <a:spcAft>
                <a:spcPts val="0"/>
              </a:spcAft>
              <a:buSzPts val="1000"/>
              <a:buNone/>
              <a:defRPr sz="1000" b="1"/>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
        <p:nvSpPr>
          <p:cNvPr id="52" name="Google Shape;52;p12"/>
          <p:cNvSpPr txBox="1">
            <a:spLocks noGrp="1"/>
          </p:cNvSpPr>
          <p:nvPr>
            <p:ph type="sldNum" idx="12"/>
          </p:nvPr>
        </p:nvSpPr>
        <p:spPr>
          <a:xfrm>
            <a:off x="9992350" y="7072570"/>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64478" y="1094388"/>
            <a:ext cx="9963000" cy="3016800"/>
          </a:xfrm>
          <a:prstGeom prst="rect">
            <a:avLst/>
          </a:prstGeom>
          <a:noFill/>
          <a:ln>
            <a:noFill/>
          </a:ln>
        </p:spPr>
        <p:txBody>
          <a:bodyPr spcFirstLastPara="1" wrap="square" lIns="116050" tIns="116050" rIns="116050" bIns="116050" anchor="b" anchorCtr="0">
            <a:normAutofit/>
          </a:bodyPr>
          <a:lstStyle>
            <a:lvl1pPr lvl="0" algn="ctr">
              <a:lnSpc>
                <a:spcPct val="100000"/>
              </a:lnSpc>
              <a:spcBef>
                <a:spcPts val="0"/>
              </a:spcBef>
              <a:spcAft>
                <a:spcPts val="0"/>
              </a:spcAft>
              <a:buSzPts val="6600"/>
              <a:buNone/>
              <a:defRPr sz="6600"/>
            </a:lvl1pPr>
            <a:lvl2pPr lvl="1" algn="ctr">
              <a:lnSpc>
                <a:spcPct val="100000"/>
              </a:lnSpc>
              <a:spcBef>
                <a:spcPts val="0"/>
              </a:spcBef>
              <a:spcAft>
                <a:spcPts val="0"/>
              </a:spcAft>
              <a:buSzPts val="6600"/>
              <a:buNone/>
              <a:defRPr sz="6600"/>
            </a:lvl2pPr>
            <a:lvl3pPr lvl="2" algn="ctr">
              <a:lnSpc>
                <a:spcPct val="100000"/>
              </a:lnSpc>
              <a:spcBef>
                <a:spcPts val="0"/>
              </a:spcBef>
              <a:spcAft>
                <a:spcPts val="0"/>
              </a:spcAft>
              <a:buSzPts val="6600"/>
              <a:buNone/>
              <a:defRPr sz="6600"/>
            </a:lvl3pPr>
            <a:lvl4pPr lvl="3" algn="ctr">
              <a:lnSpc>
                <a:spcPct val="100000"/>
              </a:lnSpc>
              <a:spcBef>
                <a:spcPts val="0"/>
              </a:spcBef>
              <a:spcAft>
                <a:spcPts val="0"/>
              </a:spcAft>
              <a:buSzPts val="6600"/>
              <a:buNone/>
              <a:defRPr sz="6600"/>
            </a:lvl4pPr>
            <a:lvl5pPr lvl="4" algn="ctr">
              <a:lnSpc>
                <a:spcPct val="100000"/>
              </a:lnSpc>
              <a:spcBef>
                <a:spcPts val="0"/>
              </a:spcBef>
              <a:spcAft>
                <a:spcPts val="0"/>
              </a:spcAft>
              <a:buSzPts val="6600"/>
              <a:buNone/>
              <a:defRPr sz="6600"/>
            </a:lvl5pPr>
            <a:lvl6pPr lvl="5" algn="ctr">
              <a:lnSpc>
                <a:spcPct val="100000"/>
              </a:lnSpc>
              <a:spcBef>
                <a:spcPts val="0"/>
              </a:spcBef>
              <a:spcAft>
                <a:spcPts val="0"/>
              </a:spcAft>
              <a:buSzPts val="6600"/>
              <a:buNone/>
              <a:defRPr sz="6600"/>
            </a:lvl6pPr>
            <a:lvl7pPr lvl="6" algn="ctr">
              <a:lnSpc>
                <a:spcPct val="100000"/>
              </a:lnSpc>
              <a:spcBef>
                <a:spcPts val="0"/>
              </a:spcBef>
              <a:spcAft>
                <a:spcPts val="0"/>
              </a:spcAft>
              <a:buSzPts val="6600"/>
              <a:buNone/>
              <a:defRPr sz="6600"/>
            </a:lvl7pPr>
            <a:lvl8pPr lvl="7" algn="ctr">
              <a:lnSpc>
                <a:spcPct val="100000"/>
              </a:lnSpc>
              <a:spcBef>
                <a:spcPts val="0"/>
              </a:spcBef>
              <a:spcAft>
                <a:spcPts val="0"/>
              </a:spcAft>
              <a:buSzPts val="6600"/>
              <a:buNone/>
              <a:defRPr sz="6600"/>
            </a:lvl8pPr>
            <a:lvl9pPr lvl="8" algn="ctr">
              <a:lnSpc>
                <a:spcPct val="100000"/>
              </a:lnSpc>
              <a:spcBef>
                <a:spcPts val="0"/>
              </a:spcBef>
              <a:spcAft>
                <a:spcPts val="0"/>
              </a:spcAft>
              <a:buSzPts val="6600"/>
              <a:buNone/>
              <a:defRPr sz="6600"/>
            </a:lvl9pPr>
          </a:lstStyle>
          <a:p>
            <a:endParaRPr/>
          </a:p>
        </p:txBody>
      </p:sp>
      <p:sp>
        <p:nvSpPr>
          <p:cNvPr id="55" name="Google Shape;55;p13"/>
          <p:cNvSpPr txBox="1">
            <a:spLocks noGrp="1"/>
          </p:cNvSpPr>
          <p:nvPr>
            <p:ph type="subTitle" idx="1"/>
          </p:nvPr>
        </p:nvSpPr>
        <p:spPr>
          <a:xfrm>
            <a:off x="364468" y="4165643"/>
            <a:ext cx="9963000" cy="1164900"/>
          </a:xfrm>
          <a:prstGeom prst="rect">
            <a:avLst/>
          </a:prstGeom>
          <a:noFill/>
          <a:ln>
            <a:noFill/>
          </a:ln>
        </p:spPr>
        <p:txBody>
          <a:bodyPr spcFirstLastPara="1" wrap="square" lIns="116050" tIns="116050" rIns="116050" bIns="116050" anchor="t"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56" name="Google Shape;56;p13"/>
          <p:cNvSpPr txBox="1">
            <a:spLocks noGrp="1"/>
          </p:cNvSpPr>
          <p:nvPr>
            <p:ph type="sldNum" idx="12"/>
          </p:nvPr>
        </p:nvSpPr>
        <p:spPr>
          <a:xfrm>
            <a:off x="9906772" y="6854072"/>
            <a:ext cx="641700" cy="5784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marR="0" lvl="0" algn="l" rtl="0">
              <a:lnSpc>
                <a:spcPct val="100000"/>
              </a:lnSpc>
              <a:spcBef>
                <a:spcPts val="0"/>
              </a:spcBef>
              <a:spcAft>
                <a:spcPts val="0"/>
              </a:spcAft>
              <a:buClr>
                <a:schemeClr val="dk1"/>
              </a:buClr>
              <a:buSzPts val="3600"/>
              <a:buFont typeface="Caveat"/>
              <a:buNone/>
              <a:defRPr sz="3600" b="1" i="0" u="none" strike="noStrike" cap="none">
                <a:solidFill>
                  <a:schemeClr val="dk1"/>
                </a:solidFill>
                <a:latin typeface="Caveat"/>
                <a:ea typeface="Caveat"/>
                <a:cs typeface="Caveat"/>
                <a:sym typeface="Caveat"/>
              </a:defRPr>
            </a:lvl1pPr>
            <a:lvl2pPr marR="0" lvl="1"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2pPr>
            <a:lvl3pPr marR="0" lvl="2"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3pPr>
            <a:lvl4pPr marR="0" lvl="3"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4pPr>
            <a:lvl5pPr marR="0" lvl="4"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5pPr>
            <a:lvl6pPr marR="0" lvl="5"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6pPr>
            <a:lvl7pPr marR="0" lvl="6"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7pPr>
            <a:lvl8pPr marR="0" lvl="7"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8pPr>
            <a:lvl9pPr marR="0" lvl="8"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9pPr>
          </a:lstStyle>
          <a:p>
            <a:endParaRPr/>
          </a:p>
        </p:txBody>
      </p:sp>
      <p:sp>
        <p:nvSpPr>
          <p:cNvPr id="7" name="Google Shape;7;p1"/>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rmAutofit/>
          </a:bodyPr>
          <a:lstStyle>
            <a:lvl1pPr marL="457200" marR="0" lvl="0" indent="-374650" algn="l" rtl="0">
              <a:lnSpc>
                <a:spcPct val="115000"/>
              </a:lnSpc>
              <a:spcBef>
                <a:spcPts val="0"/>
              </a:spcBef>
              <a:spcAft>
                <a:spcPts val="0"/>
              </a:spcAft>
              <a:buClr>
                <a:schemeClr val="dk2"/>
              </a:buClr>
              <a:buSzPts val="2300"/>
              <a:buFont typeface="Lato"/>
              <a:buChar char="●"/>
              <a:defRPr sz="2300" b="0" i="0" u="none" strike="noStrike" cap="none">
                <a:solidFill>
                  <a:schemeClr val="dk2"/>
                </a:solidFill>
                <a:latin typeface="Lato"/>
                <a:ea typeface="Lato"/>
                <a:cs typeface="Lato"/>
                <a:sym typeface="Lato"/>
              </a:defRPr>
            </a:lvl1pPr>
            <a:lvl2pPr marL="914400" marR="0" lvl="1"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2pPr>
            <a:lvl3pPr marL="1371600" marR="0" lvl="2"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3pPr>
            <a:lvl4pPr marL="1828800" marR="0" lvl="3"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4pPr>
            <a:lvl5pPr marL="2286000" marR="0" lvl="4"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5pPr>
            <a:lvl6pPr marL="2743200" marR="0" lvl="5"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6pPr>
            <a:lvl7pPr marL="3200400" marR="0" lvl="6"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7pPr>
            <a:lvl8pPr marL="3657600" marR="0" lvl="7"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8pPr>
            <a:lvl9pPr marL="4114800" marR="0" lvl="8"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14"/>
          <p:cNvSpPr txBox="1">
            <a:spLocks noGrp="1"/>
          </p:cNvSpPr>
          <p:nvPr>
            <p:ph type="subTitle" idx="1"/>
          </p:nvPr>
        </p:nvSpPr>
        <p:spPr>
          <a:xfrm>
            <a:off x="1020650" y="6284925"/>
            <a:ext cx="4914600" cy="615600"/>
          </a:xfrm>
          <a:prstGeom prst="rect">
            <a:avLst/>
          </a:prstGeom>
          <a:noFill/>
          <a:ln>
            <a:noFill/>
          </a:ln>
        </p:spPr>
        <p:txBody>
          <a:bodyPr spcFirstLastPara="1" wrap="square" lIns="116050" tIns="116050" rIns="116050" bIns="116050" anchor="t" anchorCtr="0">
            <a:normAutofit/>
          </a:bodyPr>
          <a:lstStyle/>
          <a:p>
            <a:pPr marL="0" lvl="0" indent="0" algn="l" rtl="0">
              <a:lnSpc>
                <a:spcPct val="115000"/>
              </a:lnSpc>
              <a:spcBef>
                <a:spcPts val="0"/>
              </a:spcBef>
              <a:spcAft>
                <a:spcPts val="1500"/>
              </a:spcAft>
              <a:buSzPts val="1400"/>
              <a:buNone/>
            </a:pPr>
            <a:r>
              <a:rPr lang="en-GB"/>
              <a:t>Progression of knowledge and skills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graphicFrame>
        <p:nvGraphicFramePr>
          <p:cNvPr id="66" name="Google Shape;66;p15"/>
          <p:cNvGraphicFramePr/>
          <p:nvPr/>
        </p:nvGraphicFramePr>
        <p:xfrm>
          <a:off x="165900" y="1685400"/>
          <a:ext cx="3000000" cy="3000000"/>
        </p:xfrm>
        <a:graphic>
          <a:graphicData uri="http://schemas.openxmlformats.org/drawingml/2006/table">
            <a:tbl>
              <a:tblPr>
                <a:noFill/>
                <a:tableStyleId>{78A3A204-2CF7-45C9-BEEF-54BE59222C30}</a:tableStyleId>
              </a:tblPr>
              <a:tblGrid>
                <a:gridCol w="1227425">
                  <a:extLst>
                    <a:ext uri="{9D8B030D-6E8A-4147-A177-3AD203B41FA5}">
                      <a16:colId xmlns:a16="http://schemas.microsoft.com/office/drawing/2014/main" val="20000"/>
                    </a:ext>
                  </a:extLst>
                </a:gridCol>
                <a:gridCol w="3952675">
                  <a:extLst>
                    <a:ext uri="{9D8B030D-6E8A-4147-A177-3AD203B41FA5}">
                      <a16:colId xmlns:a16="http://schemas.microsoft.com/office/drawing/2014/main" val="20001"/>
                    </a:ext>
                  </a:extLst>
                </a:gridCol>
                <a:gridCol w="5133625">
                  <a:extLst>
                    <a:ext uri="{9D8B030D-6E8A-4147-A177-3AD203B41FA5}">
                      <a16:colId xmlns:a16="http://schemas.microsoft.com/office/drawing/2014/main" val="20002"/>
                    </a:ext>
                  </a:extLst>
                </a:gridCol>
              </a:tblGrid>
              <a:tr h="397225">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Beliefs</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1</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173887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Conceptual knowledge</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800"/>
                        <a:buFont typeface="Arial"/>
                        <a:buNone/>
                      </a:pP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to believe is when we accept something is true, especially when we do so without proof.</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some people believe God exists as a powerful, non-human being.</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in some religions, followers believe in one supreme being or God who is loving.</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people have different ways of understanding God on earth (incarnation).</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some people believe that humans have a special relationship with God. </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there are different names for God.</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there are different ways to refer to and represent God. </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people have different ideas about the role of God.</a:t>
                      </a:r>
                      <a:endParaRPr sz="95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265562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 - related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Jewish</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in one existence of one God.</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God created the world and the first people.</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God made humans stewards over nature.</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God has a special relationship with the Jewish people.</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Christian</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in the existence of  one God.</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Jesus is the son of God and that God is present on Earth.</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God created the world and the first people.</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God made humans stewards over nature.</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all people are children of God and therefore equal.</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God performed miracles through Jesus.</a:t>
                      </a: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Muslim</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in the existence of one God.</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God created the world and the first people.</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God made humans stewards over nature.</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God is the creator of all things.</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Hindu </a:t>
                      </a:r>
                      <a:r>
                        <a:rPr lang="en-GB" sz="950" u="none" strike="noStrike" cap="none">
                          <a:solidFill>
                            <a:schemeClr val="dk1"/>
                          </a:solidFill>
                          <a:latin typeface="Lato"/>
                          <a:ea typeface="Lato"/>
                          <a:cs typeface="Lato"/>
                          <a:sym typeface="Lato"/>
                        </a:rPr>
                        <a:t>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in the existence of one God.</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God created the world and everything in it and this is part of a cycle of many universes that will be created.</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God has many forms which help them understand and engage with God.</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God is in all living things.</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Zoroastrian </a:t>
                      </a:r>
                      <a:r>
                        <a:rPr lang="en-GB" sz="950" u="none" strike="noStrike" cap="none">
                          <a:solidFill>
                            <a:schemeClr val="dk1"/>
                          </a:solidFill>
                          <a:latin typeface="Lato"/>
                          <a:ea typeface="Lato"/>
                          <a:cs typeface="Lato"/>
                          <a:sym typeface="Lato"/>
                        </a:rPr>
                        <a:t>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in the concept of a spiritual entity called Ahura Mazda – Lord of Wisdom to help them distinguish right and wrong and to make their own choices.</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 Believe that God created the universe.</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God to be fighting the battle between good and evil.</a:t>
                      </a: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67" name="Google Shape;67;p15"/>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68" name="Google Shape;68;p15"/>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69" name="Google Shape;69;p15"/>
          <p:cNvSpPr/>
          <p:nvPr/>
        </p:nvSpPr>
        <p:spPr>
          <a:xfrm>
            <a:off x="165900" y="605875"/>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A1 Curriculum framework attainment target for KS1</a:t>
            </a:r>
            <a:r>
              <a:rPr lang="en-GB" sz="1100" b="0" i="0" u="none" strike="noStrike" cap="none">
                <a:solidFill>
                  <a:schemeClr val="dk1"/>
                </a:solidFill>
                <a:latin typeface="Lato"/>
                <a:ea typeface="Lato"/>
                <a:cs typeface="Lato"/>
                <a:sym typeface="Lato"/>
              </a:rPr>
              <a:t>: Recall and name different </a:t>
            </a:r>
            <a:r>
              <a:rPr lang="en-GB" sz="1100" b="1" i="0" u="none" strike="noStrike" cap="none">
                <a:solidFill>
                  <a:schemeClr val="dk1"/>
                </a:solidFill>
                <a:latin typeface="Lato"/>
                <a:ea typeface="Lato"/>
                <a:cs typeface="Lato"/>
                <a:sym typeface="Lato"/>
              </a:rPr>
              <a:t>beliefs</a:t>
            </a:r>
            <a:r>
              <a:rPr lang="en-GB" sz="1100" b="0" i="0" u="none" strike="noStrike" cap="none">
                <a:solidFill>
                  <a:schemeClr val="dk1"/>
                </a:solidFill>
                <a:latin typeface="Lato"/>
                <a:ea typeface="Lato"/>
                <a:cs typeface="Lato"/>
                <a:sym typeface="Lato"/>
              </a:rPr>
              <a:t> and practices, including festivals, worship, rituals and ways of life, in order to find out about the meanings behind them.</a:t>
            </a:r>
            <a:endParaRPr sz="1400" b="1" i="0" u="none" strike="noStrike" cap="none">
              <a:solidFill>
                <a:schemeClr val="dk1"/>
              </a:solidFill>
              <a:latin typeface="Lato"/>
              <a:ea typeface="Lato"/>
              <a:cs typeface="Lato"/>
              <a:sym typeface="Lato"/>
            </a:endParaRPr>
          </a:p>
        </p:txBody>
      </p:sp>
      <p:sp>
        <p:nvSpPr>
          <p:cNvPr id="70" name="Google Shape;70;p15"/>
          <p:cNvSpPr/>
          <p:nvPr/>
        </p:nvSpPr>
        <p:spPr>
          <a:xfrm>
            <a:off x="5790325" y="605875"/>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B3 Curriculum framework attainment target for KS1</a:t>
            </a:r>
            <a:r>
              <a:rPr lang="en-GB" sz="1100" b="0" i="0" u="none" strike="noStrike" cap="none">
                <a:solidFill>
                  <a:schemeClr val="dk1"/>
                </a:solidFill>
                <a:latin typeface="Lato"/>
                <a:ea typeface="Lato"/>
                <a:cs typeface="Lato"/>
                <a:sym typeface="Lato"/>
              </a:rPr>
              <a:t>:</a:t>
            </a:r>
            <a:endParaRPr sz="1100" b="0" i="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Lato"/>
                <a:ea typeface="Lato"/>
                <a:cs typeface="Lato"/>
                <a:sym typeface="Lato"/>
              </a:rPr>
              <a:t>Notice and respond sensitively to some similarities between and within different religions and worldviews.</a:t>
            </a:r>
            <a:endParaRPr sz="1100" b="1" i="0" u="none" strike="noStrike" cap="none">
              <a:solidFill>
                <a:schemeClr val="dk1"/>
              </a:solidFill>
              <a:latin typeface="Lato"/>
              <a:ea typeface="Lato"/>
              <a:cs typeface="Lato"/>
              <a:sym typeface="Lato"/>
            </a:endParaRPr>
          </a:p>
        </p:txBody>
      </p:sp>
      <p:sp>
        <p:nvSpPr>
          <p:cNvPr id="71" name="Google Shape;71;p15"/>
          <p:cNvSpPr txBox="1"/>
          <p:nvPr/>
        </p:nvSpPr>
        <p:spPr>
          <a:xfrm>
            <a:off x="700" y="68786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graphicFrame>
        <p:nvGraphicFramePr>
          <p:cNvPr id="76" name="Google Shape;76;p16"/>
          <p:cNvGraphicFramePr/>
          <p:nvPr/>
        </p:nvGraphicFramePr>
        <p:xfrm>
          <a:off x="165900" y="1685400"/>
          <a:ext cx="3000000" cy="3000000"/>
        </p:xfrm>
        <a:graphic>
          <a:graphicData uri="http://schemas.openxmlformats.org/drawingml/2006/table">
            <a:tbl>
              <a:tblPr>
                <a:noFill/>
                <a:tableStyleId>{78A3A204-2CF7-45C9-BEEF-54BE59222C30}</a:tableStyleId>
              </a:tblPr>
              <a:tblGrid>
                <a:gridCol w="1259975">
                  <a:extLst>
                    <a:ext uri="{9D8B030D-6E8A-4147-A177-3AD203B41FA5}">
                      <a16:colId xmlns:a16="http://schemas.microsoft.com/office/drawing/2014/main" val="20000"/>
                    </a:ext>
                  </a:extLst>
                </a:gridCol>
                <a:gridCol w="4526875">
                  <a:extLst>
                    <a:ext uri="{9D8B030D-6E8A-4147-A177-3AD203B41FA5}">
                      <a16:colId xmlns:a16="http://schemas.microsoft.com/office/drawing/2014/main" val="20001"/>
                    </a:ext>
                  </a:extLst>
                </a:gridCol>
                <a:gridCol w="4526875">
                  <a:extLst>
                    <a:ext uri="{9D8B030D-6E8A-4147-A177-3AD203B41FA5}">
                      <a16:colId xmlns:a16="http://schemas.microsoft.com/office/drawing/2014/main" val="20002"/>
                    </a:ext>
                  </a:extLst>
                </a:gridCol>
              </a:tblGrid>
              <a:tr h="432425">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Beliefs</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2</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1048650">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Conceptual knowledge</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800"/>
                        <a:buFont typeface="Arial"/>
                        <a:buNone/>
                      </a:pP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some people believe god performed miracles in the past.</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some people believe there are people who are  chosen for a special purpose by God.</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a prophet is someone who talks about God’s plan or will.</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a saviour is someone who is sent to save a group of people.</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some people believe that God has made a promise between himself and his people.</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prayer means communicating with God. </a:t>
                      </a:r>
                      <a:endParaRPr sz="950" u="none" strike="noStrike" cap="none">
                        <a:solidFill>
                          <a:schemeClr val="dk1"/>
                        </a:solidFill>
                        <a:latin typeface="Lato"/>
                        <a:ea typeface="Lato"/>
                        <a:cs typeface="Lato"/>
                        <a:sym typeface="Lato"/>
                      </a:endParaRPr>
                    </a:p>
                    <a:p>
                      <a:pPr marL="457200" marR="0" lvl="0" indent="0" algn="l" rtl="0">
                        <a:lnSpc>
                          <a:spcPct val="10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2164650">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 - related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Jewish </a:t>
                      </a:r>
                      <a:r>
                        <a:rPr lang="en-GB" sz="950" u="none" strike="noStrike" cap="none">
                          <a:solidFill>
                            <a:schemeClr val="dk1"/>
                          </a:solidFill>
                          <a:latin typeface="Lato"/>
                          <a:ea typeface="Lato"/>
                          <a:cs typeface="Lato"/>
                          <a:sym typeface="Lato"/>
                        </a:rPr>
                        <a:t>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 Believe the stories of Abraham, Noah and Moses show God’s promises.</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 Believe one of God’s miracles to be the lasting oil in the temple (Hanukkah).</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 Believe Jesus was a Jewish leader and teacher.</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Christian</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God to be good and generous in providing for humans.</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Jesus’ birth to be one of God’s miracles.</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aspects of the nativity story  show that Jesus was special.</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many prophets told of Jesus’ birth before it happened.</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Noah, Moses and Jonah were prophets (of many others).</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Jesus was the saviour.</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Muslim</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-Believe that they can communicate with God through prayer.</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a:t>
                      </a:r>
                      <a:r>
                        <a:rPr lang="en-GB" sz="1000" u="none" strike="noStrike" cap="none">
                          <a:solidFill>
                            <a:schemeClr val="dk1"/>
                          </a:solidFill>
                          <a:latin typeface="Lato"/>
                          <a:ea typeface="Lato"/>
                          <a:cs typeface="Lato"/>
                          <a:sym typeface="Lato"/>
                        </a:rPr>
                        <a:t>Believe there were other prophets, including Jesus, Abraham, Moses and Noah. </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-Believe Muhammad was specially chosen and the last prophet.</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Hindu</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-Believe that they can communicate with God through prayer.</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Sikh</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-Believe there is a God and Guru Nanak revealed the truth about God. </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Gurus to be inspired by God and some may have been specially chosen at birth.</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Alevi </a:t>
                      </a:r>
                      <a:r>
                        <a:rPr lang="en-GB" sz="950" u="none" strike="noStrike" cap="none">
                          <a:solidFill>
                            <a:schemeClr val="dk1"/>
                          </a:solidFill>
                          <a:latin typeface="Lato"/>
                          <a:ea typeface="Lato"/>
                          <a:cs typeface="Lato"/>
                          <a:sym typeface="Lato"/>
                        </a:rPr>
                        <a:t>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they can communicate with God through prayer.</a:t>
                      </a: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77" name="Google Shape;77;p16"/>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78" name="Google Shape;78;p16"/>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79" name="Google Shape;79;p16"/>
          <p:cNvSpPr/>
          <p:nvPr/>
        </p:nvSpPr>
        <p:spPr>
          <a:xfrm>
            <a:off x="165900" y="605875"/>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A1 Curriculum framework attainment target for KS1</a:t>
            </a:r>
            <a:r>
              <a:rPr lang="en-GB" sz="1100" b="0" i="0" u="none" strike="noStrike" cap="none">
                <a:solidFill>
                  <a:schemeClr val="dk1"/>
                </a:solidFill>
                <a:latin typeface="Lato"/>
                <a:ea typeface="Lato"/>
                <a:cs typeface="Lato"/>
                <a:sym typeface="Lato"/>
              </a:rPr>
              <a:t>: Recall and name different </a:t>
            </a:r>
            <a:r>
              <a:rPr lang="en-GB" sz="1100" b="1" i="0" u="none" strike="noStrike" cap="none">
                <a:solidFill>
                  <a:schemeClr val="dk1"/>
                </a:solidFill>
                <a:latin typeface="Lato"/>
                <a:ea typeface="Lato"/>
                <a:cs typeface="Lato"/>
                <a:sym typeface="Lato"/>
              </a:rPr>
              <a:t>beliefs</a:t>
            </a:r>
            <a:r>
              <a:rPr lang="en-GB" sz="1100" b="0" i="0" u="none" strike="noStrike" cap="none">
                <a:solidFill>
                  <a:schemeClr val="dk1"/>
                </a:solidFill>
                <a:latin typeface="Lato"/>
                <a:ea typeface="Lato"/>
                <a:cs typeface="Lato"/>
                <a:sym typeface="Lato"/>
              </a:rPr>
              <a:t> and practices, including festivals, worship, rituals and ways of life, in order to find out about the meanings behind them.</a:t>
            </a:r>
            <a:endParaRPr sz="1400" b="1" i="0" u="none" strike="noStrike" cap="none">
              <a:solidFill>
                <a:schemeClr val="dk1"/>
              </a:solidFill>
              <a:latin typeface="Lato"/>
              <a:ea typeface="Lato"/>
              <a:cs typeface="Lato"/>
              <a:sym typeface="Lato"/>
            </a:endParaRPr>
          </a:p>
        </p:txBody>
      </p:sp>
      <p:sp>
        <p:nvSpPr>
          <p:cNvPr id="80" name="Google Shape;80;p16"/>
          <p:cNvSpPr/>
          <p:nvPr/>
        </p:nvSpPr>
        <p:spPr>
          <a:xfrm>
            <a:off x="5790325" y="605875"/>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B3 Curriculum framework attainment target for KS1</a:t>
            </a:r>
            <a:r>
              <a:rPr lang="en-GB" sz="1100" b="0" i="0" u="none" strike="noStrike" cap="none">
                <a:solidFill>
                  <a:schemeClr val="dk1"/>
                </a:solidFill>
                <a:latin typeface="Lato"/>
                <a:ea typeface="Lato"/>
                <a:cs typeface="Lato"/>
                <a:sym typeface="Lato"/>
              </a:rPr>
              <a:t>:</a:t>
            </a:r>
            <a:endParaRPr sz="1100" b="0" i="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Lato"/>
                <a:ea typeface="Lato"/>
                <a:cs typeface="Lato"/>
                <a:sym typeface="Lato"/>
              </a:rPr>
              <a:t>Notice and respond sensitively to some similarities between and within different religions and worldviews.</a:t>
            </a:r>
            <a:endParaRPr sz="1100" b="1" i="0" u="none" strike="noStrike" cap="none">
              <a:solidFill>
                <a:schemeClr val="dk1"/>
              </a:solidFill>
              <a:latin typeface="Lato"/>
              <a:ea typeface="Lato"/>
              <a:cs typeface="Lato"/>
              <a:sym typeface="Lato"/>
            </a:endParaRPr>
          </a:p>
        </p:txBody>
      </p:sp>
      <p:sp>
        <p:nvSpPr>
          <p:cNvPr id="81" name="Google Shape;81;p16"/>
          <p:cNvSpPr txBox="1"/>
          <p:nvPr/>
        </p:nvSpPr>
        <p:spPr>
          <a:xfrm>
            <a:off x="7550" y="65210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graphicFrame>
        <p:nvGraphicFramePr>
          <p:cNvPr id="86" name="Google Shape;86;p17"/>
          <p:cNvGraphicFramePr/>
          <p:nvPr/>
        </p:nvGraphicFramePr>
        <p:xfrm>
          <a:off x="165900" y="1685400"/>
          <a:ext cx="3000000" cy="3000000"/>
        </p:xfrm>
        <a:graphic>
          <a:graphicData uri="http://schemas.openxmlformats.org/drawingml/2006/table">
            <a:tbl>
              <a:tblPr>
                <a:noFill/>
                <a:tableStyleId>{78A3A204-2CF7-45C9-BEEF-54BE59222C30}</a:tableStyleId>
              </a:tblPr>
              <a:tblGrid>
                <a:gridCol w="1182200">
                  <a:extLst>
                    <a:ext uri="{9D8B030D-6E8A-4147-A177-3AD203B41FA5}">
                      <a16:colId xmlns:a16="http://schemas.microsoft.com/office/drawing/2014/main" val="20000"/>
                    </a:ext>
                  </a:extLst>
                </a:gridCol>
                <a:gridCol w="3997900">
                  <a:extLst>
                    <a:ext uri="{9D8B030D-6E8A-4147-A177-3AD203B41FA5}">
                      <a16:colId xmlns:a16="http://schemas.microsoft.com/office/drawing/2014/main" val="20001"/>
                    </a:ext>
                  </a:extLst>
                </a:gridCol>
                <a:gridCol w="5180100">
                  <a:extLst>
                    <a:ext uri="{9D8B030D-6E8A-4147-A177-3AD203B41FA5}">
                      <a16:colId xmlns:a16="http://schemas.microsoft.com/office/drawing/2014/main" val="20002"/>
                    </a:ext>
                  </a:extLst>
                </a:gridCol>
              </a:tblGrid>
              <a:tr h="438975">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Beliefs</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3</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1499925">
                <a:tc>
                  <a:txBody>
                    <a:bodyPr/>
                    <a:lstStyle/>
                    <a:p>
                      <a:pPr marL="0" marR="0" lvl="0" indent="0" algn="ctr" rtl="0">
                        <a:lnSpc>
                          <a:spcPct val="100000"/>
                        </a:lnSpc>
                        <a:spcBef>
                          <a:spcPts val="0"/>
                        </a:spcBef>
                        <a:spcAft>
                          <a:spcPts val="0"/>
                        </a:spcAft>
                        <a:buClr>
                          <a:srgbClr val="000000"/>
                        </a:buClr>
                        <a:buSzPts val="1000"/>
                        <a:buFont typeface="Arial"/>
                        <a:buNone/>
                      </a:pP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Conceptual knowledge</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800"/>
                        <a:buFont typeface="Arial"/>
                        <a:buNone/>
                      </a:pP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gridSpan="2">
                  <a:txBody>
                    <a:bodyPr/>
                    <a:lstStyle/>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there are organised and personal worldviews and religious beliefs fit into both of these.</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soul means a person’s spiritual and emotional sense of identity.</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some people believe all living things have a soul and that it is immortal.</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spirituality is connection with inner self, immaterial things and belief of something beyond oneself.</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some people believe spirituality and soul to be unique to humans.</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some people believe connection with a god to be a spiritual experience.</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actions have consequences and that people think differently about what these are.</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some people believe forgiveness from God to be having wrongdoing cancelled or unpunished.</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religious and non-religious people have ideas about the relationship between God and humans.</a:t>
                      </a:r>
                      <a:endParaRPr sz="950" u="none" strike="noStrike" cap="none">
                        <a:solidFill>
                          <a:schemeClr val="dk1"/>
                        </a:solidFill>
                        <a:latin typeface="Lato"/>
                        <a:ea typeface="Lato"/>
                        <a:cs typeface="Lato"/>
                        <a:sym typeface="Lato"/>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269577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related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Hindu</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-Believe that Brahma’s (God’s) spirit is within every living thing as everything comes from him.</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-Believe that karma is affected by actions.</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Christian</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-Believe that they can be forgiven by God if they repent of wrongdoing.</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-Believe they will be judged by God on how they have lived.</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-Believe Eve to have been the first person to sin (do wrong).</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-Believe humans have an eternal soul.</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Muslim</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-Believe they will be judged by God according to their actions and intentions.</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water is sacred.</a:t>
                      </a:r>
                      <a:endParaRPr sz="950" u="none" strike="noStrike" cap="none">
                        <a:solidFill>
                          <a:schemeClr val="dk1"/>
                        </a:solidFill>
                        <a:latin typeface="Lato"/>
                        <a:ea typeface="Lato"/>
                        <a:cs typeface="Lato"/>
                        <a:sym typeface="Lato"/>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Buddhist </a:t>
                      </a:r>
                      <a:r>
                        <a:rPr lang="en-GB" sz="950" u="none" strike="noStrike" cap="none">
                          <a:solidFill>
                            <a:schemeClr val="dk1"/>
                          </a:solidFill>
                          <a:latin typeface="Lato"/>
                          <a:ea typeface="Lato"/>
                          <a:cs typeface="Lato"/>
                          <a:sym typeface="Lato"/>
                        </a:rPr>
                        <a:t>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the way they think and what they focus on are key to being human.</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-Do not believe in a creator God or God as an external force in their lives.</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Humanist</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there is no god.</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we have one life and we should make the most of it.</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human beings evolved naturally and have the potential to lead good and happy lives.</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people who follow the </a:t>
                      </a:r>
                      <a:r>
                        <a:rPr lang="en-GB" sz="950" b="1" u="none" strike="noStrike" cap="none">
                          <a:solidFill>
                            <a:schemeClr val="dk1"/>
                          </a:solidFill>
                          <a:latin typeface="Lato"/>
                          <a:ea typeface="Lato"/>
                          <a:cs typeface="Lato"/>
                          <a:sym typeface="Lato"/>
                        </a:rPr>
                        <a:t>Jewish</a:t>
                      </a:r>
                      <a:r>
                        <a:rPr lang="en-GB" sz="950" u="none" strike="noStrike" cap="none">
                          <a:solidFill>
                            <a:schemeClr val="dk1"/>
                          </a:solidFill>
                          <a:latin typeface="Lato"/>
                          <a:ea typeface="Lato"/>
                          <a:cs typeface="Lato"/>
                          <a:sym typeface="Lato"/>
                        </a:rPr>
                        <a:t> worldview generally:</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that through prayer they can be forgiven by God if they repent the wrongdoing.</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they will be judged by God on how they have lived</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-Try to live in a way that pleases God.</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in  seeking forgiveness and self-reflection, especially during Yom Kippur.</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endParaRPr sz="950" u="none" strike="noStrike" cap="none">
                        <a:solidFill>
                          <a:schemeClr val="dk1"/>
                        </a:solidFill>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87" name="Google Shape;87;p17"/>
          <p:cNvSpPr txBox="1">
            <a:spLocks noGrp="1"/>
          </p:cNvSpPr>
          <p:nvPr>
            <p:ph type="subTitle" idx="1"/>
          </p:nvPr>
        </p:nvSpPr>
        <p:spPr>
          <a:xfrm>
            <a:off x="-75" y="-50"/>
            <a:ext cx="5287800" cy="489900"/>
          </a:xfrm>
          <a:prstGeom prst="rect">
            <a:avLst/>
          </a:prstGeom>
          <a:solidFill>
            <a:srgbClr val="FFFFFF"/>
          </a:solidFill>
          <a:ln w="9525" cap="flat" cmpd="sng">
            <a:solidFill>
              <a:srgbClr val="000000"/>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88" name="Google Shape;88;p17"/>
          <p:cNvSpPr txBox="1">
            <a:spLocks noGrp="1"/>
          </p:cNvSpPr>
          <p:nvPr>
            <p:ph type="subTitle" idx="2"/>
          </p:nvPr>
        </p:nvSpPr>
        <p:spPr>
          <a:xfrm>
            <a:off x="5287725" y="-50"/>
            <a:ext cx="5395500" cy="489900"/>
          </a:xfrm>
          <a:prstGeom prst="rect">
            <a:avLst/>
          </a:prstGeom>
          <a:solidFill>
            <a:srgbClr val="FFFFFF"/>
          </a:solidFill>
          <a:ln w="9525" cap="flat" cmpd="sng">
            <a:solidFill>
              <a:srgbClr val="000000"/>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89" name="Google Shape;89;p17"/>
          <p:cNvSpPr/>
          <p:nvPr/>
        </p:nvSpPr>
        <p:spPr>
          <a:xfrm>
            <a:off x="165900" y="645725"/>
            <a:ext cx="3275100" cy="1039800"/>
          </a:xfrm>
          <a:prstGeom prst="rect">
            <a:avLst/>
          </a:prstGeom>
          <a:solidFill>
            <a:srgbClr val="FFFFFF"/>
          </a:solidFill>
          <a:ln w="9525" cap="flat" cmpd="sng">
            <a:solidFill>
              <a:srgbClr val="000000"/>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A3 Curriculum framework attainment target for KS2</a:t>
            </a:r>
            <a:r>
              <a:rPr lang="en-GB" sz="1100" b="0" i="0" u="none" strike="noStrike" cap="none">
                <a:solidFill>
                  <a:schemeClr val="dk1"/>
                </a:solidFill>
                <a:latin typeface="Lato"/>
                <a:ea typeface="Lato"/>
                <a:cs typeface="Lato"/>
                <a:sym typeface="Lato"/>
              </a:rPr>
              <a:t>:  Explore and describe a range of</a:t>
            </a:r>
            <a:r>
              <a:rPr lang="en-GB" sz="1100" b="1" i="0" u="none" strike="noStrike" cap="none">
                <a:solidFill>
                  <a:schemeClr val="dk1"/>
                </a:solidFill>
                <a:latin typeface="Lato"/>
                <a:ea typeface="Lato"/>
                <a:cs typeface="Lato"/>
                <a:sym typeface="Lato"/>
              </a:rPr>
              <a:t> beliefs,</a:t>
            </a:r>
            <a:r>
              <a:rPr lang="en-GB" sz="1100" b="0" i="0" u="none" strike="noStrike" cap="none">
                <a:solidFill>
                  <a:schemeClr val="dk1"/>
                </a:solidFill>
                <a:latin typeface="Lato"/>
                <a:ea typeface="Lato"/>
                <a:cs typeface="Lato"/>
                <a:sym typeface="Lato"/>
              </a:rPr>
              <a:t> symbols and actions so that they can understand different ways of life and ways of expressing meaning.</a:t>
            </a:r>
            <a:endParaRPr sz="1400" b="1" i="0" u="none" strike="noStrike" cap="none">
              <a:solidFill>
                <a:schemeClr val="dk1"/>
              </a:solidFill>
              <a:latin typeface="Lato"/>
              <a:ea typeface="Lato"/>
              <a:cs typeface="Lato"/>
              <a:sym typeface="Lato"/>
            </a:endParaRPr>
          </a:p>
        </p:txBody>
      </p:sp>
      <p:sp>
        <p:nvSpPr>
          <p:cNvPr id="90" name="Google Shape;90;p17"/>
          <p:cNvSpPr/>
          <p:nvPr/>
        </p:nvSpPr>
        <p:spPr>
          <a:xfrm>
            <a:off x="7251000" y="645725"/>
            <a:ext cx="3275100" cy="1039800"/>
          </a:xfrm>
          <a:prstGeom prst="rect">
            <a:avLst/>
          </a:prstGeom>
          <a:solidFill>
            <a:srgbClr val="FFFFFF"/>
          </a:solidFill>
          <a:ln w="9525" cap="flat" cmpd="sng">
            <a:solidFill>
              <a:srgbClr val="000000"/>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B3 Curriculum framework attainment target for KS2</a:t>
            </a:r>
            <a:r>
              <a:rPr lang="en-GB" sz="1100" b="0" i="0" u="none" strike="noStrike" cap="none">
                <a:solidFill>
                  <a:schemeClr val="dk1"/>
                </a:solidFill>
                <a:latin typeface="Lato"/>
                <a:ea typeface="Lato"/>
                <a:cs typeface="Lato"/>
                <a:sym typeface="Lato"/>
              </a:rPr>
              <a:t>: Observe and consider different dimensions of religion, so that they can explore and show understanding of similarities and differences within and between different religions and worldviews.</a:t>
            </a:r>
            <a:endParaRPr sz="1100" b="1" i="0" u="none" strike="noStrike" cap="none">
              <a:solidFill>
                <a:schemeClr val="dk1"/>
              </a:solidFill>
              <a:latin typeface="Lato"/>
              <a:ea typeface="Lato"/>
              <a:cs typeface="Lato"/>
              <a:sym typeface="Lato"/>
            </a:endParaRPr>
          </a:p>
        </p:txBody>
      </p:sp>
      <p:sp>
        <p:nvSpPr>
          <p:cNvPr id="91" name="Google Shape;91;p17"/>
          <p:cNvSpPr/>
          <p:nvPr/>
        </p:nvSpPr>
        <p:spPr>
          <a:xfrm>
            <a:off x="3708450" y="645725"/>
            <a:ext cx="3275100" cy="1039800"/>
          </a:xfrm>
          <a:prstGeom prst="rect">
            <a:avLst/>
          </a:prstGeom>
          <a:solidFill>
            <a:srgbClr val="FFFFFF"/>
          </a:solidFill>
          <a:ln w="9525" cap="flat" cmpd="sng">
            <a:solidFill>
              <a:srgbClr val="000000"/>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B1 Curriculum framework attainment target for KS2</a:t>
            </a:r>
            <a:r>
              <a:rPr lang="en-GB" sz="1100" b="0" i="0" u="none" strike="noStrike" cap="none">
                <a:solidFill>
                  <a:schemeClr val="dk1"/>
                </a:solidFill>
                <a:latin typeface="Lato"/>
                <a:ea typeface="Lato"/>
                <a:cs typeface="Lato"/>
                <a:sym typeface="Lato"/>
              </a:rPr>
              <a:t>: Observe and understand varied examples of religions and worldviews so that they can explain, with reasons, their meanings and significance to individuals and communities.</a:t>
            </a:r>
            <a:endParaRPr sz="1100" b="0" i="0" u="none" strike="noStrike" cap="none">
              <a:solidFill>
                <a:schemeClr val="dk1"/>
              </a:solidFill>
              <a:latin typeface="Lato"/>
              <a:ea typeface="Lato"/>
              <a:cs typeface="Lato"/>
              <a:sym typeface="Lato"/>
            </a:endParaRPr>
          </a:p>
        </p:txBody>
      </p:sp>
      <p:sp>
        <p:nvSpPr>
          <p:cNvPr id="92" name="Google Shape;92;p17"/>
          <p:cNvSpPr txBox="1"/>
          <p:nvPr/>
        </p:nvSpPr>
        <p:spPr>
          <a:xfrm>
            <a:off x="7550" y="6521025"/>
            <a:ext cx="10692000" cy="585000"/>
          </a:xfrm>
          <a:prstGeom prst="rect">
            <a:avLst/>
          </a:pr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graphicFrame>
        <p:nvGraphicFramePr>
          <p:cNvPr id="97" name="Google Shape;97;p18"/>
          <p:cNvGraphicFramePr/>
          <p:nvPr/>
        </p:nvGraphicFramePr>
        <p:xfrm>
          <a:off x="165900" y="1685400"/>
          <a:ext cx="3000000" cy="3000000"/>
        </p:xfrm>
        <a:graphic>
          <a:graphicData uri="http://schemas.openxmlformats.org/drawingml/2006/table">
            <a:tbl>
              <a:tblPr>
                <a:noFill/>
                <a:tableStyleId>{78A3A204-2CF7-45C9-BEEF-54BE59222C30}</a:tableStyleId>
              </a:tblPr>
              <a:tblGrid>
                <a:gridCol w="1262175">
                  <a:extLst>
                    <a:ext uri="{9D8B030D-6E8A-4147-A177-3AD203B41FA5}">
                      <a16:colId xmlns:a16="http://schemas.microsoft.com/office/drawing/2014/main" val="20000"/>
                    </a:ext>
                  </a:extLst>
                </a:gridCol>
                <a:gridCol w="4172150">
                  <a:extLst>
                    <a:ext uri="{9D8B030D-6E8A-4147-A177-3AD203B41FA5}">
                      <a16:colId xmlns:a16="http://schemas.microsoft.com/office/drawing/2014/main" val="20001"/>
                    </a:ext>
                  </a:extLst>
                </a:gridCol>
                <a:gridCol w="4807025">
                  <a:extLst>
                    <a:ext uri="{9D8B030D-6E8A-4147-A177-3AD203B41FA5}">
                      <a16:colId xmlns:a16="http://schemas.microsoft.com/office/drawing/2014/main" val="20002"/>
                    </a:ext>
                  </a:extLst>
                </a:gridCol>
              </a:tblGrid>
              <a:tr h="408475">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Beliefs</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4</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1334025">
                <a:tc>
                  <a:txBody>
                    <a:bodyPr/>
                    <a:lstStyle/>
                    <a:p>
                      <a:pPr marL="0" marR="0" lvl="0" indent="0" algn="ctr" rtl="0">
                        <a:lnSpc>
                          <a:spcPct val="100000"/>
                        </a:lnSpc>
                        <a:spcBef>
                          <a:spcPts val="0"/>
                        </a:spcBef>
                        <a:spcAft>
                          <a:spcPts val="0"/>
                        </a:spcAft>
                        <a:buClr>
                          <a:srgbClr val="000000"/>
                        </a:buClr>
                        <a:buSzPts val="1000"/>
                        <a:buFont typeface="Arial"/>
                        <a:buNone/>
                      </a:pP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Conceptual knowledge</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800"/>
                        <a:buFont typeface="Arial"/>
                        <a:buNone/>
                      </a:pP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religious and non-religious worldviews change over time for individuals and groups.</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people from different religions believe some of the same things.</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organised and personal religious beliefs change and develop over time.</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there are historical links and connections between religions.</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sacrifice means giving up something valued for the sake of something else.</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holy means divine, sacred or connected to God.</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there is evidence that Jesus was a real person and that people have different beliefs about his significance.</a:t>
                      </a: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2864650">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related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some people who follow the </a:t>
                      </a:r>
                      <a:r>
                        <a:rPr lang="en-GB" sz="950" b="1" u="none" strike="noStrike" cap="none">
                          <a:solidFill>
                            <a:schemeClr val="dk1"/>
                          </a:solidFill>
                          <a:latin typeface="Lato"/>
                          <a:ea typeface="Lato"/>
                          <a:cs typeface="Lato"/>
                          <a:sym typeface="Lato"/>
                        </a:rPr>
                        <a:t>Buddhist </a:t>
                      </a:r>
                      <a:r>
                        <a:rPr lang="en-GB" sz="950" u="none" strike="noStrike" cap="none">
                          <a:solidFill>
                            <a:schemeClr val="dk1"/>
                          </a:solidFill>
                          <a:latin typeface="Lato"/>
                          <a:ea typeface="Lato"/>
                          <a:cs typeface="Lato"/>
                          <a:sym typeface="Lato"/>
                        </a:rPr>
                        <a:t>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the teachings of Siddhattha Gotama (known as the Buddha).</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Christian</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God wants to have a relationship with humans and this can be achieved through Jesus.</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Jesus was resurrected (raised from the dead) after his crucifixion.</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Jesus fulfilled prophecies from the Old Testament.</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Sikh</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in one God who is all-important and that the religion you follow does not matter</a:t>
                      </a:r>
                      <a:endParaRPr sz="9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-Believe in one God, known by many names, who created the world.</a:t>
                      </a:r>
                      <a:endParaRPr sz="95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-Believe that commitmenting to trying to love God and do what he wants are more important to some than ceremonies, rituals and practices.</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Jewish</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-Believe Jesus to be a radical Jewish leader at the time he lived.</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-Believe that God made a covenant with the Jewish people.</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-Believe that the prophets told of a messiah but that Jesus was not the messiah.</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Hindu</a:t>
                      </a:r>
                      <a:r>
                        <a:rPr lang="en-GB" sz="950" u="none" strike="noStrike" cap="none">
                          <a:solidFill>
                            <a:schemeClr val="dk1"/>
                          </a:solidFill>
                          <a:latin typeface="Lato"/>
                          <a:ea typeface="Lato"/>
                          <a:cs typeface="Lato"/>
                          <a:sym typeface="Lato"/>
                        </a:rPr>
                        <a:t> worldview: </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-Believe that their religion goes beyond time and space and is therefore eternal, (Sanatan Dharma - the eternal way).</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people who follow the </a:t>
                      </a:r>
                      <a:r>
                        <a:rPr lang="en-GB" sz="950" b="1" u="none" strike="noStrike" cap="none">
                          <a:solidFill>
                            <a:schemeClr val="dk1"/>
                          </a:solidFill>
                          <a:latin typeface="Lato"/>
                          <a:ea typeface="Lato"/>
                          <a:cs typeface="Lato"/>
                          <a:sym typeface="Lato"/>
                        </a:rPr>
                        <a:t>Bahá’í</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-Believe that all religions are ways to understand and describe the same God.</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-Believe that there is one God.</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98" name="Google Shape;98;p18"/>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99" name="Google Shape;99;p18"/>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100" name="Google Shape;100;p18"/>
          <p:cNvSpPr/>
          <p:nvPr/>
        </p:nvSpPr>
        <p:spPr>
          <a:xfrm>
            <a:off x="165900" y="645725"/>
            <a:ext cx="3275100" cy="10398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A3 Curriculum framework attainment target for KS2</a:t>
            </a:r>
            <a:r>
              <a:rPr lang="en-GB" sz="1100" b="0" i="0" u="none" strike="noStrike" cap="none">
                <a:solidFill>
                  <a:schemeClr val="dk1"/>
                </a:solidFill>
                <a:latin typeface="Lato"/>
                <a:ea typeface="Lato"/>
                <a:cs typeface="Lato"/>
                <a:sym typeface="Lato"/>
              </a:rPr>
              <a:t>:  Explore and describe a range of</a:t>
            </a:r>
            <a:r>
              <a:rPr lang="en-GB" sz="1100" b="1" i="0" u="none" strike="noStrike" cap="none">
                <a:solidFill>
                  <a:schemeClr val="dk1"/>
                </a:solidFill>
                <a:latin typeface="Lato"/>
                <a:ea typeface="Lato"/>
                <a:cs typeface="Lato"/>
                <a:sym typeface="Lato"/>
              </a:rPr>
              <a:t> beliefs,</a:t>
            </a:r>
            <a:r>
              <a:rPr lang="en-GB" sz="1100" b="0" i="0" u="none" strike="noStrike" cap="none">
                <a:solidFill>
                  <a:schemeClr val="dk1"/>
                </a:solidFill>
                <a:latin typeface="Lato"/>
                <a:ea typeface="Lato"/>
                <a:cs typeface="Lato"/>
                <a:sym typeface="Lato"/>
              </a:rPr>
              <a:t> symbols and actions so that they can understand different ways of life and ways of expressing meaning.</a:t>
            </a:r>
            <a:endParaRPr sz="1400" b="1" i="0" u="none" strike="noStrike" cap="none">
              <a:solidFill>
                <a:schemeClr val="dk1"/>
              </a:solidFill>
              <a:latin typeface="Lato"/>
              <a:ea typeface="Lato"/>
              <a:cs typeface="Lato"/>
              <a:sym typeface="Lato"/>
            </a:endParaRPr>
          </a:p>
        </p:txBody>
      </p:sp>
      <p:sp>
        <p:nvSpPr>
          <p:cNvPr id="101" name="Google Shape;101;p18"/>
          <p:cNvSpPr/>
          <p:nvPr/>
        </p:nvSpPr>
        <p:spPr>
          <a:xfrm>
            <a:off x="7251000" y="645725"/>
            <a:ext cx="3275100" cy="10398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B3 Curriculum framework attainment target for KS2</a:t>
            </a:r>
            <a:r>
              <a:rPr lang="en-GB" sz="1100" b="0" i="0" u="none" strike="noStrike" cap="none">
                <a:solidFill>
                  <a:schemeClr val="dk1"/>
                </a:solidFill>
                <a:latin typeface="Lato"/>
                <a:ea typeface="Lato"/>
                <a:cs typeface="Lato"/>
                <a:sym typeface="Lato"/>
              </a:rPr>
              <a:t>: Observe and consider different dimensions of religion, so that they can explore and show understanding of similarities and differences within and between different religions and worldviews.</a:t>
            </a:r>
            <a:endParaRPr sz="1100" b="1" i="0" u="none" strike="noStrike" cap="none">
              <a:solidFill>
                <a:schemeClr val="dk1"/>
              </a:solidFill>
              <a:latin typeface="Lato"/>
              <a:ea typeface="Lato"/>
              <a:cs typeface="Lato"/>
              <a:sym typeface="Lato"/>
            </a:endParaRPr>
          </a:p>
        </p:txBody>
      </p:sp>
      <p:sp>
        <p:nvSpPr>
          <p:cNvPr id="102" name="Google Shape;102;p18"/>
          <p:cNvSpPr/>
          <p:nvPr/>
        </p:nvSpPr>
        <p:spPr>
          <a:xfrm>
            <a:off x="3708450" y="645725"/>
            <a:ext cx="3275100" cy="10398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B1 Curriculum framework attainment target for KS2</a:t>
            </a:r>
            <a:r>
              <a:rPr lang="en-GB" sz="1100" b="0" i="0" u="none" strike="noStrike" cap="none">
                <a:solidFill>
                  <a:schemeClr val="dk1"/>
                </a:solidFill>
                <a:latin typeface="Lato"/>
                <a:ea typeface="Lato"/>
                <a:cs typeface="Lato"/>
                <a:sym typeface="Lato"/>
              </a:rPr>
              <a:t>: Observe and understand varied examples of religions and worldviews so that they can explain, with reasons, their meanings and significance to individuals and communities.</a:t>
            </a:r>
            <a:endParaRPr sz="1100" b="0" i="0" u="none" strike="noStrike" cap="none">
              <a:solidFill>
                <a:schemeClr val="dk1"/>
              </a:solidFill>
              <a:latin typeface="Lato"/>
              <a:ea typeface="Lato"/>
              <a:cs typeface="Lato"/>
              <a:sym typeface="Lato"/>
            </a:endParaRPr>
          </a:p>
        </p:txBody>
      </p:sp>
      <p:sp>
        <p:nvSpPr>
          <p:cNvPr id="103" name="Google Shape;103;p18"/>
          <p:cNvSpPr txBox="1"/>
          <p:nvPr/>
        </p:nvSpPr>
        <p:spPr>
          <a:xfrm>
            <a:off x="7550" y="65210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graphicFrame>
        <p:nvGraphicFramePr>
          <p:cNvPr id="108" name="Google Shape;108;p19"/>
          <p:cNvGraphicFramePr/>
          <p:nvPr/>
        </p:nvGraphicFramePr>
        <p:xfrm>
          <a:off x="165900" y="1729920"/>
          <a:ext cx="3000000" cy="3000000"/>
        </p:xfrm>
        <a:graphic>
          <a:graphicData uri="http://schemas.openxmlformats.org/drawingml/2006/table">
            <a:tbl>
              <a:tblPr>
                <a:noFill/>
                <a:tableStyleId>{78A3A204-2CF7-45C9-BEEF-54BE59222C30}</a:tableStyleId>
              </a:tblPr>
              <a:tblGrid>
                <a:gridCol w="1182200">
                  <a:extLst>
                    <a:ext uri="{9D8B030D-6E8A-4147-A177-3AD203B41FA5}">
                      <a16:colId xmlns:a16="http://schemas.microsoft.com/office/drawing/2014/main" val="20000"/>
                    </a:ext>
                  </a:extLst>
                </a:gridCol>
                <a:gridCol w="4731425">
                  <a:extLst>
                    <a:ext uri="{9D8B030D-6E8A-4147-A177-3AD203B41FA5}">
                      <a16:colId xmlns:a16="http://schemas.microsoft.com/office/drawing/2014/main" val="20001"/>
                    </a:ext>
                  </a:extLst>
                </a:gridCol>
                <a:gridCol w="4446575">
                  <a:extLst>
                    <a:ext uri="{9D8B030D-6E8A-4147-A177-3AD203B41FA5}">
                      <a16:colId xmlns:a16="http://schemas.microsoft.com/office/drawing/2014/main" val="20002"/>
                    </a:ext>
                  </a:extLst>
                </a:gridCol>
              </a:tblGrid>
              <a:tr h="441275">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Beliefs</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5</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2354400">
                <a:tc>
                  <a:txBody>
                    <a:bodyPr/>
                    <a:lstStyle/>
                    <a:p>
                      <a:pPr marL="0" marR="0" lvl="0" indent="0" algn="ctr" rtl="0">
                        <a:lnSpc>
                          <a:spcPct val="100000"/>
                        </a:lnSpc>
                        <a:spcBef>
                          <a:spcPts val="0"/>
                        </a:spcBef>
                        <a:spcAft>
                          <a:spcPts val="0"/>
                        </a:spcAft>
                        <a:buClr>
                          <a:srgbClr val="000000"/>
                        </a:buClr>
                        <a:buSzPts val="1000"/>
                        <a:buFont typeface="Arial"/>
                        <a:buNone/>
                      </a:pP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Conceptual knowledge</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800"/>
                        <a:buFont typeface="Arial"/>
                        <a:buNone/>
                      </a:pP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85750" algn="l" rtl="0">
                        <a:lnSpc>
                          <a:spcPct val="11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the meaning of atheist, agnostic and theist.</a:t>
                      </a:r>
                      <a:endParaRPr sz="900" u="none" strike="noStrike" cap="none">
                        <a:solidFill>
                          <a:schemeClr val="dk1"/>
                        </a:solidFill>
                        <a:latin typeface="Lato"/>
                        <a:ea typeface="Lato"/>
                        <a:cs typeface="Lato"/>
                        <a:sym typeface="Lato"/>
                      </a:endParaRPr>
                    </a:p>
                    <a:p>
                      <a:pPr marL="457200" marR="0" lvl="0" indent="-285750" algn="l" rtl="0">
                        <a:lnSpc>
                          <a:spcPct val="110000"/>
                        </a:lnSpc>
                        <a:spcBef>
                          <a:spcPts val="0"/>
                        </a:spcBef>
                        <a:spcAft>
                          <a:spcPts val="0"/>
                        </a:spcAft>
                        <a:buClr>
                          <a:schemeClr val="dk1"/>
                        </a:buClr>
                        <a:buSzPts val="900"/>
                        <a:buFont typeface="Lato"/>
                        <a:buChar char="●"/>
                      </a:pPr>
                      <a:r>
                        <a:rPr lang="en-GB" sz="900" u="none" strike="noStrike" cap="none">
                          <a:solidFill>
                            <a:schemeClr val="dk1"/>
                          </a:solidFill>
                          <a:latin typeface="Roboto"/>
                          <a:ea typeface="Roboto"/>
                          <a:cs typeface="Roboto"/>
                          <a:sym typeface="Roboto"/>
                        </a:rPr>
                        <a:t>To know that people have different beliefs about what happens when we die.</a:t>
                      </a:r>
                      <a:endParaRPr sz="900" u="none" strike="noStrike" cap="none">
                        <a:solidFill>
                          <a:schemeClr val="dk1"/>
                        </a:solidFill>
                        <a:latin typeface="Roboto"/>
                        <a:ea typeface="Roboto"/>
                        <a:cs typeface="Roboto"/>
                        <a:sym typeface="Roboto"/>
                      </a:endParaRPr>
                    </a:p>
                    <a:p>
                      <a:pPr marL="457200" marR="0" lvl="0" indent="-285750" algn="l" rtl="0">
                        <a:lnSpc>
                          <a:spcPct val="110000"/>
                        </a:lnSpc>
                        <a:spcBef>
                          <a:spcPts val="0"/>
                        </a:spcBef>
                        <a:spcAft>
                          <a:spcPts val="0"/>
                        </a:spcAft>
                        <a:buClr>
                          <a:schemeClr val="dk1"/>
                        </a:buClr>
                        <a:buSzPts val="900"/>
                        <a:buFont typeface="Roboto"/>
                        <a:buChar char="●"/>
                      </a:pPr>
                      <a:r>
                        <a:rPr lang="en-GB" sz="900" u="none" strike="noStrike" cap="none">
                          <a:solidFill>
                            <a:schemeClr val="dk1"/>
                          </a:solidFill>
                          <a:latin typeface="Roboto"/>
                          <a:ea typeface="Roboto"/>
                          <a:cs typeface="Roboto"/>
                          <a:sym typeface="Roboto"/>
                        </a:rPr>
                        <a:t>To know that some people believe in God, who may judge their actions  when they die.</a:t>
                      </a:r>
                      <a:endParaRPr sz="900" u="none" strike="noStrike" cap="none">
                        <a:solidFill>
                          <a:schemeClr val="dk1"/>
                        </a:solidFill>
                        <a:latin typeface="Roboto"/>
                        <a:ea typeface="Roboto"/>
                        <a:cs typeface="Roboto"/>
                        <a:sym typeface="Roboto"/>
                      </a:endParaRPr>
                    </a:p>
                    <a:p>
                      <a:pPr marL="457200" marR="0" lvl="0" indent="-285750" algn="l" rtl="0">
                        <a:lnSpc>
                          <a:spcPct val="110000"/>
                        </a:lnSpc>
                        <a:spcBef>
                          <a:spcPts val="0"/>
                        </a:spcBef>
                        <a:spcAft>
                          <a:spcPts val="0"/>
                        </a:spcAft>
                        <a:buClr>
                          <a:schemeClr val="dk1"/>
                        </a:buClr>
                        <a:buSzPts val="900"/>
                        <a:buFont typeface="Roboto"/>
                        <a:buChar char="●"/>
                      </a:pPr>
                      <a:r>
                        <a:rPr lang="en-GB" sz="900" u="none" strike="noStrike" cap="none">
                          <a:solidFill>
                            <a:schemeClr val="dk1"/>
                          </a:solidFill>
                          <a:latin typeface="Roboto"/>
                          <a:ea typeface="Roboto"/>
                          <a:cs typeface="Roboto"/>
                          <a:sym typeface="Roboto"/>
                        </a:rPr>
                        <a:t>To know that some people believe in life after death and others may believe death is the end of our life in any form.</a:t>
                      </a:r>
                      <a:endParaRPr sz="900" u="none" strike="noStrike" cap="none">
                        <a:solidFill>
                          <a:schemeClr val="dk1"/>
                        </a:solidFill>
                        <a:latin typeface="Roboto"/>
                        <a:ea typeface="Roboto"/>
                        <a:cs typeface="Roboto"/>
                        <a:sym typeface="Roboto"/>
                      </a:endParaRPr>
                    </a:p>
                    <a:p>
                      <a:pPr marL="457200" marR="0" lvl="0" indent="-285750" algn="l" rtl="0">
                        <a:lnSpc>
                          <a:spcPct val="11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and use correctly the following vocabulary in relation to death: afterlife, reincarnation, soul, judgement, eternity, finality, heaven and hell. </a:t>
                      </a:r>
                      <a:endParaRPr sz="900" u="none" strike="noStrike" cap="none">
                        <a:solidFill>
                          <a:schemeClr val="dk1"/>
                        </a:solidFill>
                        <a:latin typeface="Lato"/>
                        <a:ea typeface="Lato"/>
                        <a:cs typeface="Lato"/>
                        <a:sym typeface="Lato"/>
                      </a:endParaRPr>
                    </a:p>
                    <a:p>
                      <a:pPr marL="457200" marR="0" lvl="0" indent="-285750" algn="l" rtl="0">
                        <a:lnSpc>
                          <a:spcPct val="11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many people who are not religious believe in some form of afterlife.</a:t>
                      </a:r>
                      <a:endParaRPr sz="900" u="none" strike="noStrike" cap="none">
                        <a:solidFill>
                          <a:schemeClr val="dk1"/>
                        </a:solidFill>
                        <a:latin typeface="Lato"/>
                        <a:ea typeface="Lato"/>
                        <a:cs typeface="Lato"/>
                        <a:sym typeface="Lato"/>
                      </a:endParaRPr>
                    </a:p>
                    <a:p>
                      <a:pPr marL="457200" marR="0" lvl="0" indent="-285750" algn="l" rtl="0">
                        <a:lnSpc>
                          <a:spcPct val="11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some people believe they will be reincarnated in a different form after death.</a:t>
                      </a:r>
                      <a:endParaRPr sz="900" u="none" strike="noStrike" cap="none">
                        <a:solidFill>
                          <a:schemeClr val="dk1"/>
                        </a:solidFill>
                        <a:latin typeface="Lato"/>
                        <a:ea typeface="Lato"/>
                        <a:cs typeface="Lato"/>
                        <a:sym typeface="Lato"/>
                      </a:endParaRPr>
                    </a:p>
                    <a:p>
                      <a:pPr marL="457200" marR="0" lvl="0" indent="-285750" algn="l" rtl="0">
                        <a:lnSpc>
                          <a:spcPct val="11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in the UK religious beliefs are a protected characteristic.</a:t>
                      </a:r>
                      <a:endParaRPr sz="900" u="none" strike="noStrike" cap="none">
                        <a:solidFill>
                          <a:schemeClr val="dk1"/>
                        </a:solidFill>
                        <a:latin typeface="Lato"/>
                        <a:ea typeface="Lato"/>
                        <a:cs typeface="Lato"/>
                        <a:sym typeface="Lato"/>
                      </a:endParaRPr>
                    </a:p>
                    <a:p>
                      <a:pPr marL="457200" marR="0" lvl="0" indent="-285750" algn="l" rtl="0">
                        <a:lnSpc>
                          <a:spcPct val="11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in some times and places people did not or do not have religious freedom.</a:t>
                      </a:r>
                      <a:endParaRPr sz="900" u="none" strike="noStrike" cap="none">
                        <a:solidFill>
                          <a:schemeClr val="dk1"/>
                        </a:solidFill>
                        <a:latin typeface="Lato"/>
                        <a:ea typeface="Lato"/>
                        <a:cs typeface="Lato"/>
                        <a:sym typeface="Lato"/>
                      </a:endParaRPr>
                    </a:p>
                    <a:p>
                      <a:pPr marL="457200" marR="0" lvl="0" indent="-285750" algn="l" rtl="0">
                        <a:lnSpc>
                          <a:spcPct val="11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throughout history and in modern times people have had to protest or fight for religious freedom. </a:t>
                      </a:r>
                      <a:endParaRPr sz="900" u="none" strike="noStrike" cap="none">
                        <a:solidFill>
                          <a:schemeClr val="dk1"/>
                        </a:solidFill>
                        <a:latin typeface="Lato"/>
                        <a:ea typeface="Lato"/>
                        <a:cs typeface="Lato"/>
                        <a:sym typeface="Lato"/>
                      </a:endParaRPr>
                    </a:p>
                    <a:p>
                      <a:pPr marL="457200" marR="0" lvl="0" indent="-285750" algn="l" rtl="0">
                        <a:lnSpc>
                          <a:spcPct val="11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some of the ways that history, geography and leadership influence people’s worldviews.</a:t>
                      </a:r>
                      <a:endParaRPr sz="900" u="none" strike="noStrike" cap="none">
                        <a:solidFill>
                          <a:schemeClr val="dk1"/>
                        </a:solidFill>
                        <a:latin typeface="Lato"/>
                        <a:ea typeface="Lato"/>
                        <a:cs typeface="Lato"/>
                        <a:sym typeface="Lato"/>
                      </a:endParaRPr>
                    </a:p>
                    <a:p>
                      <a:pPr marL="457200" marR="0" lvl="0" indent="-285750" algn="l" rtl="0">
                        <a:lnSpc>
                          <a:spcPct val="11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leadership and authority can impact people’s worldviews.</a:t>
                      </a:r>
                      <a:endParaRPr sz="900" u="none" strike="noStrike" cap="none">
                        <a:solidFill>
                          <a:schemeClr val="dk1"/>
                        </a:solidFill>
                        <a:latin typeface="Lato"/>
                        <a:ea typeface="Lato"/>
                        <a:cs typeface="Lato"/>
                        <a:sym typeface="Lato"/>
                      </a:endParaRPr>
                    </a:p>
                    <a:p>
                      <a:pPr marL="457200" marR="0" lvl="0" indent="-285750" algn="l" rtl="0">
                        <a:lnSpc>
                          <a:spcPct val="11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worldviews impact the process of choosing leadership and authority.</a:t>
                      </a:r>
                      <a:endParaRPr sz="900" u="none" strike="noStrike" cap="none">
                        <a:solidFill>
                          <a:schemeClr val="dk1"/>
                        </a:solidFill>
                        <a:latin typeface="Lato"/>
                        <a:ea typeface="Lato"/>
                        <a:cs typeface="Lato"/>
                        <a:sym typeface="Lato"/>
                      </a:endParaRPr>
                    </a:p>
                    <a:p>
                      <a:pPr marL="457200" marR="0" lvl="0" indent="-285750" algn="l" rtl="0">
                        <a:lnSpc>
                          <a:spcPct val="11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some people believe leaders are anointed (chosen by god).</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leadership and authority can impact people’s worldviews.</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some places are valued by certain people due to things that have happened there.</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254697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related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85000"/>
                        </a:lnSpc>
                        <a:spcBef>
                          <a:spcPts val="0"/>
                        </a:spcBef>
                        <a:spcAft>
                          <a:spcPts val="0"/>
                        </a:spcAft>
                        <a:buClr>
                          <a:srgbClr val="000000"/>
                        </a:buClr>
                        <a:buSzPts val="950"/>
                        <a:buFont typeface="Arial"/>
                        <a:buNone/>
                      </a:pPr>
                      <a:r>
                        <a:rPr lang="en-GB" sz="850" u="none" strike="noStrike" cap="none">
                          <a:solidFill>
                            <a:schemeClr val="dk1"/>
                          </a:solidFill>
                          <a:latin typeface="Lato"/>
                          <a:ea typeface="Lato"/>
                          <a:cs typeface="Lato"/>
                          <a:sym typeface="Lato"/>
                        </a:rPr>
                        <a:t>To know that some people who follow the </a:t>
                      </a:r>
                      <a:r>
                        <a:rPr lang="en-GB" sz="850" b="1" u="none" strike="noStrike" cap="none">
                          <a:solidFill>
                            <a:schemeClr val="dk1"/>
                          </a:solidFill>
                          <a:latin typeface="Lato"/>
                          <a:ea typeface="Lato"/>
                          <a:cs typeface="Lato"/>
                          <a:sym typeface="Lato"/>
                        </a:rPr>
                        <a:t>Christian</a:t>
                      </a:r>
                      <a:r>
                        <a:rPr lang="en-GB" sz="850" u="none" strike="noStrike" cap="none">
                          <a:solidFill>
                            <a:schemeClr val="dk1"/>
                          </a:solidFill>
                          <a:latin typeface="Lato"/>
                          <a:ea typeface="Lato"/>
                          <a:cs typeface="Lato"/>
                          <a:sym typeface="Lato"/>
                        </a:rPr>
                        <a:t> worldview:</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50"/>
                        <a:buFont typeface="Arial"/>
                        <a:buNone/>
                      </a:pPr>
                      <a:r>
                        <a:rPr lang="en-GB" sz="850" u="none" strike="noStrike" cap="none">
                          <a:solidFill>
                            <a:schemeClr val="dk1"/>
                          </a:solidFill>
                          <a:latin typeface="Lato"/>
                          <a:ea typeface="Lato"/>
                          <a:cs typeface="Lato"/>
                          <a:sym typeface="Lato"/>
                        </a:rPr>
                        <a:t>-Believe in the Trinity (Father, Son and Holy Spirit).</a:t>
                      </a: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-Believe God sent the Holy Spirit to be with people and that this spirit helps and guides them</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50"/>
                        <a:buFont typeface="Arial"/>
                        <a:buNone/>
                      </a:pPr>
                      <a:r>
                        <a:rPr lang="en-GB" sz="850" u="none" strike="noStrike" cap="none">
                          <a:solidFill>
                            <a:schemeClr val="dk1"/>
                          </a:solidFill>
                          <a:latin typeface="Lato"/>
                          <a:ea typeface="Lato"/>
                          <a:cs typeface="Lato"/>
                          <a:sym typeface="Lato"/>
                        </a:rPr>
                        <a:t>-Believe that after death, a person’s soul will either spend eternity with God or separated from God.</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-Believe that their actions will be judged by God after death.</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-Believe that sins can be forgiven.</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50"/>
                        <a:buFont typeface="Arial"/>
                        <a:buNone/>
                      </a:pPr>
                      <a:r>
                        <a:rPr lang="en-GB" sz="850" u="none" strike="noStrike" cap="none">
                          <a:solidFill>
                            <a:schemeClr val="dk1"/>
                          </a:solidFill>
                          <a:latin typeface="Lato"/>
                          <a:ea typeface="Lato"/>
                          <a:cs typeface="Lato"/>
                          <a:sym typeface="Lato"/>
                        </a:rPr>
                        <a:t>-Hold the same key beliefs but may interpret and express them differently depending on their denomination.</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50"/>
                        <a:buFont typeface="Arial"/>
                        <a:buNone/>
                      </a:pP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50"/>
                        <a:buFont typeface="Arial"/>
                        <a:buNone/>
                      </a:pPr>
                      <a:r>
                        <a:rPr lang="en-GB" sz="850" u="none" strike="noStrike" cap="none">
                          <a:solidFill>
                            <a:schemeClr val="dk1"/>
                          </a:solidFill>
                          <a:latin typeface="Lato"/>
                          <a:ea typeface="Lato"/>
                          <a:cs typeface="Lato"/>
                          <a:sym typeface="Lato"/>
                        </a:rPr>
                        <a:t>To know that some people who follow the </a:t>
                      </a:r>
                      <a:r>
                        <a:rPr lang="en-GB" sz="850" b="1" u="none" strike="noStrike" cap="none">
                          <a:solidFill>
                            <a:schemeClr val="dk1"/>
                          </a:solidFill>
                          <a:latin typeface="Lato"/>
                          <a:ea typeface="Lato"/>
                          <a:cs typeface="Lato"/>
                          <a:sym typeface="Lato"/>
                        </a:rPr>
                        <a:t>Jewish</a:t>
                      </a:r>
                      <a:r>
                        <a:rPr lang="en-GB" sz="850" u="none" strike="noStrike" cap="none">
                          <a:solidFill>
                            <a:schemeClr val="dk1"/>
                          </a:solidFill>
                          <a:latin typeface="Lato"/>
                          <a:ea typeface="Lato"/>
                          <a:cs typeface="Lato"/>
                          <a:sym typeface="Lato"/>
                        </a:rPr>
                        <a:t> worldview:</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-Believe our actions and purpose in life might be more important than what happens when we die.</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-Believe that their actions will be judged by God.</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-Believe resurrection of the physical body or the soul might happen at some point after life.</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50"/>
                        <a:buFont typeface="Arial"/>
                        <a:buNone/>
                      </a:pPr>
                      <a:r>
                        <a:rPr lang="en-GB" sz="850" u="none" strike="noStrike" cap="none">
                          <a:solidFill>
                            <a:schemeClr val="dk1"/>
                          </a:solidFill>
                          <a:latin typeface="Lato"/>
                          <a:ea typeface="Lato"/>
                          <a:cs typeface="Lato"/>
                          <a:sym typeface="Lato"/>
                        </a:rPr>
                        <a:t>-Believe the covenant between God and the Jewish people in the Torah to be central to their worldview.</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50"/>
                        <a:buFont typeface="Arial"/>
                        <a:buNone/>
                      </a:pP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50"/>
                        <a:buFont typeface="Arial"/>
                        <a:buNone/>
                      </a:pPr>
                      <a:r>
                        <a:rPr lang="en-GB" sz="850" u="none" strike="noStrike" cap="none">
                          <a:solidFill>
                            <a:schemeClr val="dk1"/>
                          </a:solidFill>
                          <a:latin typeface="Lato"/>
                          <a:ea typeface="Lato"/>
                          <a:cs typeface="Lato"/>
                          <a:sym typeface="Lato"/>
                        </a:rPr>
                        <a:t>To know that some people who follow the </a:t>
                      </a:r>
                      <a:r>
                        <a:rPr lang="en-GB" sz="850" b="1" u="none" strike="noStrike" cap="none">
                          <a:solidFill>
                            <a:schemeClr val="dk1"/>
                          </a:solidFill>
                          <a:latin typeface="Lato"/>
                          <a:ea typeface="Lato"/>
                          <a:cs typeface="Lato"/>
                          <a:sym typeface="Lato"/>
                        </a:rPr>
                        <a:t>Hindu </a:t>
                      </a:r>
                      <a:r>
                        <a:rPr lang="en-GB" sz="850" u="none" strike="noStrike" cap="none">
                          <a:solidFill>
                            <a:schemeClr val="dk1"/>
                          </a:solidFill>
                          <a:latin typeface="Lato"/>
                          <a:ea typeface="Lato"/>
                          <a:cs typeface="Lato"/>
                          <a:sym typeface="Lato"/>
                        </a:rPr>
                        <a:t>worldview:</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50"/>
                        <a:buFont typeface="Arial"/>
                        <a:buNone/>
                      </a:pPr>
                      <a:r>
                        <a:rPr lang="en-GB" sz="850" u="none" strike="noStrike" cap="none">
                          <a:solidFill>
                            <a:schemeClr val="dk1"/>
                          </a:solidFill>
                          <a:latin typeface="Lato"/>
                          <a:ea typeface="Lato"/>
                          <a:cs typeface="Lato"/>
                          <a:sym typeface="Lato"/>
                        </a:rPr>
                        <a:t>-Believe in reincarnation as their soul being born into another body (samsara).</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50"/>
                        <a:buFont typeface="Arial"/>
                        <a:buNone/>
                      </a:pPr>
                      <a:r>
                        <a:rPr lang="en-GB" sz="850" u="none" strike="noStrike" cap="none">
                          <a:solidFill>
                            <a:schemeClr val="dk1"/>
                          </a:solidFill>
                          <a:latin typeface="Lato"/>
                          <a:ea typeface="Lato"/>
                          <a:cs typeface="Lato"/>
                          <a:sym typeface="Lato"/>
                        </a:rPr>
                        <a:t>-Aim to escape samsara and reach moksha (spiritual freedom) through good karma.</a:t>
                      </a:r>
                      <a:endParaRPr sz="8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8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To know that some people who follow the </a:t>
                      </a:r>
                      <a:r>
                        <a:rPr lang="en-GB" sz="850" b="1" u="none" strike="noStrike" cap="none">
                          <a:solidFill>
                            <a:schemeClr val="dk1"/>
                          </a:solidFill>
                          <a:latin typeface="Lato"/>
                          <a:ea typeface="Lato"/>
                          <a:cs typeface="Lato"/>
                          <a:sym typeface="Lato"/>
                        </a:rPr>
                        <a:t>Humanist </a:t>
                      </a:r>
                      <a:r>
                        <a:rPr lang="en-GB" sz="850" u="none" strike="noStrike" cap="none">
                          <a:solidFill>
                            <a:schemeClr val="dk1"/>
                          </a:solidFill>
                          <a:latin typeface="Lato"/>
                          <a:ea typeface="Lato"/>
                          <a:cs typeface="Lato"/>
                          <a:sym typeface="Lato"/>
                        </a:rPr>
                        <a:t>worldview:</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-Believe that there is no life after death.</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-Recognise that things we have done in life can have an impact after our death (e.g. work, children, memories).</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To know that some people who follow the </a:t>
                      </a:r>
                      <a:r>
                        <a:rPr lang="en-GB" sz="850" b="1" u="none" strike="noStrike" cap="none">
                          <a:solidFill>
                            <a:schemeClr val="dk1"/>
                          </a:solidFill>
                          <a:latin typeface="Lato"/>
                          <a:ea typeface="Lato"/>
                          <a:cs typeface="Lato"/>
                          <a:sym typeface="Lato"/>
                        </a:rPr>
                        <a:t>Sikh</a:t>
                      </a:r>
                      <a:r>
                        <a:rPr lang="en-GB" sz="850" u="none" strike="noStrike" cap="none">
                          <a:solidFill>
                            <a:schemeClr val="dk1"/>
                          </a:solidFill>
                          <a:latin typeface="Lato"/>
                          <a:ea typeface="Lato"/>
                          <a:cs typeface="Lato"/>
                          <a:sym typeface="Lato"/>
                        </a:rPr>
                        <a:t> worldview :</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-Believe in reincarnation.</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To know that some people who follow the </a:t>
                      </a:r>
                      <a:r>
                        <a:rPr lang="en-GB" sz="850" b="1" u="none" strike="noStrike" cap="none">
                          <a:solidFill>
                            <a:schemeClr val="dk1"/>
                          </a:solidFill>
                          <a:latin typeface="Lato"/>
                          <a:ea typeface="Lato"/>
                          <a:cs typeface="Lato"/>
                          <a:sym typeface="Lato"/>
                        </a:rPr>
                        <a:t>Buddhist </a:t>
                      </a:r>
                      <a:r>
                        <a:rPr lang="en-GB" sz="850" u="none" strike="noStrike" cap="none">
                          <a:solidFill>
                            <a:schemeClr val="dk1"/>
                          </a:solidFill>
                          <a:latin typeface="Lato"/>
                          <a:ea typeface="Lato"/>
                          <a:cs typeface="Lato"/>
                          <a:sym typeface="Lato"/>
                        </a:rPr>
                        <a:t>tradition:</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-Believe in reincarnation.</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To know that some people who follow the </a:t>
                      </a:r>
                      <a:r>
                        <a:rPr lang="en-GB" sz="850" b="1" u="none" strike="noStrike" cap="none">
                          <a:solidFill>
                            <a:schemeClr val="dk1"/>
                          </a:solidFill>
                          <a:latin typeface="Lato"/>
                          <a:ea typeface="Lato"/>
                          <a:cs typeface="Lato"/>
                          <a:sym typeface="Lato"/>
                        </a:rPr>
                        <a:t>Muslim</a:t>
                      </a:r>
                      <a:r>
                        <a:rPr lang="en-GB" sz="850" u="none" strike="noStrike" cap="none">
                          <a:solidFill>
                            <a:schemeClr val="dk1"/>
                          </a:solidFill>
                          <a:latin typeface="Lato"/>
                          <a:ea typeface="Lato"/>
                          <a:cs typeface="Lato"/>
                          <a:sym typeface="Lato"/>
                        </a:rPr>
                        <a:t> worldview:</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-Believe that they will be resurrected and  judged by Allah after death on the day of judgement.</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-Believe that depending on their actions during their life, their soul may enter Jannah or Jahannam.</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-Believe that Allah is forgiving and compassionate so some l bad actions may be forgiven.</a:t>
                      </a: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109" name="Google Shape;109;p19"/>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110" name="Google Shape;110;p19"/>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111" name="Google Shape;111;p19"/>
          <p:cNvSpPr/>
          <p:nvPr/>
        </p:nvSpPr>
        <p:spPr>
          <a:xfrm>
            <a:off x="165900" y="645725"/>
            <a:ext cx="3275100" cy="10398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A3 Curriculum framework attainment target for KS2</a:t>
            </a:r>
            <a:r>
              <a:rPr lang="en-GB" sz="1100" b="0" i="0" u="none" strike="noStrike" cap="none">
                <a:solidFill>
                  <a:schemeClr val="dk1"/>
                </a:solidFill>
                <a:latin typeface="Lato"/>
                <a:ea typeface="Lato"/>
                <a:cs typeface="Lato"/>
                <a:sym typeface="Lato"/>
              </a:rPr>
              <a:t>:  Explore and describe a range of</a:t>
            </a:r>
            <a:r>
              <a:rPr lang="en-GB" sz="1100" b="1" i="0" u="none" strike="noStrike" cap="none">
                <a:solidFill>
                  <a:schemeClr val="dk1"/>
                </a:solidFill>
                <a:latin typeface="Lato"/>
                <a:ea typeface="Lato"/>
                <a:cs typeface="Lato"/>
                <a:sym typeface="Lato"/>
              </a:rPr>
              <a:t> beliefs,</a:t>
            </a:r>
            <a:r>
              <a:rPr lang="en-GB" sz="1100" b="0" i="0" u="none" strike="noStrike" cap="none">
                <a:solidFill>
                  <a:schemeClr val="dk1"/>
                </a:solidFill>
                <a:latin typeface="Lato"/>
                <a:ea typeface="Lato"/>
                <a:cs typeface="Lato"/>
                <a:sym typeface="Lato"/>
              </a:rPr>
              <a:t> symbols and </a:t>
            </a:r>
            <a:r>
              <a:rPr lang="en-GB" sz="1100" b="1" i="0" u="none" strike="noStrike" cap="none">
                <a:solidFill>
                  <a:schemeClr val="dk1"/>
                </a:solidFill>
                <a:latin typeface="Lato"/>
                <a:ea typeface="Lato"/>
                <a:cs typeface="Lato"/>
                <a:sym typeface="Lato"/>
              </a:rPr>
              <a:t>actions </a:t>
            </a:r>
            <a:r>
              <a:rPr lang="en-GB" sz="1100" b="0" i="0" u="none" strike="noStrike" cap="none">
                <a:solidFill>
                  <a:schemeClr val="dk1"/>
                </a:solidFill>
                <a:latin typeface="Lato"/>
                <a:ea typeface="Lato"/>
                <a:cs typeface="Lato"/>
                <a:sym typeface="Lato"/>
              </a:rPr>
              <a:t>so that they can understand different ways of life and ways of expressing meaning.</a:t>
            </a:r>
            <a:endParaRPr sz="1400" b="1" i="0" u="none" strike="noStrike" cap="none">
              <a:solidFill>
                <a:schemeClr val="dk1"/>
              </a:solidFill>
              <a:latin typeface="Lato"/>
              <a:ea typeface="Lato"/>
              <a:cs typeface="Lato"/>
              <a:sym typeface="Lato"/>
            </a:endParaRPr>
          </a:p>
        </p:txBody>
      </p:sp>
      <p:sp>
        <p:nvSpPr>
          <p:cNvPr id="112" name="Google Shape;112;p19"/>
          <p:cNvSpPr/>
          <p:nvPr/>
        </p:nvSpPr>
        <p:spPr>
          <a:xfrm>
            <a:off x="7251000" y="645725"/>
            <a:ext cx="3275100" cy="10398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B3 Curriculum framework attainment target for KS2</a:t>
            </a:r>
            <a:r>
              <a:rPr lang="en-GB" sz="1100" b="0" i="0" u="none" strike="noStrike" cap="none">
                <a:solidFill>
                  <a:schemeClr val="dk1"/>
                </a:solidFill>
                <a:latin typeface="Lato"/>
                <a:ea typeface="Lato"/>
                <a:cs typeface="Lato"/>
                <a:sym typeface="Lato"/>
              </a:rPr>
              <a:t>: Observe and consider different dimensions of religion, so that they can explore and show understanding of similarities and differences within and between different religions and worldviews.</a:t>
            </a:r>
            <a:endParaRPr sz="1100" b="1" i="0" u="none" strike="noStrike" cap="none">
              <a:solidFill>
                <a:schemeClr val="dk1"/>
              </a:solidFill>
              <a:latin typeface="Lato"/>
              <a:ea typeface="Lato"/>
              <a:cs typeface="Lato"/>
              <a:sym typeface="Lato"/>
            </a:endParaRPr>
          </a:p>
        </p:txBody>
      </p:sp>
      <p:sp>
        <p:nvSpPr>
          <p:cNvPr id="113" name="Google Shape;113;p19"/>
          <p:cNvSpPr/>
          <p:nvPr/>
        </p:nvSpPr>
        <p:spPr>
          <a:xfrm>
            <a:off x="3708450" y="645725"/>
            <a:ext cx="3275100" cy="10398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B1 Curriculum framework attainment target for KS2</a:t>
            </a:r>
            <a:r>
              <a:rPr lang="en-GB" sz="1100" b="0" i="0" u="none" strike="noStrike" cap="none">
                <a:solidFill>
                  <a:schemeClr val="dk1"/>
                </a:solidFill>
                <a:latin typeface="Lato"/>
                <a:ea typeface="Lato"/>
                <a:cs typeface="Lato"/>
                <a:sym typeface="Lato"/>
              </a:rPr>
              <a:t>: Observe and understand varied examples of religions and worldviews so that they can explain, with reasons, their meanings and significance to individuals and communities.</a:t>
            </a:r>
            <a:endParaRPr sz="1100" b="0" i="0" u="none" strike="noStrike" cap="none">
              <a:solidFill>
                <a:schemeClr val="dk1"/>
              </a:solidFill>
              <a:latin typeface="Lato"/>
              <a:ea typeface="Lato"/>
              <a:cs typeface="Lato"/>
              <a:sym typeface="Lato"/>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graphicFrame>
        <p:nvGraphicFramePr>
          <p:cNvPr id="118" name="Google Shape;118;p20"/>
          <p:cNvGraphicFramePr/>
          <p:nvPr/>
        </p:nvGraphicFramePr>
        <p:xfrm>
          <a:off x="165900" y="1729920"/>
          <a:ext cx="3000000" cy="3000000"/>
        </p:xfrm>
        <a:graphic>
          <a:graphicData uri="http://schemas.openxmlformats.org/drawingml/2006/table">
            <a:tbl>
              <a:tblPr>
                <a:noFill/>
                <a:tableStyleId>{78A3A204-2CF7-45C9-BEEF-54BE59222C30}</a:tableStyleId>
              </a:tblPr>
              <a:tblGrid>
                <a:gridCol w="1182200">
                  <a:extLst>
                    <a:ext uri="{9D8B030D-6E8A-4147-A177-3AD203B41FA5}">
                      <a16:colId xmlns:a16="http://schemas.microsoft.com/office/drawing/2014/main" val="20000"/>
                    </a:ext>
                  </a:extLst>
                </a:gridCol>
                <a:gridCol w="4589000">
                  <a:extLst>
                    <a:ext uri="{9D8B030D-6E8A-4147-A177-3AD203B41FA5}">
                      <a16:colId xmlns:a16="http://schemas.microsoft.com/office/drawing/2014/main" val="20001"/>
                    </a:ext>
                  </a:extLst>
                </a:gridCol>
                <a:gridCol w="4589000">
                  <a:extLst>
                    <a:ext uri="{9D8B030D-6E8A-4147-A177-3AD203B41FA5}">
                      <a16:colId xmlns:a16="http://schemas.microsoft.com/office/drawing/2014/main" val="20002"/>
                    </a:ext>
                  </a:extLst>
                </a:gridCol>
              </a:tblGrid>
              <a:tr h="391025">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Beliefs</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6</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1257475">
                <a:tc>
                  <a:txBody>
                    <a:bodyPr/>
                    <a:lstStyle/>
                    <a:p>
                      <a:pPr marL="0" marR="0" lvl="0" indent="0" algn="ctr" rtl="0">
                        <a:lnSpc>
                          <a:spcPct val="100000"/>
                        </a:lnSpc>
                        <a:spcBef>
                          <a:spcPts val="0"/>
                        </a:spcBef>
                        <a:spcAft>
                          <a:spcPts val="0"/>
                        </a:spcAft>
                        <a:buClr>
                          <a:srgbClr val="000000"/>
                        </a:buClr>
                        <a:buSzPts val="1000"/>
                        <a:buFont typeface="Arial"/>
                        <a:buNone/>
                      </a:pP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Conceptual knowledge</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800"/>
                        <a:buFont typeface="Arial"/>
                        <a:buNone/>
                      </a:pP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the meaning of omnipotent (all powerful), omniscient (all knowing) and omnipresent (everywhere at all times).</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some of the ways that culture, history, geography and tradition influence people’s worldviews.</a:t>
                      </a:r>
                      <a:endParaRPr sz="900" u="none" strike="sng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some people believe leaders are anointed (chosen by God).</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people from the same organised worldview often hold the same key beliefs but may interpret and express them differently.</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free will means a behumans are able to make their own choices and determine their own fate.</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beliefs about the nature of God may impact people’s ideas about and responses to suffering.</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2258950">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related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Christian</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-Believe the original sin was committed by Eve and that this changed the relationship between God and humans (the fall).</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-Believe that human beings have free will.</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Zoroastrian </a:t>
                      </a:r>
                      <a:r>
                        <a:rPr lang="en-GB" sz="900" u="none" strike="noStrike" cap="none">
                          <a:solidFill>
                            <a:schemeClr val="dk1"/>
                          </a:solidFill>
                          <a:latin typeface="Lato"/>
                          <a:ea typeface="Lato"/>
                          <a:cs typeface="Lato"/>
                          <a:sym typeface="Lato"/>
                        </a:rPr>
                        <a:t>worldview:</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-Believe there is a battle between good and evil both spiritually and morally.</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-Believe that human beings have free will.</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Jewish</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-Believe that human beings have free will.</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Humanist</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-Believe suffering to be caused either by human nature or the randomness of nature.</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8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Sikh</a:t>
                      </a:r>
                      <a:r>
                        <a:rPr lang="en-GB" sz="900" u="none" strike="noStrike" cap="none">
                          <a:solidFill>
                            <a:schemeClr val="dk1"/>
                          </a:solidFill>
                          <a:latin typeface="Lato"/>
                          <a:ea typeface="Lato"/>
                          <a:cs typeface="Lato"/>
                          <a:sym typeface="Lato"/>
                        </a:rPr>
                        <a:t> worldview  </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-Believe that everything that happens is according to God’s will (hukam).</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Buddhist</a:t>
                      </a:r>
                      <a:r>
                        <a:rPr lang="en-GB" sz="900" u="none" strike="noStrike" cap="none">
                          <a:solidFill>
                            <a:schemeClr val="dk1"/>
                          </a:solidFill>
                          <a:latin typeface="Lato"/>
                          <a:ea typeface="Lato"/>
                          <a:cs typeface="Lato"/>
                          <a:sym typeface="Lato"/>
                        </a:rPr>
                        <a:t> tradition:</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-Believe all human life contains suffering and that by following the Noble eightfold path they may be released from suffering.</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Sinto </a:t>
                      </a:r>
                      <a:r>
                        <a:rPr lang="en-GB" sz="900" u="none" strike="noStrike" cap="none">
                          <a:solidFill>
                            <a:schemeClr val="dk1"/>
                          </a:solidFill>
                          <a:latin typeface="Lato"/>
                          <a:ea typeface="Lato"/>
                          <a:cs typeface="Lato"/>
                          <a:sym typeface="Lato"/>
                        </a:rPr>
                        <a:t>worldview:</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-Believe spirits or mystical elements (kami) may intervene with human life and if they are treated well may bring benefits to their lives.</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119" name="Google Shape;119;p20"/>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120" name="Google Shape;120;p20"/>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121" name="Google Shape;121;p20"/>
          <p:cNvSpPr/>
          <p:nvPr/>
        </p:nvSpPr>
        <p:spPr>
          <a:xfrm>
            <a:off x="165900" y="645725"/>
            <a:ext cx="3275100" cy="10398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A3 Curriculum framework attainment target for KS2</a:t>
            </a:r>
            <a:r>
              <a:rPr lang="en-GB" sz="1100" b="0" i="0" u="none" strike="noStrike" cap="none">
                <a:solidFill>
                  <a:schemeClr val="dk1"/>
                </a:solidFill>
                <a:latin typeface="Lato"/>
                <a:ea typeface="Lato"/>
                <a:cs typeface="Lato"/>
                <a:sym typeface="Lato"/>
              </a:rPr>
              <a:t>:  Explore and describe a range of</a:t>
            </a:r>
            <a:r>
              <a:rPr lang="en-GB" sz="1100" b="1" i="0" u="none" strike="noStrike" cap="none">
                <a:solidFill>
                  <a:schemeClr val="dk1"/>
                </a:solidFill>
                <a:latin typeface="Lato"/>
                <a:ea typeface="Lato"/>
                <a:cs typeface="Lato"/>
                <a:sym typeface="Lato"/>
              </a:rPr>
              <a:t> beliefs,</a:t>
            </a:r>
            <a:r>
              <a:rPr lang="en-GB" sz="1100" b="0" i="0" u="none" strike="noStrike" cap="none">
                <a:solidFill>
                  <a:schemeClr val="dk1"/>
                </a:solidFill>
                <a:latin typeface="Lato"/>
                <a:ea typeface="Lato"/>
                <a:cs typeface="Lato"/>
                <a:sym typeface="Lato"/>
              </a:rPr>
              <a:t> symbols and actions</a:t>
            </a:r>
            <a:r>
              <a:rPr lang="en-GB" sz="1100" b="1" i="0" u="none" strike="noStrike" cap="none">
                <a:solidFill>
                  <a:schemeClr val="dk1"/>
                </a:solidFill>
                <a:latin typeface="Lato"/>
                <a:ea typeface="Lato"/>
                <a:cs typeface="Lato"/>
                <a:sym typeface="Lato"/>
              </a:rPr>
              <a:t> </a:t>
            </a:r>
            <a:r>
              <a:rPr lang="en-GB" sz="1100" b="0" i="0" u="none" strike="noStrike" cap="none">
                <a:solidFill>
                  <a:schemeClr val="dk1"/>
                </a:solidFill>
                <a:latin typeface="Lato"/>
                <a:ea typeface="Lato"/>
                <a:cs typeface="Lato"/>
                <a:sym typeface="Lato"/>
              </a:rPr>
              <a:t>so that they can understand different ways of life and ways of expressing meaning.</a:t>
            </a:r>
            <a:endParaRPr sz="1400" b="1" i="0" u="none" strike="noStrike" cap="none">
              <a:solidFill>
                <a:schemeClr val="dk1"/>
              </a:solidFill>
              <a:latin typeface="Lato"/>
              <a:ea typeface="Lato"/>
              <a:cs typeface="Lato"/>
              <a:sym typeface="Lato"/>
            </a:endParaRPr>
          </a:p>
        </p:txBody>
      </p:sp>
      <p:sp>
        <p:nvSpPr>
          <p:cNvPr id="122" name="Google Shape;122;p20"/>
          <p:cNvSpPr/>
          <p:nvPr/>
        </p:nvSpPr>
        <p:spPr>
          <a:xfrm>
            <a:off x="7251000" y="645725"/>
            <a:ext cx="3275100" cy="10398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B3 Curriculum framework attainment target for KS2</a:t>
            </a:r>
            <a:r>
              <a:rPr lang="en-GB" sz="1100" b="0" i="0" u="none" strike="noStrike" cap="none">
                <a:solidFill>
                  <a:schemeClr val="dk1"/>
                </a:solidFill>
                <a:latin typeface="Lato"/>
                <a:ea typeface="Lato"/>
                <a:cs typeface="Lato"/>
                <a:sym typeface="Lato"/>
              </a:rPr>
              <a:t>: Observe and consider different dimensions of religion, so that they can explore and show understanding of similarities and differences within and between different religions and worldviews.</a:t>
            </a:r>
            <a:endParaRPr sz="1100" b="1" i="0" u="none" strike="noStrike" cap="none">
              <a:solidFill>
                <a:schemeClr val="dk1"/>
              </a:solidFill>
              <a:latin typeface="Lato"/>
              <a:ea typeface="Lato"/>
              <a:cs typeface="Lato"/>
              <a:sym typeface="Lato"/>
            </a:endParaRPr>
          </a:p>
        </p:txBody>
      </p:sp>
      <p:sp>
        <p:nvSpPr>
          <p:cNvPr id="123" name="Google Shape;123;p20"/>
          <p:cNvSpPr/>
          <p:nvPr/>
        </p:nvSpPr>
        <p:spPr>
          <a:xfrm>
            <a:off x="3708450" y="645725"/>
            <a:ext cx="3275100" cy="10398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B1 Curriculum framework attainment target for KS2</a:t>
            </a:r>
            <a:r>
              <a:rPr lang="en-GB" sz="1100" b="0" i="0" u="none" strike="noStrike" cap="none">
                <a:solidFill>
                  <a:schemeClr val="dk1"/>
                </a:solidFill>
                <a:latin typeface="Lato"/>
                <a:ea typeface="Lato"/>
                <a:cs typeface="Lato"/>
                <a:sym typeface="Lato"/>
              </a:rPr>
              <a:t>: Observe and understand varied examples of religions and worldviews so that they can explain, with reasons, their meanings and significance to individuals and communities.</a:t>
            </a:r>
            <a:endParaRPr sz="1100" b="0" i="0" u="none" strike="noStrike" cap="none">
              <a:solidFill>
                <a:schemeClr val="dk1"/>
              </a:solidFill>
              <a:latin typeface="Lato"/>
              <a:ea typeface="Lato"/>
              <a:cs typeface="Lato"/>
              <a:sym typeface="Lato"/>
            </a:endParaRPr>
          </a:p>
        </p:txBody>
      </p:sp>
      <p:sp>
        <p:nvSpPr>
          <p:cNvPr id="124" name="Google Shape;124;p20"/>
          <p:cNvSpPr txBox="1"/>
          <p:nvPr/>
        </p:nvSpPr>
        <p:spPr>
          <a:xfrm>
            <a:off x="7550" y="65210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graphicFrame>
        <p:nvGraphicFramePr>
          <p:cNvPr id="129" name="Google Shape;129;p21"/>
          <p:cNvGraphicFramePr/>
          <p:nvPr/>
        </p:nvGraphicFramePr>
        <p:xfrm>
          <a:off x="165900" y="1771925"/>
          <a:ext cx="3000000" cy="3000000"/>
        </p:xfrm>
        <a:graphic>
          <a:graphicData uri="http://schemas.openxmlformats.org/drawingml/2006/table">
            <a:tbl>
              <a:tblPr>
                <a:noFill/>
                <a:tableStyleId>{78A3A204-2CF7-45C9-BEEF-54BE59222C30}</a:tableStyleId>
              </a:tblPr>
              <a:tblGrid>
                <a:gridCol w="1182200">
                  <a:extLst>
                    <a:ext uri="{9D8B030D-6E8A-4147-A177-3AD203B41FA5}">
                      <a16:colId xmlns:a16="http://schemas.microsoft.com/office/drawing/2014/main" val="20000"/>
                    </a:ext>
                  </a:extLst>
                </a:gridCol>
                <a:gridCol w="4268075">
                  <a:extLst>
                    <a:ext uri="{9D8B030D-6E8A-4147-A177-3AD203B41FA5}">
                      <a16:colId xmlns:a16="http://schemas.microsoft.com/office/drawing/2014/main" val="20001"/>
                    </a:ext>
                  </a:extLst>
                </a:gridCol>
                <a:gridCol w="4909925">
                  <a:extLst>
                    <a:ext uri="{9D8B030D-6E8A-4147-A177-3AD203B41FA5}">
                      <a16:colId xmlns:a16="http://schemas.microsoft.com/office/drawing/2014/main" val="20002"/>
                    </a:ext>
                  </a:extLst>
                </a:gridCol>
              </a:tblGrid>
              <a:tr h="558550">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Practices</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1</a:t>
                      </a:r>
                      <a:endParaRPr sz="1400" u="none" strike="noStrike" cap="none">
                        <a:solidFill>
                          <a:schemeClr val="dk1"/>
                        </a:solidFill>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90992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Conceptual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some religious people use art, objects and special times to represent and remember incarnation of God  (of the presence of God on Earth).</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many people have special ceremonies when babies are born.</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many people give money, time or donations to charity as a way of showing that caring for others is important.</a:t>
                      </a:r>
                      <a:endParaRPr sz="90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212772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 related</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Jewish</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-Give to charity (tzedakah) as a way of expressing their beliefs.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-Celebrate Tu B'Shevat as an expression of the importance of nature and to show gratitude for it.</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-Try to live according to God’s mitzvot.</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Christian</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-Celebrate the birth of Jesus at Christmas by attending church services, giving gifts and retelling the nativity of Jesus.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-Give to charity as a way of expressing their beliefs.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Muslim </a:t>
                      </a:r>
                      <a:r>
                        <a:rPr lang="en-GB" sz="900" u="none" strike="noStrike" cap="none">
                          <a:solidFill>
                            <a:schemeClr val="dk1"/>
                          </a:solidFill>
                          <a:latin typeface="Lato"/>
                          <a:ea typeface="Lato"/>
                          <a:cs typeface="Lato"/>
                          <a:sym typeface="Lato"/>
                        </a:rPr>
                        <a:t>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-Give to charity (zakat) as a way of expressing their beliefs.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-Perform adhan and ‘aqiqah when a baby is born.</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-Use 99 names to describe Allah (God).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Hindu </a:t>
                      </a:r>
                      <a:r>
                        <a:rPr lang="en-GB" sz="900" u="none" strike="noStrike" cap="none">
                          <a:solidFill>
                            <a:schemeClr val="dk1"/>
                          </a:solidFill>
                          <a:latin typeface="Lato"/>
                          <a:ea typeface="Lato"/>
                          <a:cs typeface="Lato"/>
                          <a:sym typeface="Lato"/>
                        </a:rPr>
                        <a:t>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-Perform jatakama when a new baby is born.</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-Use murti (forms) to represent the some of the different forms of God.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Humanist </a:t>
                      </a:r>
                      <a:r>
                        <a:rPr lang="en-GB" sz="900" u="none" strike="noStrike" cap="none">
                          <a:solidFill>
                            <a:schemeClr val="dk1"/>
                          </a:solidFill>
                          <a:latin typeface="Lato"/>
                          <a:ea typeface="Lato"/>
                          <a:cs typeface="Lato"/>
                          <a:sym typeface="Lato"/>
                        </a:rPr>
                        <a:t>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-Have a naming ceremony when a new baby is born.</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400"/>
                        <a:buFont typeface="Arial"/>
                        <a:buNone/>
                      </a:pPr>
                      <a:endParaRPr sz="1400" u="none" strike="noStrike" cap="none">
                        <a:solidFill>
                          <a:schemeClr val="dk1"/>
                        </a:solidFill>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130" name="Google Shape;130;p21"/>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131" name="Google Shape;131;p21"/>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132" name="Google Shape;132;p21"/>
          <p:cNvSpPr/>
          <p:nvPr/>
        </p:nvSpPr>
        <p:spPr>
          <a:xfrm>
            <a:off x="165900" y="688975"/>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A1 Curriculum framework attainment target for KS1</a:t>
            </a:r>
            <a:r>
              <a:rPr lang="en-GB" sz="1100" b="0" i="0" u="none" strike="noStrike" cap="none">
                <a:solidFill>
                  <a:schemeClr val="dk1"/>
                </a:solidFill>
                <a:latin typeface="Lato"/>
                <a:ea typeface="Lato"/>
                <a:cs typeface="Lato"/>
                <a:sym typeface="Lato"/>
              </a:rPr>
              <a:t>: Recall and name different </a:t>
            </a:r>
            <a:r>
              <a:rPr lang="en-GB" sz="1100" b="1" i="0" u="none" strike="noStrike" cap="none">
                <a:solidFill>
                  <a:schemeClr val="dk1"/>
                </a:solidFill>
                <a:latin typeface="Lato"/>
                <a:ea typeface="Lato"/>
                <a:cs typeface="Lato"/>
                <a:sym typeface="Lato"/>
              </a:rPr>
              <a:t>beliefs</a:t>
            </a:r>
            <a:r>
              <a:rPr lang="en-GB" sz="1100" b="0" i="0" u="none" strike="noStrike" cap="none">
                <a:solidFill>
                  <a:schemeClr val="dk1"/>
                </a:solidFill>
                <a:latin typeface="Lato"/>
                <a:ea typeface="Lato"/>
                <a:cs typeface="Lato"/>
                <a:sym typeface="Lato"/>
              </a:rPr>
              <a:t> and </a:t>
            </a:r>
            <a:r>
              <a:rPr lang="en-GB" sz="1100" b="1" i="0" u="none" strike="noStrike" cap="none">
                <a:solidFill>
                  <a:schemeClr val="dk1"/>
                </a:solidFill>
                <a:latin typeface="Lato"/>
                <a:ea typeface="Lato"/>
                <a:cs typeface="Lato"/>
                <a:sym typeface="Lato"/>
              </a:rPr>
              <a:t>practices</a:t>
            </a:r>
            <a:r>
              <a:rPr lang="en-GB" sz="1100" b="0" i="0" u="none" strike="noStrike" cap="none">
                <a:solidFill>
                  <a:schemeClr val="dk1"/>
                </a:solidFill>
                <a:latin typeface="Lato"/>
                <a:ea typeface="Lato"/>
                <a:cs typeface="Lato"/>
                <a:sym typeface="Lato"/>
              </a:rPr>
              <a:t>, including festivals, worship, rituals and ways of life, in order to find out about the meanings behind them.</a:t>
            </a:r>
            <a:endParaRPr sz="1400" b="1" i="0" u="none" strike="noStrike" cap="none">
              <a:solidFill>
                <a:schemeClr val="dk1"/>
              </a:solidFill>
              <a:latin typeface="Lato"/>
              <a:ea typeface="Lato"/>
              <a:cs typeface="Lato"/>
              <a:sym typeface="Lato"/>
            </a:endParaRPr>
          </a:p>
        </p:txBody>
      </p:sp>
      <p:sp>
        <p:nvSpPr>
          <p:cNvPr id="133" name="Google Shape;133;p21"/>
          <p:cNvSpPr/>
          <p:nvPr/>
        </p:nvSpPr>
        <p:spPr>
          <a:xfrm>
            <a:off x="5836800" y="688975"/>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B3 Curriculum framework attainment target for KS1</a:t>
            </a:r>
            <a:r>
              <a:rPr lang="en-GB" sz="1100" b="0" i="0" u="none" strike="noStrike" cap="none">
                <a:solidFill>
                  <a:schemeClr val="dk1"/>
                </a:solidFill>
                <a:latin typeface="Lato"/>
                <a:ea typeface="Lato"/>
                <a:cs typeface="Lato"/>
                <a:sym typeface="Lato"/>
              </a:rPr>
              <a:t>:</a:t>
            </a:r>
            <a:endParaRPr sz="1100" b="0" i="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Lato"/>
                <a:ea typeface="Lato"/>
                <a:cs typeface="Lato"/>
                <a:sym typeface="Lato"/>
              </a:rPr>
              <a:t>Notice and respond sensitively to some similarities between and within different religions and worldviews.</a:t>
            </a:r>
            <a:endParaRPr sz="1100" b="1" i="0" u="none" strike="noStrike" cap="none">
              <a:solidFill>
                <a:schemeClr val="dk1"/>
              </a:solidFill>
              <a:latin typeface="Lato"/>
              <a:ea typeface="Lato"/>
              <a:cs typeface="Lato"/>
              <a:sym typeface="Lato"/>
            </a:endParaRPr>
          </a:p>
        </p:txBody>
      </p:sp>
      <p:sp>
        <p:nvSpPr>
          <p:cNvPr id="134" name="Google Shape;134;p21"/>
          <p:cNvSpPr txBox="1"/>
          <p:nvPr/>
        </p:nvSpPr>
        <p:spPr>
          <a:xfrm>
            <a:off x="7550" y="65210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graphicFrame>
        <p:nvGraphicFramePr>
          <p:cNvPr id="139" name="Google Shape;139;p22"/>
          <p:cNvGraphicFramePr/>
          <p:nvPr/>
        </p:nvGraphicFramePr>
        <p:xfrm>
          <a:off x="165900" y="1771925"/>
          <a:ext cx="3000000" cy="3000000"/>
        </p:xfrm>
        <a:graphic>
          <a:graphicData uri="http://schemas.openxmlformats.org/drawingml/2006/table">
            <a:tbl>
              <a:tblPr>
                <a:noFill/>
                <a:tableStyleId>{78A3A204-2CF7-45C9-BEEF-54BE59222C30}</a:tableStyleId>
              </a:tblPr>
              <a:tblGrid>
                <a:gridCol w="1182200">
                  <a:extLst>
                    <a:ext uri="{9D8B030D-6E8A-4147-A177-3AD203B41FA5}">
                      <a16:colId xmlns:a16="http://schemas.microsoft.com/office/drawing/2014/main" val="20000"/>
                    </a:ext>
                  </a:extLst>
                </a:gridCol>
                <a:gridCol w="3843175">
                  <a:extLst>
                    <a:ext uri="{9D8B030D-6E8A-4147-A177-3AD203B41FA5}">
                      <a16:colId xmlns:a16="http://schemas.microsoft.com/office/drawing/2014/main" val="20001"/>
                    </a:ext>
                  </a:extLst>
                </a:gridCol>
                <a:gridCol w="5334825">
                  <a:extLst>
                    <a:ext uri="{9D8B030D-6E8A-4147-A177-3AD203B41FA5}">
                      <a16:colId xmlns:a16="http://schemas.microsoft.com/office/drawing/2014/main" val="20002"/>
                    </a:ext>
                  </a:extLst>
                </a:gridCol>
              </a:tblGrid>
              <a:tr h="412900">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Practices</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2</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199367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Conceptual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there are some festivals which are celebrated by religious and non-religious people.</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festivals usually celebrate a special or miraculous event from the past.</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festivals often use light symbolically as part of celebrations.</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worship means to honour and adore.</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there are some objects that are special to followers of religious traditions.</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one reason religious followers worship is to show gratitude, say ‘thank you’, to god.</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a festival is celebrated by many people and happens regularly.</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practices associated with festivals have special meanings.</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people from the same faith may celebrate a festival differently.</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people pray in different ways in different places.</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objects, words and actions can represent an idea of belief.</a:t>
                      </a:r>
                      <a:endParaRPr sz="900" u="none" strike="noStrike" cap="none">
                        <a:solidFill>
                          <a:schemeClr val="dk1"/>
                        </a:solidFill>
                        <a:latin typeface="Lato"/>
                        <a:ea typeface="Lato"/>
                        <a:cs typeface="Lato"/>
                        <a:sym typeface="Lato"/>
                      </a:endParaRPr>
                    </a:p>
                    <a:p>
                      <a:pPr marL="457200" marR="0" lvl="0" indent="-288925" algn="l" rtl="0">
                        <a:lnSpc>
                          <a:spcPct val="100000"/>
                        </a:lnSpc>
                        <a:spcBef>
                          <a:spcPts val="0"/>
                        </a:spcBef>
                        <a:spcAft>
                          <a:spcPts val="0"/>
                        </a:spcAft>
                        <a:buClr>
                          <a:schemeClr val="dk1"/>
                        </a:buClr>
                        <a:buSzPts val="950"/>
                        <a:buFont typeface="Lato"/>
                        <a:buChar char="●"/>
                      </a:pPr>
                      <a:r>
                        <a:rPr lang="en-GB" sz="900" u="none" strike="noStrike" cap="none">
                          <a:solidFill>
                            <a:schemeClr val="dk1"/>
                          </a:solidFill>
                          <a:latin typeface="Lato"/>
                          <a:ea typeface="Lato"/>
                          <a:cs typeface="Lato"/>
                          <a:sym typeface="Lato"/>
                        </a:rPr>
                        <a:t>To know that when some people talk to god they might use their body to show respect.</a:t>
                      </a:r>
                      <a:endParaRPr sz="900" u="none" strike="noStrike" cap="none">
                        <a:solidFill>
                          <a:schemeClr val="dk1"/>
                        </a:solidFill>
                        <a:latin typeface="Lato"/>
                        <a:ea typeface="Lato"/>
                        <a:cs typeface="Lato"/>
                        <a:sym typeface="Lato"/>
                      </a:endParaRPr>
                    </a:p>
                    <a:p>
                      <a:pPr marL="457200" marR="0" lvl="0" indent="-288925" algn="l" rtl="0">
                        <a:lnSpc>
                          <a:spcPct val="100000"/>
                        </a:lnSpc>
                        <a:spcBef>
                          <a:spcPts val="0"/>
                        </a:spcBef>
                        <a:spcAft>
                          <a:spcPts val="0"/>
                        </a:spcAft>
                        <a:buClr>
                          <a:schemeClr val="dk1"/>
                        </a:buClr>
                        <a:buSzPts val="950"/>
                        <a:buFont typeface="Lato"/>
                        <a:buChar char="●"/>
                      </a:pPr>
                      <a:r>
                        <a:rPr lang="en-GB" sz="900" u="none" strike="noStrike" cap="none">
                          <a:solidFill>
                            <a:schemeClr val="dk1"/>
                          </a:solidFill>
                          <a:latin typeface="Lato"/>
                          <a:ea typeface="Lato"/>
                          <a:cs typeface="Lato"/>
                          <a:sym typeface="Lato"/>
                        </a:rPr>
                        <a:t>To know that some people talk to god in different ways and for different reasons.</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227102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 related</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a:t>
                      </a:r>
                      <a:r>
                        <a:rPr lang="en-GB" sz="900" b="1" u="none" strike="noStrike" cap="none">
                          <a:solidFill>
                            <a:schemeClr val="dk1"/>
                          </a:solidFill>
                          <a:latin typeface="Lato"/>
                          <a:ea typeface="Lato"/>
                          <a:cs typeface="Lato"/>
                          <a:sym typeface="Lato"/>
                        </a:rPr>
                        <a:t> Christian</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-Use candles to represent Jesus as light of the world.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-Celebrate Harvest as a special time to thank God for providing food, often donating food to others at this time.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-Use candles to celebrate advent and symbolise key concepts and people related to Christmas.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-Celebrate Christmas in ways that remind them of Jesus’ birth (crib scene, star, angels, Christingle).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Hindu </a:t>
                      </a:r>
                      <a:r>
                        <a:rPr lang="en-GB" sz="900" u="none" strike="noStrike" cap="none">
                          <a:solidFill>
                            <a:schemeClr val="dk1"/>
                          </a:solidFill>
                          <a:latin typeface="Lato"/>
                          <a:ea typeface="Lato"/>
                          <a:cs typeface="Lato"/>
                          <a:sym typeface="Lato"/>
                        </a:rPr>
                        <a:t>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-Celebrate Diwali by listening to stories, wearing their finest clothes, illuminating their homes, worshipping, and having family feasts.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-Often worship individually.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-Worship through puja in their home or in a mandir, with rituals including a bell, lighting incense, prayers, offerings to murtus and lamp lighting.</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-Visit a mandir and find that some of the features help them to pray.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Jewish</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-Celebrate Hanukkah by listening to stories, lighting a menorah, eating special food and playing dreidel.</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-Use mezuzah and tefillin to help remind them of God’s word.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Muslim</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-Carry out Wudu before prayer.</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-Use special positions and actions during prayer called rak’ah.</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-Visit the mosque and find some of the features help them to pray.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-Say ‘peace be upon him’ (pbuh) when talking about Muhammud to show respect.</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-Have no images of God or Muhammud (pbuh) as a sign of respect.</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Alevi </a:t>
                      </a:r>
                      <a:r>
                        <a:rPr lang="en-GB" sz="900" u="none" strike="noStrike" cap="none">
                          <a:solidFill>
                            <a:schemeClr val="dk1"/>
                          </a:solidFill>
                          <a:latin typeface="Lato"/>
                          <a:ea typeface="Lato"/>
                          <a:cs typeface="Lato"/>
                          <a:sym typeface="Lato"/>
                        </a:rPr>
                        <a:t>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-Visit a cemevi and find some of the features help them to pray.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Sikh</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-Visit a gurudwara and some of the features help them to pray.</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140" name="Google Shape;140;p22"/>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141" name="Google Shape;141;p22"/>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142" name="Google Shape;142;p22"/>
          <p:cNvSpPr txBox="1">
            <a:spLocks noGrp="1"/>
          </p:cNvSpPr>
          <p:nvPr>
            <p:ph type="subTitle" idx="3"/>
          </p:nvPr>
        </p:nvSpPr>
        <p:spPr>
          <a:xfrm>
            <a:off x="3425100" y="6987841"/>
            <a:ext cx="3841800" cy="3777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lvl="0" indent="0" algn="ctr" rtl="0">
              <a:lnSpc>
                <a:spcPct val="115000"/>
              </a:lnSpc>
              <a:spcBef>
                <a:spcPts val="0"/>
              </a:spcBef>
              <a:spcAft>
                <a:spcPts val="1500"/>
              </a:spcAft>
              <a:buSzPts val="1000"/>
              <a:buNone/>
            </a:pPr>
            <a:r>
              <a:rPr lang="en-GB">
                <a:solidFill>
                  <a:schemeClr val="dk1"/>
                </a:solidFill>
              </a:rPr>
              <a:t>Progression of knowledge and skills</a:t>
            </a:r>
            <a:endParaRPr>
              <a:solidFill>
                <a:schemeClr val="dk1"/>
              </a:solidFill>
            </a:endParaRPr>
          </a:p>
        </p:txBody>
      </p:sp>
      <p:sp>
        <p:nvSpPr>
          <p:cNvPr id="143" name="Google Shape;143;p22"/>
          <p:cNvSpPr/>
          <p:nvPr/>
        </p:nvSpPr>
        <p:spPr>
          <a:xfrm>
            <a:off x="165900" y="688975"/>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A1 Curriculum framework attainment target for KS1</a:t>
            </a:r>
            <a:r>
              <a:rPr lang="en-GB" sz="1100" b="0" i="0" u="none" strike="noStrike" cap="none">
                <a:solidFill>
                  <a:schemeClr val="dk1"/>
                </a:solidFill>
                <a:latin typeface="Lato"/>
                <a:ea typeface="Lato"/>
                <a:cs typeface="Lato"/>
                <a:sym typeface="Lato"/>
              </a:rPr>
              <a:t>: Recall and name different beliefs and </a:t>
            </a:r>
            <a:r>
              <a:rPr lang="en-GB" sz="1100" b="1" i="0" u="none" strike="noStrike" cap="none">
                <a:solidFill>
                  <a:schemeClr val="dk1"/>
                </a:solidFill>
                <a:latin typeface="Lato"/>
                <a:ea typeface="Lato"/>
                <a:cs typeface="Lato"/>
                <a:sym typeface="Lato"/>
              </a:rPr>
              <a:t>practices</a:t>
            </a:r>
            <a:r>
              <a:rPr lang="en-GB" sz="1100" b="0" i="0" u="none" strike="noStrike" cap="none">
                <a:solidFill>
                  <a:schemeClr val="dk1"/>
                </a:solidFill>
                <a:latin typeface="Lato"/>
                <a:ea typeface="Lato"/>
                <a:cs typeface="Lato"/>
                <a:sym typeface="Lato"/>
              </a:rPr>
              <a:t>, including festivals, worship, rituals and ways of life, in order to find out about the meanings behind them.</a:t>
            </a:r>
            <a:endParaRPr sz="1400" b="1" i="0" u="none" strike="noStrike" cap="none">
              <a:solidFill>
                <a:schemeClr val="dk1"/>
              </a:solidFill>
              <a:latin typeface="Lato"/>
              <a:ea typeface="Lato"/>
              <a:cs typeface="Lato"/>
              <a:sym typeface="Lato"/>
            </a:endParaRPr>
          </a:p>
        </p:txBody>
      </p:sp>
      <p:sp>
        <p:nvSpPr>
          <p:cNvPr id="144" name="Google Shape;144;p22"/>
          <p:cNvSpPr/>
          <p:nvPr/>
        </p:nvSpPr>
        <p:spPr>
          <a:xfrm>
            <a:off x="5836800" y="688975"/>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B3 Curriculum framework attainment target for KS1</a:t>
            </a:r>
            <a:r>
              <a:rPr lang="en-GB" sz="1100" b="0" i="0" u="none" strike="noStrike" cap="none">
                <a:solidFill>
                  <a:schemeClr val="dk1"/>
                </a:solidFill>
                <a:latin typeface="Lato"/>
                <a:ea typeface="Lato"/>
                <a:cs typeface="Lato"/>
                <a:sym typeface="Lato"/>
              </a:rPr>
              <a:t>:</a:t>
            </a:r>
            <a:endParaRPr sz="1100" b="0" i="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Lato"/>
                <a:ea typeface="Lato"/>
                <a:cs typeface="Lato"/>
                <a:sym typeface="Lato"/>
              </a:rPr>
              <a:t>Notice and respond sensitively to some similarities between and within different religions and worldviews.</a:t>
            </a:r>
            <a:endParaRPr sz="1100" b="1" i="0" u="none" strike="noStrike" cap="none">
              <a:solidFill>
                <a:schemeClr val="dk1"/>
              </a:solidFill>
              <a:latin typeface="Lato"/>
              <a:ea typeface="Lato"/>
              <a:cs typeface="Lato"/>
              <a:sym typeface="Lato"/>
            </a:endParaRPr>
          </a:p>
        </p:txBody>
      </p:sp>
      <p:sp>
        <p:nvSpPr>
          <p:cNvPr id="145" name="Google Shape;145;p22"/>
          <p:cNvSpPr txBox="1"/>
          <p:nvPr/>
        </p:nvSpPr>
        <p:spPr>
          <a:xfrm>
            <a:off x="0" y="6884200"/>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graphicFrame>
        <p:nvGraphicFramePr>
          <p:cNvPr id="150" name="Google Shape;150;p23"/>
          <p:cNvGraphicFramePr/>
          <p:nvPr/>
        </p:nvGraphicFramePr>
        <p:xfrm>
          <a:off x="165900" y="1910973"/>
          <a:ext cx="3000000" cy="3000000"/>
        </p:xfrm>
        <a:graphic>
          <a:graphicData uri="http://schemas.openxmlformats.org/drawingml/2006/table">
            <a:tbl>
              <a:tblPr>
                <a:noFill/>
                <a:tableStyleId>{78A3A204-2CF7-45C9-BEEF-54BE59222C30}</a:tableStyleId>
              </a:tblPr>
              <a:tblGrid>
                <a:gridCol w="1182200">
                  <a:extLst>
                    <a:ext uri="{9D8B030D-6E8A-4147-A177-3AD203B41FA5}">
                      <a16:colId xmlns:a16="http://schemas.microsoft.com/office/drawing/2014/main" val="20000"/>
                    </a:ext>
                  </a:extLst>
                </a:gridCol>
                <a:gridCol w="4941000">
                  <a:extLst>
                    <a:ext uri="{9D8B030D-6E8A-4147-A177-3AD203B41FA5}">
                      <a16:colId xmlns:a16="http://schemas.microsoft.com/office/drawing/2014/main" val="20001"/>
                    </a:ext>
                  </a:extLst>
                </a:gridCol>
                <a:gridCol w="4237000">
                  <a:extLst>
                    <a:ext uri="{9D8B030D-6E8A-4147-A177-3AD203B41FA5}">
                      <a16:colId xmlns:a16="http://schemas.microsoft.com/office/drawing/2014/main" val="20002"/>
                    </a:ext>
                  </a:extLst>
                </a:gridCol>
              </a:tblGrid>
              <a:tr h="626675">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Practices</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3</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130672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Conceptual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rituals are a way of expressing beliefs and ideas about God.</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prayer, meditation and rituals are used to connect spiritually.</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the way scriptures are used and treated reflects beliefs about their importance.</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water is often used in ceremonies and rituals to symbolise cleansing and purity.</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fire is often used in ceremonies and rituals to symbolise purity and remembrance.</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worship can take many forms and often involves symbolism.</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192527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 related</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Buddhist</a:t>
                      </a:r>
                      <a:r>
                        <a:rPr lang="en-GB" sz="100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-Meditate to ensure the mind is peaceful and focused.</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-Believe that through regular meditation they can reach nirvana.</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Muslim</a:t>
                      </a:r>
                      <a:r>
                        <a:rPr lang="en-GB" sz="100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-Treat the Qur’an in special ways to show respect.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-Believe the Qur’an can only be fully understood if read with faith (iman).</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-Use water to perform wudu prior to prayer and worship.</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Christian</a:t>
                      </a:r>
                      <a:r>
                        <a:rPr lang="en-GB" sz="100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-Read the Bible in a variety of translations and ways.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-Use prayer to ask for God’s forgiveness.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-Use water for baptism, following the example of Jesus in the Bible.</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a:t>
                      </a:r>
                      <a:r>
                        <a:rPr lang="en-GB" sz="1000" b="1" u="none" strike="noStrike" cap="none">
                          <a:solidFill>
                            <a:schemeClr val="dk1"/>
                          </a:solidFill>
                          <a:latin typeface="Lato"/>
                          <a:ea typeface="Lato"/>
                          <a:cs typeface="Lato"/>
                          <a:sym typeface="Lato"/>
                        </a:rPr>
                        <a:t> Sikh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-Use fire as part of funeral rituals.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a:t>
                      </a:r>
                      <a:r>
                        <a:rPr lang="en-GB" sz="1000" b="1" u="none" strike="noStrike" cap="none">
                          <a:solidFill>
                            <a:schemeClr val="dk1"/>
                          </a:solidFill>
                          <a:latin typeface="Lato"/>
                          <a:ea typeface="Lato"/>
                          <a:cs typeface="Lato"/>
                          <a:sym typeface="Lato"/>
                        </a:rPr>
                        <a:t> Hindu</a:t>
                      </a:r>
                      <a:r>
                        <a:rPr lang="en-GB" sz="100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-Use fire symbolically during marriage ceremonies and funerals.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-Use a flame or lamp as part of puja.</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Jewish</a:t>
                      </a:r>
                      <a:r>
                        <a:rPr lang="en-GB" sz="100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-Wear a tzitzit (prayer shawl) to remind them of God’s guidance.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-Treat the Torah and Tanakh in special ways to show respect.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Zoroastrian</a:t>
                      </a:r>
                      <a:r>
                        <a:rPr lang="en-GB" sz="100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-Use fire as a symbol of purity and the light of God.</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Shinto</a:t>
                      </a:r>
                      <a:r>
                        <a:rPr lang="en-GB" sz="100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-Use water for ritual cleaning and as a symbol of nature.</a:t>
                      </a:r>
                      <a:endParaRPr sz="1400" u="none" strike="noStrike" cap="none">
                        <a:solidFill>
                          <a:schemeClr val="dk1"/>
                        </a:solidFill>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151" name="Google Shape;151;p23"/>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152" name="Google Shape;152;p23"/>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153" name="Google Shape;153;p23"/>
          <p:cNvSpPr/>
          <p:nvPr/>
        </p:nvSpPr>
        <p:spPr>
          <a:xfrm>
            <a:off x="7251000" y="571425"/>
            <a:ext cx="3275100" cy="12006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B3 Curriculum framework attainment target for KS2</a:t>
            </a:r>
            <a:r>
              <a:rPr lang="en-GB" sz="1100" b="0" i="0" u="none" strike="noStrike" cap="none">
                <a:solidFill>
                  <a:schemeClr val="dk1"/>
                </a:solidFill>
                <a:latin typeface="Lato"/>
                <a:ea typeface="Lato"/>
                <a:cs typeface="Lato"/>
                <a:sym typeface="Lato"/>
              </a:rPr>
              <a:t>:Observe and consider different dimensions of religion, so that they can explore and show understanding of similarities and differences within and between different religions and worldviews.</a:t>
            </a:r>
            <a:endParaRPr sz="1100" b="1" i="0" u="none" strike="noStrike" cap="none">
              <a:solidFill>
                <a:schemeClr val="dk1"/>
              </a:solidFill>
              <a:latin typeface="Lato"/>
              <a:ea typeface="Lato"/>
              <a:cs typeface="Lato"/>
              <a:sym typeface="Lato"/>
            </a:endParaRPr>
          </a:p>
        </p:txBody>
      </p:sp>
      <p:sp>
        <p:nvSpPr>
          <p:cNvPr id="154" name="Google Shape;154;p23"/>
          <p:cNvSpPr/>
          <p:nvPr/>
        </p:nvSpPr>
        <p:spPr>
          <a:xfrm>
            <a:off x="165900" y="571425"/>
            <a:ext cx="3275100" cy="12006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A1 Curriculum framework attainment target for KS2</a:t>
            </a:r>
            <a:r>
              <a:rPr lang="en-GB" sz="1100" b="0" i="0" u="none" strike="noStrike" cap="none">
                <a:solidFill>
                  <a:schemeClr val="dk1"/>
                </a:solidFill>
                <a:latin typeface="Lato"/>
                <a:ea typeface="Lato"/>
                <a:cs typeface="Lato"/>
                <a:sym typeface="Lato"/>
              </a:rPr>
              <a:t>: Describe and make connections between different</a:t>
            </a:r>
            <a:r>
              <a:rPr lang="en-GB" sz="1100" b="1" i="0" u="none" strike="noStrike" cap="none">
                <a:solidFill>
                  <a:schemeClr val="dk1"/>
                </a:solidFill>
                <a:latin typeface="Lato"/>
                <a:ea typeface="Lato"/>
                <a:cs typeface="Lato"/>
                <a:sym typeface="Lato"/>
              </a:rPr>
              <a:t> features </a:t>
            </a:r>
            <a:r>
              <a:rPr lang="en-GB" sz="1100" b="0" i="0" u="none" strike="noStrike" cap="none">
                <a:solidFill>
                  <a:schemeClr val="dk1"/>
                </a:solidFill>
                <a:latin typeface="Lato"/>
                <a:ea typeface="Lato"/>
                <a:cs typeface="Lato"/>
                <a:sym typeface="Lato"/>
              </a:rPr>
              <a:t>of the religions and worldviews they study, discovering more about celebrations, worship, pilgrimages and the rituals which mark important points in life, in order to reflect on their significance.</a:t>
            </a:r>
            <a:endParaRPr sz="1100" b="0" i="0" u="none" strike="noStrike" cap="none">
              <a:solidFill>
                <a:schemeClr val="dk1"/>
              </a:solidFill>
              <a:latin typeface="Lato"/>
              <a:ea typeface="Lato"/>
              <a:cs typeface="Lato"/>
              <a:sym typeface="Lato"/>
            </a:endParaRPr>
          </a:p>
        </p:txBody>
      </p:sp>
      <p:sp>
        <p:nvSpPr>
          <p:cNvPr id="155" name="Google Shape;155;p23"/>
          <p:cNvSpPr/>
          <p:nvPr/>
        </p:nvSpPr>
        <p:spPr>
          <a:xfrm>
            <a:off x="3575725" y="571425"/>
            <a:ext cx="3543300" cy="12006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A3 Curriculum framework attainment target for KS2</a:t>
            </a:r>
            <a:r>
              <a:rPr lang="en-GB" sz="1100" b="0" i="0" u="none" strike="noStrike" cap="none">
                <a:solidFill>
                  <a:schemeClr val="dk1"/>
                </a:solidFill>
                <a:latin typeface="Lato"/>
                <a:ea typeface="Lato"/>
                <a:cs typeface="Lato"/>
                <a:sym typeface="Lato"/>
              </a:rPr>
              <a:t>:  Explore and describe a range of</a:t>
            </a:r>
            <a:r>
              <a:rPr lang="en-GB" sz="1100" b="1" i="0" u="none" strike="noStrike" cap="none">
                <a:solidFill>
                  <a:schemeClr val="dk1"/>
                </a:solidFill>
                <a:latin typeface="Lato"/>
                <a:ea typeface="Lato"/>
                <a:cs typeface="Lato"/>
                <a:sym typeface="Lato"/>
              </a:rPr>
              <a:t> </a:t>
            </a:r>
            <a:r>
              <a:rPr lang="en-GB" sz="1100" b="0" i="0" u="none" strike="noStrike" cap="none">
                <a:solidFill>
                  <a:schemeClr val="dk1"/>
                </a:solidFill>
                <a:latin typeface="Lato"/>
                <a:ea typeface="Lato"/>
                <a:cs typeface="Lato"/>
                <a:sym typeface="Lato"/>
              </a:rPr>
              <a:t>beliefs, symbols and </a:t>
            </a:r>
            <a:r>
              <a:rPr lang="en-GB" sz="1100" b="1" i="0" u="none" strike="noStrike" cap="none">
                <a:solidFill>
                  <a:schemeClr val="dk1"/>
                </a:solidFill>
                <a:latin typeface="Lato"/>
                <a:ea typeface="Lato"/>
                <a:cs typeface="Lato"/>
                <a:sym typeface="Lato"/>
              </a:rPr>
              <a:t>actions </a:t>
            </a:r>
            <a:r>
              <a:rPr lang="en-GB" sz="1100" b="0" i="0" u="none" strike="noStrike" cap="none">
                <a:solidFill>
                  <a:schemeClr val="dk1"/>
                </a:solidFill>
                <a:latin typeface="Lato"/>
                <a:ea typeface="Lato"/>
                <a:cs typeface="Lato"/>
                <a:sym typeface="Lato"/>
              </a:rPr>
              <a:t>so that they can understand different ways of life and ways of expressing meaning.</a:t>
            </a:r>
            <a:endParaRPr sz="1400" b="1" i="0" u="none" strike="noStrike" cap="none">
              <a:solidFill>
                <a:schemeClr val="dk1"/>
              </a:solidFill>
              <a:latin typeface="Lato"/>
              <a:ea typeface="Lato"/>
              <a:cs typeface="Lato"/>
              <a:sym typeface="Lato"/>
            </a:endParaRPr>
          </a:p>
        </p:txBody>
      </p:sp>
      <p:sp>
        <p:nvSpPr>
          <p:cNvPr id="156" name="Google Shape;156;p23"/>
          <p:cNvSpPr txBox="1"/>
          <p:nvPr/>
        </p:nvSpPr>
        <p:spPr>
          <a:xfrm>
            <a:off x="7550" y="65210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graphicFrame>
        <p:nvGraphicFramePr>
          <p:cNvPr id="161" name="Google Shape;161;p24"/>
          <p:cNvGraphicFramePr/>
          <p:nvPr/>
        </p:nvGraphicFramePr>
        <p:xfrm>
          <a:off x="165900" y="1866210"/>
          <a:ext cx="3000000" cy="3000000"/>
        </p:xfrm>
        <a:graphic>
          <a:graphicData uri="http://schemas.openxmlformats.org/drawingml/2006/table">
            <a:tbl>
              <a:tblPr>
                <a:noFill/>
                <a:tableStyleId>{78A3A204-2CF7-45C9-BEEF-54BE59222C30}</a:tableStyleId>
              </a:tblPr>
              <a:tblGrid>
                <a:gridCol w="1182200">
                  <a:extLst>
                    <a:ext uri="{9D8B030D-6E8A-4147-A177-3AD203B41FA5}">
                      <a16:colId xmlns:a16="http://schemas.microsoft.com/office/drawing/2014/main" val="20000"/>
                    </a:ext>
                  </a:extLst>
                </a:gridCol>
                <a:gridCol w="4941000">
                  <a:extLst>
                    <a:ext uri="{9D8B030D-6E8A-4147-A177-3AD203B41FA5}">
                      <a16:colId xmlns:a16="http://schemas.microsoft.com/office/drawing/2014/main" val="20001"/>
                    </a:ext>
                  </a:extLst>
                </a:gridCol>
                <a:gridCol w="4237000">
                  <a:extLst>
                    <a:ext uri="{9D8B030D-6E8A-4147-A177-3AD203B41FA5}">
                      <a16:colId xmlns:a16="http://schemas.microsoft.com/office/drawing/2014/main" val="20002"/>
                    </a:ext>
                  </a:extLst>
                </a:gridCol>
              </a:tblGrid>
              <a:tr h="626675">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Practices</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4</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1381300">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Conceptual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85750" algn="l" rtl="0">
                        <a:lnSpc>
                          <a:spcPct val="115000"/>
                        </a:lnSpc>
                        <a:spcBef>
                          <a:spcPts val="0"/>
                        </a:spcBef>
                        <a:spcAft>
                          <a:spcPts val="0"/>
                        </a:spcAft>
                        <a:buClr>
                          <a:schemeClr val="dk1"/>
                        </a:buClr>
                        <a:buSzPts val="900"/>
                        <a:buFont typeface="Lato"/>
                        <a:buChar char="●"/>
                      </a:pPr>
                      <a:r>
                        <a:rPr lang="en-GB" sz="1000" u="none" strike="noStrike" cap="none">
                          <a:solidFill>
                            <a:schemeClr val="dk1"/>
                          </a:solidFill>
                          <a:latin typeface="Lato"/>
                          <a:ea typeface="Lato"/>
                          <a:cs typeface="Lato"/>
                          <a:sym typeface="Lato"/>
                        </a:rPr>
                        <a:t>To know that the way scriptures are treated and used reflects beliefs about their meaning and origin.</a:t>
                      </a:r>
                      <a:endParaRPr sz="10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1000" u="none" strike="noStrike" cap="none">
                          <a:solidFill>
                            <a:schemeClr val="dk1"/>
                          </a:solidFill>
                          <a:latin typeface="Lato"/>
                          <a:ea typeface="Lato"/>
                          <a:cs typeface="Lato"/>
                          <a:sym typeface="Lato"/>
                        </a:rPr>
                        <a:t>To know that rituals and practices can be based on religious and cultural roots and that often these are interconnected.</a:t>
                      </a:r>
                      <a:endParaRPr sz="10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1000" u="none" strike="noStrike" cap="none">
                          <a:solidFill>
                            <a:schemeClr val="dk1"/>
                          </a:solidFill>
                          <a:latin typeface="Lato"/>
                          <a:ea typeface="Lato"/>
                          <a:cs typeface="Lato"/>
                          <a:sym typeface="Lato"/>
                        </a:rPr>
                        <a:t>To know that the ways scriptures are read and used changes over time.</a:t>
                      </a:r>
                      <a:endParaRPr sz="10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1000" u="none" strike="noStrike" cap="none">
                          <a:solidFill>
                            <a:schemeClr val="dk1"/>
                          </a:solidFill>
                          <a:latin typeface="Lato"/>
                          <a:ea typeface="Lato"/>
                          <a:cs typeface="Lato"/>
                          <a:sym typeface="Lato"/>
                        </a:rPr>
                        <a:t>To know that people with similar </a:t>
                      </a:r>
                      <a:r>
                        <a:rPr lang="en-GB" sz="900" u="none" strike="noStrike" cap="none">
                          <a:solidFill>
                            <a:schemeClr val="dk1"/>
                          </a:solidFill>
                          <a:latin typeface="Lato"/>
                          <a:ea typeface="Lato"/>
                          <a:cs typeface="Lato"/>
                          <a:sym typeface="Lato"/>
                        </a:rPr>
                        <a:t>worldviews </a:t>
                      </a:r>
                      <a:r>
                        <a:rPr lang="en-GB" sz="1000" u="none" strike="noStrike" cap="none">
                          <a:solidFill>
                            <a:schemeClr val="dk1"/>
                          </a:solidFill>
                          <a:latin typeface="Lato"/>
                          <a:ea typeface="Lato"/>
                          <a:cs typeface="Lato"/>
                          <a:sym typeface="Lato"/>
                        </a:rPr>
                        <a:t>may practice in different ways due to historical events.</a:t>
                      </a:r>
                      <a:endParaRPr sz="10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1000" u="none" strike="noStrike" cap="none">
                          <a:solidFill>
                            <a:schemeClr val="dk1"/>
                          </a:solidFill>
                          <a:latin typeface="Lato"/>
                          <a:ea typeface="Lato"/>
                          <a:cs typeface="Lato"/>
                          <a:sym typeface="Lato"/>
                        </a:rPr>
                        <a:t>To know that practices change over time.</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192527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 related</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Christian </a:t>
                      </a:r>
                      <a:r>
                        <a:rPr lang="en-GB" sz="950" u="none" strike="noStrike" cap="none">
                          <a:solidFill>
                            <a:schemeClr val="dk1"/>
                          </a:solidFill>
                          <a:latin typeface="Lato"/>
                          <a:ea typeface="Lato"/>
                          <a:cs typeface="Lato"/>
                          <a:sym typeface="Lato"/>
                        </a:rPr>
                        <a:t>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950" u="none" strike="noStrike" cap="none">
                          <a:solidFill>
                            <a:schemeClr val="dk1"/>
                          </a:solidFill>
                          <a:latin typeface="Lato"/>
                          <a:ea typeface="Lato"/>
                          <a:cs typeface="Lato"/>
                          <a:sym typeface="Lato"/>
                        </a:rPr>
                        <a:t>-Celebrate Easter remembering Jesus’ death and resurrection.</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950" u="none" strike="noStrike" cap="none">
                          <a:solidFill>
                            <a:schemeClr val="dk1"/>
                          </a:solidFill>
                          <a:latin typeface="Lato"/>
                          <a:ea typeface="Lato"/>
                          <a:cs typeface="Lato"/>
                          <a:sym typeface="Lato"/>
                        </a:rPr>
                        <a:t>- Choose to fast during Lent.</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950" u="none" strike="noStrike" cap="none">
                          <a:solidFill>
                            <a:schemeClr val="dk1"/>
                          </a:solidFill>
                          <a:latin typeface="Lato"/>
                          <a:ea typeface="Lato"/>
                          <a:cs typeface="Lato"/>
                          <a:sym typeface="Lato"/>
                        </a:rPr>
                        <a:t>- Take part in a confirmation ceremony as a young person.</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Sikh</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950" u="none" strike="noStrike" cap="none">
                          <a:solidFill>
                            <a:schemeClr val="dk1"/>
                          </a:solidFill>
                          <a:latin typeface="Lato"/>
                          <a:ea typeface="Lato"/>
                          <a:cs typeface="Lato"/>
                          <a:sym typeface="Lato"/>
                        </a:rPr>
                        <a:t>-Treat the Guru Granth Sahib in special ways to show respect.</a:t>
                      </a:r>
                      <a:endParaRPr sz="95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-May wish to join or be initiated into the Khalsa through the Amrit Sanskar ceremony.</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950" u="none" strike="noStrike" cap="none">
                          <a:solidFill>
                            <a:schemeClr val="dk1"/>
                          </a:solidFill>
                          <a:latin typeface="Lato"/>
                          <a:ea typeface="Lato"/>
                          <a:cs typeface="Lato"/>
                          <a:sym typeface="Lato"/>
                        </a:rPr>
                        <a:t>-Wear five symbols, known as the Five Ks, as symbols of their faith.</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a:t>
                      </a:r>
                      <a:r>
                        <a:rPr lang="en-GB" sz="950" b="1" u="none" strike="noStrike" cap="none">
                          <a:solidFill>
                            <a:schemeClr val="dk1"/>
                          </a:solidFill>
                          <a:latin typeface="Lato"/>
                          <a:ea typeface="Lato"/>
                          <a:cs typeface="Lato"/>
                          <a:sym typeface="Lato"/>
                        </a:rPr>
                        <a:t> Muslim </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 Fast and give Zakat during Ramadan.</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 Choose to eat a halal diet.</a:t>
                      </a: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000"/>
                        <a:buFont typeface="Arial"/>
                        <a:buNone/>
                      </a:pPr>
                      <a:r>
                        <a:rPr lang="en-GB" sz="950" u="none" strike="noStrike" cap="none">
                          <a:solidFill>
                            <a:schemeClr val="dk1"/>
                          </a:solidFill>
                          <a:latin typeface="Lato"/>
                          <a:ea typeface="Lato"/>
                          <a:cs typeface="Lato"/>
                          <a:sym typeface="Lato"/>
                        </a:rPr>
                        <a:t>To know that some people who follow the</a:t>
                      </a:r>
                      <a:r>
                        <a:rPr lang="en-GB" sz="950" b="1" u="none" strike="noStrike" cap="none">
                          <a:solidFill>
                            <a:schemeClr val="dk1"/>
                          </a:solidFill>
                          <a:latin typeface="Lato"/>
                          <a:ea typeface="Lato"/>
                          <a:cs typeface="Lato"/>
                          <a:sym typeface="Lato"/>
                        </a:rPr>
                        <a:t> Jewish</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000"/>
                        <a:buFont typeface="Arial"/>
                        <a:buNone/>
                      </a:pPr>
                      <a:r>
                        <a:rPr lang="en-GB" sz="950" u="none" strike="noStrike" cap="none">
                          <a:solidFill>
                            <a:schemeClr val="dk1"/>
                          </a:solidFill>
                          <a:latin typeface="Lato"/>
                          <a:ea typeface="Lato"/>
                          <a:cs typeface="Lato"/>
                          <a:sym typeface="Lato"/>
                        </a:rPr>
                        <a:t>-Take part in a Bar/Bat Mitzvah ceremony as a sign of becoming responsible for fulfilling the mitzvot.</a:t>
                      </a:r>
                      <a:endParaRPr sz="9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-Use mezuzah and tefillin to help remind them of God’s word.</a:t>
                      </a:r>
                      <a:endParaRPr sz="9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 Celebrate Yom Kippur (the Day of Atonement).</a:t>
                      </a:r>
                      <a:endParaRPr sz="9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 Choose to eat a  kosher diet.</a:t>
                      </a:r>
                      <a:endParaRPr sz="95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a:t>
                      </a:r>
                      <a:r>
                        <a:rPr lang="en-GB" sz="950" b="1" u="none" strike="noStrike" cap="none">
                          <a:solidFill>
                            <a:schemeClr val="dk1"/>
                          </a:solidFill>
                          <a:latin typeface="Lato"/>
                          <a:ea typeface="Lato"/>
                          <a:cs typeface="Lato"/>
                          <a:sym typeface="Lato"/>
                        </a:rPr>
                        <a:t> Hindu</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 Read from a variety of scriptures including what is sometimes referred to as the ‘revealed truths’ (shruti) and the ‘remembered truths’ (smriti).</a:t>
                      </a:r>
                      <a:endParaRPr sz="95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 Take part in a Upanayana ceremony.</a:t>
                      </a: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162" name="Google Shape;162;p24"/>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163" name="Google Shape;163;p24"/>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164" name="Google Shape;164;p24"/>
          <p:cNvSpPr/>
          <p:nvPr/>
        </p:nvSpPr>
        <p:spPr>
          <a:xfrm>
            <a:off x="7251000" y="571425"/>
            <a:ext cx="3275100" cy="12006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B3 Curriculum framework attainment target for KS2</a:t>
            </a:r>
            <a:r>
              <a:rPr lang="en-GB" sz="1100" b="0" i="0" u="none" strike="noStrike" cap="none">
                <a:solidFill>
                  <a:schemeClr val="dk1"/>
                </a:solidFill>
                <a:latin typeface="Lato"/>
                <a:ea typeface="Lato"/>
                <a:cs typeface="Lato"/>
                <a:sym typeface="Lato"/>
              </a:rPr>
              <a:t>:Observe and consider different dimensions of religion, so that they can explore and show understanding of similarities and differences within and between different religions and worldviews.</a:t>
            </a:r>
            <a:endParaRPr sz="1100" b="1" i="0" u="none" strike="noStrike" cap="none">
              <a:solidFill>
                <a:schemeClr val="dk1"/>
              </a:solidFill>
              <a:latin typeface="Lato"/>
              <a:ea typeface="Lato"/>
              <a:cs typeface="Lato"/>
              <a:sym typeface="Lato"/>
            </a:endParaRPr>
          </a:p>
        </p:txBody>
      </p:sp>
      <p:sp>
        <p:nvSpPr>
          <p:cNvPr id="165" name="Google Shape;165;p24"/>
          <p:cNvSpPr/>
          <p:nvPr/>
        </p:nvSpPr>
        <p:spPr>
          <a:xfrm>
            <a:off x="165900" y="571425"/>
            <a:ext cx="3275100" cy="12006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A1 Curriculum framework attainment target for KS2</a:t>
            </a:r>
            <a:r>
              <a:rPr lang="en-GB" sz="1100" b="0" i="0" u="none" strike="noStrike" cap="none">
                <a:solidFill>
                  <a:schemeClr val="dk1"/>
                </a:solidFill>
                <a:latin typeface="Lato"/>
                <a:ea typeface="Lato"/>
                <a:cs typeface="Lato"/>
                <a:sym typeface="Lato"/>
              </a:rPr>
              <a:t>: Describe and make connections between different</a:t>
            </a:r>
            <a:r>
              <a:rPr lang="en-GB" sz="1100" b="1" i="0" u="none" strike="noStrike" cap="none">
                <a:solidFill>
                  <a:schemeClr val="dk1"/>
                </a:solidFill>
                <a:latin typeface="Lato"/>
                <a:ea typeface="Lato"/>
                <a:cs typeface="Lato"/>
                <a:sym typeface="Lato"/>
              </a:rPr>
              <a:t> features </a:t>
            </a:r>
            <a:r>
              <a:rPr lang="en-GB" sz="1100" b="0" i="0" u="none" strike="noStrike" cap="none">
                <a:solidFill>
                  <a:schemeClr val="dk1"/>
                </a:solidFill>
                <a:latin typeface="Lato"/>
                <a:ea typeface="Lato"/>
                <a:cs typeface="Lato"/>
                <a:sym typeface="Lato"/>
              </a:rPr>
              <a:t>of the religions and worldviews they study, discovering more about celebrations, worship, pilgrimages and the rituals which mark important points in life, in order to reflect on their significance.</a:t>
            </a:r>
            <a:endParaRPr sz="1100" b="0" i="0" u="none" strike="noStrike" cap="none">
              <a:solidFill>
                <a:schemeClr val="dk1"/>
              </a:solidFill>
              <a:latin typeface="Lato"/>
              <a:ea typeface="Lato"/>
              <a:cs typeface="Lato"/>
              <a:sym typeface="Lato"/>
            </a:endParaRPr>
          </a:p>
        </p:txBody>
      </p:sp>
      <p:sp>
        <p:nvSpPr>
          <p:cNvPr id="166" name="Google Shape;166;p24"/>
          <p:cNvSpPr/>
          <p:nvPr/>
        </p:nvSpPr>
        <p:spPr>
          <a:xfrm>
            <a:off x="3575725" y="571425"/>
            <a:ext cx="3543300" cy="12006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A3 Curriculum framework attainment target for KS2</a:t>
            </a:r>
            <a:r>
              <a:rPr lang="en-GB" sz="1100" b="0" i="0" u="none" strike="noStrike" cap="none">
                <a:solidFill>
                  <a:schemeClr val="dk1"/>
                </a:solidFill>
                <a:latin typeface="Lato"/>
                <a:ea typeface="Lato"/>
                <a:cs typeface="Lato"/>
                <a:sym typeface="Lato"/>
              </a:rPr>
              <a:t>:  Explore and describe a range of</a:t>
            </a:r>
            <a:r>
              <a:rPr lang="en-GB" sz="1100" b="1" i="0" u="none" strike="noStrike" cap="none">
                <a:solidFill>
                  <a:schemeClr val="dk1"/>
                </a:solidFill>
                <a:latin typeface="Lato"/>
                <a:ea typeface="Lato"/>
                <a:cs typeface="Lato"/>
                <a:sym typeface="Lato"/>
              </a:rPr>
              <a:t> </a:t>
            </a:r>
            <a:r>
              <a:rPr lang="en-GB" sz="1100" b="0" i="0" u="none" strike="noStrike" cap="none">
                <a:solidFill>
                  <a:schemeClr val="dk1"/>
                </a:solidFill>
                <a:latin typeface="Lato"/>
                <a:ea typeface="Lato"/>
                <a:cs typeface="Lato"/>
                <a:sym typeface="Lato"/>
              </a:rPr>
              <a:t>beliefs, symbols and </a:t>
            </a:r>
            <a:r>
              <a:rPr lang="en-GB" sz="1100" b="1" i="0" u="none" strike="noStrike" cap="none">
                <a:solidFill>
                  <a:schemeClr val="dk1"/>
                </a:solidFill>
                <a:latin typeface="Lato"/>
                <a:ea typeface="Lato"/>
                <a:cs typeface="Lato"/>
                <a:sym typeface="Lato"/>
              </a:rPr>
              <a:t>actions </a:t>
            </a:r>
            <a:r>
              <a:rPr lang="en-GB" sz="1100" b="0" i="0" u="none" strike="noStrike" cap="none">
                <a:solidFill>
                  <a:schemeClr val="dk1"/>
                </a:solidFill>
                <a:latin typeface="Lato"/>
                <a:ea typeface="Lato"/>
                <a:cs typeface="Lato"/>
                <a:sym typeface="Lato"/>
              </a:rPr>
              <a:t>so that they can understand different ways of life and ways of expressing meaning.</a:t>
            </a:r>
            <a:endParaRPr sz="1400" b="1" i="0" u="none" strike="noStrike" cap="none">
              <a:solidFill>
                <a:schemeClr val="dk1"/>
              </a:solidFill>
              <a:latin typeface="Lato"/>
              <a:ea typeface="Lato"/>
              <a:cs typeface="Lato"/>
              <a:sym typeface="Lato"/>
            </a:endParaRPr>
          </a:p>
        </p:txBody>
      </p:sp>
      <p:sp>
        <p:nvSpPr>
          <p:cNvPr id="167" name="Google Shape;167;p24"/>
          <p:cNvSpPr txBox="1"/>
          <p:nvPr/>
        </p:nvSpPr>
        <p:spPr>
          <a:xfrm>
            <a:off x="7550" y="65210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graphicFrame>
        <p:nvGraphicFramePr>
          <p:cNvPr id="172" name="Google Shape;172;p25"/>
          <p:cNvGraphicFramePr/>
          <p:nvPr/>
        </p:nvGraphicFramePr>
        <p:xfrm>
          <a:off x="165900" y="1927590"/>
          <a:ext cx="3000000" cy="3000000"/>
        </p:xfrm>
        <a:graphic>
          <a:graphicData uri="http://schemas.openxmlformats.org/drawingml/2006/table">
            <a:tbl>
              <a:tblPr>
                <a:noFill/>
                <a:tableStyleId>{78A3A204-2CF7-45C9-BEEF-54BE59222C30}</a:tableStyleId>
              </a:tblPr>
              <a:tblGrid>
                <a:gridCol w="1182200">
                  <a:extLst>
                    <a:ext uri="{9D8B030D-6E8A-4147-A177-3AD203B41FA5}">
                      <a16:colId xmlns:a16="http://schemas.microsoft.com/office/drawing/2014/main" val="20000"/>
                    </a:ext>
                  </a:extLst>
                </a:gridCol>
                <a:gridCol w="4930500">
                  <a:extLst>
                    <a:ext uri="{9D8B030D-6E8A-4147-A177-3AD203B41FA5}">
                      <a16:colId xmlns:a16="http://schemas.microsoft.com/office/drawing/2014/main" val="20001"/>
                    </a:ext>
                  </a:extLst>
                </a:gridCol>
                <a:gridCol w="4247500">
                  <a:extLst>
                    <a:ext uri="{9D8B030D-6E8A-4147-A177-3AD203B41FA5}">
                      <a16:colId xmlns:a16="http://schemas.microsoft.com/office/drawing/2014/main" val="20002"/>
                    </a:ext>
                  </a:extLst>
                </a:gridCol>
              </a:tblGrid>
              <a:tr h="579550">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Practices</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5</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1186050">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Conceptual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funeral practices often reflect beliefs about life after death.</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funerals can be important to help people grieve.</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some festivals commemorate times when religious freedom has been fought for (e.g. Bonfire night).</a:t>
                      </a:r>
                      <a:endParaRPr sz="950" u="none" strike="sng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begin to consider reasons for taking part in religious practices including belief, culture, tradition and obligation.</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begin to consider some of the ways practices are influenced by culture, tradition, geography, leadership  and history.</a:t>
                      </a: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230792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 related</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Christian</a:t>
                      </a:r>
                      <a:r>
                        <a:rPr lang="en-GB" sz="95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950" u="none" strike="noStrike" cap="none">
                          <a:solidFill>
                            <a:schemeClr val="dk1"/>
                          </a:solidFill>
                          <a:latin typeface="Lato"/>
                          <a:ea typeface="Lato"/>
                          <a:cs typeface="Lato"/>
                          <a:sym typeface="Lato"/>
                        </a:rPr>
                        <a:t>:</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-Include songs, bible readings, prayers and liturgy in a funeral service at a church.</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-Worship and pray in different ways depending on which denomination they belong to.</a:t>
                      </a:r>
                      <a:endParaRPr sz="950" u="none" strike="sng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-Express their worldview in a way which reflects their culture.</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-Celebrate Pentecost as when God sent the Holy Spirit to Earth and as the start of the Christian church.</a:t>
                      </a:r>
                      <a:endParaRPr sz="10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Muslim</a:t>
                      </a:r>
                      <a:r>
                        <a:rPr lang="en-GB" sz="95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r>
                        <a:rPr lang="en-GB" sz="950" u="none" strike="noStrike" cap="none">
                          <a:solidFill>
                            <a:schemeClr val="dk1"/>
                          </a:solidFill>
                          <a:latin typeface="Lato"/>
                          <a:ea typeface="Lato"/>
                          <a:cs typeface="Lato"/>
                          <a:sym typeface="Lato"/>
                        </a:rPr>
                        <a:t>-Treat a body in special ways after death showing to reflect their beliefs and values.</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Jewish</a:t>
                      </a:r>
                      <a:r>
                        <a:rPr lang="en-GB" sz="95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950" u="none" strike="noStrike" cap="none">
                          <a:solidFill>
                            <a:schemeClr val="dk1"/>
                          </a:solidFill>
                          <a:latin typeface="Lato"/>
                          <a:ea typeface="Lato"/>
                          <a:cs typeface="Lato"/>
                          <a:sym typeface="Lato"/>
                        </a:rPr>
                        <a:t>:</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-Prefer burial over cremation linking to their beliefs about resurrection..</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-Treat a body in special ways after death showing their beliefs about resurrection.</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Hindu</a:t>
                      </a:r>
                      <a:r>
                        <a:rPr lang="en-GB" sz="95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950" u="none" strike="noStrike" cap="none">
                          <a:solidFill>
                            <a:schemeClr val="dk1"/>
                          </a:solidFill>
                          <a:latin typeface="Lato"/>
                          <a:ea typeface="Lato"/>
                          <a:cs typeface="Lato"/>
                          <a:sym typeface="Lato"/>
                        </a:rPr>
                        <a:t>:</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-Treat a body in special ways after death,  including symbolic actions.</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Sikh</a:t>
                      </a:r>
                      <a:r>
                        <a:rPr lang="en-GB" sz="95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950" u="none" strike="noStrike" cap="none">
                          <a:solidFill>
                            <a:schemeClr val="dk1"/>
                          </a:solidFill>
                          <a:latin typeface="Lato"/>
                          <a:ea typeface="Lato"/>
                          <a:cs typeface="Lato"/>
                          <a:sym typeface="Lato"/>
                        </a:rPr>
                        <a:t>:</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-Celebrate Diwali remembering the story of Guru Hargobind.</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-try to follow the examples of the Gurus when thinking about standing up for their beliefs.</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173" name="Google Shape;173;p25"/>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174" name="Google Shape;174;p25"/>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175" name="Google Shape;175;p25"/>
          <p:cNvSpPr/>
          <p:nvPr/>
        </p:nvSpPr>
        <p:spPr>
          <a:xfrm>
            <a:off x="7251000" y="571425"/>
            <a:ext cx="3275100" cy="12006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B3 Curriculum framework attainment target for KS2</a:t>
            </a:r>
            <a:r>
              <a:rPr lang="en-GB" sz="1100" b="0" i="0" u="none" strike="noStrike" cap="none">
                <a:solidFill>
                  <a:schemeClr val="dk1"/>
                </a:solidFill>
                <a:latin typeface="Lato"/>
                <a:ea typeface="Lato"/>
                <a:cs typeface="Lato"/>
                <a:sym typeface="Lato"/>
              </a:rPr>
              <a:t>:Observe and consider different dimensions of religion, so that they can explore and show understanding of similarities and differences within and between different religions and worldviews.</a:t>
            </a:r>
            <a:endParaRPr sz="1100" b="1" i="0" u="none" strike="noStrike" cap="none">
              <a:solidFill>
                <a:schemeClr val="dk1"/>
              </a:solidFill>
              <a:latin typeface="Lato"/>
              <a:ea typeface="Lato"/>
              <a:cs typeface="Lato"/>
              <a:sym typeface="Lato"/>
            </a:endParaRPr>
          </a:p>
        </p:txBody>
      </p:sp>
      <p:sp>
        <p:nvSpPr>
          <p:cNvPr id="176" name="Google Shape;176;p25"/>
          <p:cNvSpPr/>
          <p:nvPr/>
        </p:nvSpPr>
        <p:spPr>
          <a:xfrm>
            <a:off x="165900" y="571425"/>
            <a:ext cx="3275100" cy="12006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A1 Curriculum framework attainment target for KS2</a:t>
            </a:r>
            <a:r>
              <a:rPr lang="en-GB" sz="1100" b="0" i="0" u="none" strike="noStrike" cap="none">
                <a:solidFill>
                  <a:schemeClr val="dk1"/>
                </a:solidFill>
                <a:latin typeface="Lato"/>
                <a:ea typeface="Lato"/>
                <a:cs typeface="Lato"/>
                <a:sym typeface="Lato"/>
              </a:rPr>
              <a:t>: Describe and make connections between different</a:t>
            </a:r>
            <a:r>
              <a:rPr lang="en-GB" sz="1100" b="1" i="0" u="none" strike="noStrike" cap="none">
                <a:solidFill>
                  <a:schemeClr val="dk1"/>
                </a:solidFill>
                <a:latin typeface="Lato"/>
                <a:ea typeface="Lato"/>
                <a:cs typeface="Lato"/>
                <a:sym typeface="Lato"/>
              </a:rPr>
              <a:t> features </a:t>
            </a:r>
            <a:r>
              <a:rPr lang="en-GB" sz="1100" b="0" i="0" u="none" strike="noStrike" cap="none">
                <a:solidFill>
                  <a:schemeClr val="dk1"/>
                </a:solidFill>
                <a:latin typeface="Lato"/>
                <a:ea typeface="Lato"/>
                <a:cs typeface="Lato"/>
                <a:sym typeface="Lato"/>
              </a:rPr>
              <a:t>of the religions and worldviews they study, discovering more about celebrations, worship, pilgrimages and the rituals which mark important points in life, in order to reflect on their significance.</a:t>
            </a:r>
            <a:endParaRPr sz="1100" b="0" i="0" u="none" strike="noStrike" cap="none">
              <a:solidFill>
                <a:schemeClr val="dk1"/>
              </a:solidFill>
              <a:latin typeface="Lato"/>
              <a:ea typeface="Lato"/>
              <a:cs typeface="Lato"/>
              <a:sym typeface="Lato"/>
            </a:endParaRPr>
          </a:p>
        </p:txBody>
      </p:sp>
      <p:sp>
        <p:nvSpPr>
          <p:cNvPr id="177" name="Google Shape;177;p25"/>
          <p:cNvSpPr/>
          <p:nvPr/>
        </p:nvSpPr>
        <p:spPr>
          <a:xfrm>
            <a:off x="3575725" y="571425"/>
            <a:ext cx="3543300" cy="12006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A3 Curriculum framework attainment target for KS2</a:t>
            </a:r>
            <a:r>
              <a:rPr lang="en-GB" sz="1100" b="0" i="0" u="none" strike="noStrike" cap="none">
                <a:solidFill>
                  <a:schemeClr val="dk1"/>
                </a:solidFill>
                <a:latin typeface="Lato"/>
                <a:ea typeface="Lato"/>
                <a:cs typeface="Lato"/>
                <a:sym typeface="Lato"/>
              </a:rPr>
              <a:t>:  Explore and describe a range of</a:t>
            </a:r>
            <a:r>
              <a:rPr lang="en-GB" sz="1100" b="1" i="0" u="none" strike="noStrike" cap="none">
                <a:solidFill>
                  <a:schemeClr val="dk1"/>
                </a:solidFill>
                <a:latin typeface="Lato"/>
                <a:ea typeface="Lato"/>
                <a:cs typeface="Lato"/>
                <a:sym typeface="Lato"/>
              </a:rPr>
              <a:t> </a:t>
            </a:r>
            <a:r>
              <a:rPr lang="en-GB" sz="1100" b="0" i="0" u="none" strike="noStrike" cap="none">
                <a:solidFill>
                  <a:schemeClr val="dk1"/>
                </a:solidFill>
                <a:latin typeface="Lato"/>
                <a:ea typeface="Lato"/>
                <a:cs typeface="Lato"/>
                <a:sym typeface="Lato"/>
              </a:rPr>
              <a:t>beliefs, symbols and </a:t>
            </a:r>
            <a:r>
              <a:rPr lang="en-GB" sz="1100" b="1" i="0" u="none" strike="noStrike" cap="none">
                <a:solidFill>
                  <a:schemeClr val="dk1"/>
                </a:solidFill>
                <a:latin typeface="Lato"/>
                <a:ea typeface="Lato"/>
                <a:cs typeface="Lato"/>
                <a:sym typeface="Lato"/>
              </a:rPr>
              <a:t>actions </a:t>
            </a:r>
            <a:r>
              <a:rPr lang="en-GB" sz="1100" b="0" i="0" u="none" strike="noStrike" cap="none">
                <a:solidFill>
                  <a:schemeClr val="dk1"/>
                </a:solidFill>
                <a:latin typeface="Lato"/>
                <a:ea typeface="Lato"/>
                <a:cs typeface="Lato"/>
                <a:sym typeface="Lato"/>
              </a:rPr>
              <a:t>so that they can understand different ways of life and ways of expressing meaning.</a:t>
            </a:r>
            <a:endParaRPr sz="1400" b="1" i="0" u="none" strike="noStrike" cap="none">
              <a:solidFill>
                <a:schemeClr val="dk1"/>
              </a:solidFill>
              <a:latin typeface="Lato"/>
              <a:ea typeface="Lato"/>
              <a:cs typeface="Lato"/>
              <a:sym typeface="Lato"/>
            </a:endParaRPr>
          </a:p>
        </p:txBody>
      </p:sp>
      <p:sp>
        <p:nvSpPr>
          <p:cNvPr id="178" name="Google Shape;178;p25"/>
          <p:cNvSpPr txBox="1"/>
          <p:nvPr/>
        </p:nvSpPr>
        <p:spPr>
          <a:xfrm>
            <a:off x="7550" y="65210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graphicFrame>
        <p:nvGraphicFramePr>
          <p:cNvPr id="183" name="Google Shape;183;p26"/>
          <p:cNvGraphicFramePr/>
          <p:nvPr/>
        </p:nvGraphicFramePr>
        <p:xfrm>
          <a:off x="165900" y="1927590"/>
          <a:ext cx="3000000" cy="3000000"/>
        </p:xfrm>
        <a:graphic>
          <a:graphicData uri="http://schemas.openxmlformats.org/drawingml/2006/table">
            <a:tbl>
              <a:tblPr>
                <a:noFill/>
                <a:tableStyleId>{78A3A204-2CF7-45C9-BEEF-54BE59222C30}</a:tableStyleId>
              </a:tblPr>
              <a:tblGrid>
                <a:gridCol w="1182200">
                  <a:extLst>
                    <a:ext uri="{9D8B030D-6E8A-4147-A177-3AD203B41FA5}">
                      <a16:colId xmlns:a16="http://schemas.microsoft.com/office/drawing/2014/main" val="20000"/>
                    </a:ext>
                  </a:extLst>
                </a:gridCol>
                <a:gridCol w="4930500">
                  <a:extLst>
                    <a:ext uri="{9D8B030D-6E8A-4147-A177-3AD203B41FA5}">
                      <a16:colId xmlns:a16="http://schemas.microsoft.com/office/drawing/2014/main" val="20001"/>
                    </a:ext>
                  </a:extLst>
                </a:gridCol>
                <a:gridCol w="4247500">
                  <a:extLst>
                    <a:ext uri="{9D8B030D-6E8A-4147-A177-3AD203B41FA5}">
                      <a16:colId xmlns:a16="http://schemas.microsoft.com/office/drawing/2014/main" val="20002"/>
                    </a:ext>
                  </a:extLst>
                </a:gridCol>
              </a:tblGrid>
              <a:tr h="591250">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Practices</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6</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145327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Conceptual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some people may use religious practises (e.g prayer, worship) to help them in times of suffering.</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a pilgrimage is a journey to a place of religious significance.</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pilgrimages are an important part of some people’s life.</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pilgrimage helps some people to feel close to God.</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visiting a place of personal, religious, cultural or historical significance can have a special meaning for many people. </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that there are many reasons for some people taking part in religious practices including belief, culture and tradition.</a:t>
                      </a:r>
                      <a:endParaRPr sz="950" u="none" strike="noStrike" cap="none">
                        <a:solidFill>
                          <a:schemeClr val="dk1"/>
                        </a:solidFill>
                        <a:latin typeface="Lato"/>
                        <a:ea typeface="Lato"/>
                        <a:cs typeface="Lato"/>
                        <a:sym typeface="Lato"/>
                      </a:endParaRPr>
                    </a:p>
                    <a:p>
                      <a:pPr marL="457200" marR="0" lvl="0" indent="-288925" algn="l" rtl="0">
                        <a:lnSpc>
                          <a:spcPct val="115000"/>
                        </a:lnSpc>
                        <a:spcBef>
                          <a:spcPts val="0"/>
                        </a:spcBef>
                        <a:spcAft>
                          <a:spcPts val="0"/>
                        </a:spcAft>
                        <a:buClr>
                          <a:schemeClr val="dk1"/>
                        </a:buClr>
                        <a:buSzPts val="950"/>
                        <a:buFont typeface="Lato"/>
                        <a:buChar char="●"/>
                      </a:pPr>
                      <a:r>
                        <a:rPr lang="en-GB" sz="950" u="none" strike="noStrike" cap="none">
                          <a:solidFill>
                            <a:schemeClr val="dk1"/>
                          </a:solidFill>
                          <a:latin typeface="Lato"/>
                          <a:ea typeface="Lato"/>
                          <a:cs typeface="Lato"/>
                          <a:sym typeface="Lato"/>
                        </a:rPr>
                        <a:t>To know some of the ways practices are influenced by culture, tradition, geography and history.</a:t>
                      </a: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150772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 related</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Muslim</a:t>
                      </a:r>
                      <a:r>
                        <a:rPr lang="en-GB" sz="1000" u="none" strike="noStrike" cap="none">
                          <a:solidFill>
                            <a:schemeClr val="dk1"/>
                          </a:solidFill>
                          <a:latin typeface="Lato"/>
                          <a:ea typeface="Lato"/>
                          <a:cs typeface="Lato"/>
                          <a:sym typeface="Lato"/>
                        </a:rPr>
                        <a:t> worldview: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-Be committed to completing Hajj (pilgrimage) at least once in their lifetime.</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-Practise differently depending on the branch they are part of.</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-Pray alone and with others at times of suffering.</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Hindu </a:t>
                      </a:r>
                      <a:r>
                        <a:rPr lang="en-GB" sz="1000" u="none" strike="noStrike" cap="none">
                          <a:solidFill>
                            <a:schemeClr val="dk1"/>
                          </a:solidFill>
                          <a:latin typeface="Lato"/>
                          <a:ea typeface="Lato"/>
                          <a:cs typeface="Lato"/>
                          <a:sym typeface="Lato"/>
                        </a:rPr>
                        <a:t>worldview:</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-Be committed to completing at least one pilgrimage in their lifetime, possibly to the River Ganges.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Buddhist</a:t>
                      </a:r>
                      <a:r>
                        <a:rPr lang="en-GB" sz="1000" u="none" strike="noStrike" cap="none">
                          <a:solidFill>
                            <a:schemeClr val="dk1"/>
                          </a:solidFill>
                          <a:latin typeface="Lato"/>
                          <a:ea typeface="Lato"/>
                          <a:cs typeface="Lato"/>
                          <a:sym typeface="Lato"/>
                        </a:rPr>
                        <a:t> worldview:</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-Go on a pilgrimage or retreat to places of significance.</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-Practise differently according to the form they follow.</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Christian </a:t>
                      </a:r>
                      <a:r>
                        <a:rPr lang="en-GB" sz="900" u="none" strike="noStrike" cap="none">
                          <a:solidFill>
                            <a:schemeClr val="dk1"/>
                          </a:solidFill>
                          <a:latin typeface="Lato"/>
                          <a:ea typeface="Lato"/>
                          <a:cs typeface="Lato"/>
                          <a:sym typeface="Lato"/>
                        </a:rPr>
                        <a:t>worldview</a:t>
                      </a:r>
                      <a:r>
                        <a:rPr lang="en-GB" sz="950" u="none" strike="noStrike" cap="none">
                          <a:solidFill>
                            <a:schemeClr val="dk1"/>
                          </a:solidFill>
                          <a:latin typeface="Lato"/>
                          <a:ea typeface="Lato"/>
                          <a:cs typeface="Lato"/>
                          <a:sym typeface="Lato"/>
                        </a:rPr>
                        <a:t>:</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-Pray in various ways to ask God for help at times of suffering.</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50"/>
                        <a:buFont typeface="Arial"/>
                        <a:buNone/>
                      </a:pP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Jewish</a:t>
                      </a:r>
                      <a:r>
                        <a:rPr lang="en-GB" sz="950" u="none" strike="noStrike" cap="none">
                          <a:solidFill>
                            <a:schemeClr val="dk1"/>
                          </a:solidFill>
                          <a:latin typeface="Lato"/>
                          <a:ea typeface="Lato"/>
                          <a:cs typeface="Lato"/>
                          <a:sym typeface="Lato"/>
                        </a:rPr>
                        <a:t> worldview:</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-Have different perceptions of the mitzvot and practise accordingly.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-Observe Shabbat.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-Practise differently depending on their interpretation of scripture (Orthodox or Reform).</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To know that some people who follow the </a:t>
                      </a:r>
                      <a:r>
                        <a:rPr lang="en-GB" sz="950" b="1" u="none" strike="noStrike" cap="none">
                          <a:solidFill>
                            <a:schemeClr val="dk1"/>
                          </a:solidFill>
                          <a:latin typeface="Lato"/>
                          <a:ea typeface="Lato"/>
                          <a:cs typeface="Lato"/>
                          <a:sym typeface="Lato"/>
                        </a:rPr>
                        <a:t>Shinto </a:t>
                      </a:r>
                      <a:r>
                        <a:rPr lang="en-GB" sz="900" u="none" strike="noStrike" cap="none">
                          <a:solidFill>
                            <a:schemeClr val="dk1"/>
                          </a:solidFill>
                          <a:latin typeface="Lato"/>
                          <a:ea typeface="Lato"/>
                          <a:cs typeface="Lato"/>
                          <a:sym typeface="Lato"/>
                        </a:rPr>
                        <a:t>worldview</a:t>
                      </a:r>
                      <a:r>
                        <a:rPr lang="en-GB" sz="950" u="none" strike="noStrike" cap="none">
                          <a:solidFill>
                            <a:schemeClr val="dk1"/>
                          </a:solidFill>
                          <a:latin typeface="Lato"/>
                          <a:ea typeface="Lato"/>
                          <a:cs typeface="Lato"/>
                          <a:sym typeface="Lato"/>
                        </a:rPr>
                        <a:t>:</a:t>
                      </a:r>
                      <a:endParaRPr sz="9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u="none" strike="noStrike" cap="none">
                          <a:solidFill>
                            <a:schemeClr val="dk1"/>
                          </a:solidFill>
                          <a:latin typeface="Lato"/>
                          <a:ea typeface="Lato"/>
                          <a:cs typeface="Lato"/>
                          <a:sym typeface="Lato"/>
                        </a:rPr>
                        <a:t>-Perform rituals both at home and at shrines.</a:t>
                      </a:r>
                      <a:endParaRPr sz="95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184" name="Google Shape;184;p26"/>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185" name="Google Shape;185;p26"/>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186" name="Google Shape;186;p26"/>
          <p:cNvSpPr/>
          <p:nvPr/>
        </p:nvSpPr>
        <p:spPr>
          <a:xfrm>
            <a:off x="7251000" y="571425"/>
            <a:ext cx="3275100" cy="12006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B3 Curriculum framework attainment target for KS2</a:t>
            </a:r>
            <a:r>
              <a:rPr lang="en-GB" sz="1100" b="0" i="0" u="none" strike="noStrike" cap="none">
                <a:solidFill>
                  <a:schemeClr val="dk1"/>
                </a:solidFill>
                <a:latin typeface="Lato"/>
                <a:ea typeface="Lato"/>
                <a:cs typeface="Lato"/>
                <a:sym typeface="Lato"/>
              </a:rPr>
              <a:t>:Observe and consider different dimensions of religion, so that they can explore and show understanding of similarities and differences within and between different religions and worldviews.</a:t>
            </a:r>
            <a:endParaRPr sz="1100" b="1" i="0" u="none" strike="noStrike" cap="none">
              <a:solidFill>
                <a:schemeClr val="dk1"/>
              </a:solidFill>
              <a:latin typeface="Lato"/>
              <a:ea typeface="Lato"/>
              <a:cs typeface="Lato"/>
              <a:sym typeface="Lato"/>
            </a:endParaRPr>
          </a:p>
        </p:txBody>
      </p:sp>
      <p:sp>
        <p:nvSpPr>
          <p:cNvPr id="187" name="Google Shape;187;p26"/>
          <p:cNvSpPr/>
          <p:nvPr/>
        </p:nvSpPr>
        <p:spPr>
          <a:xfrm>
            <a:off x="165900" y="571425"/>
            <a:ext cx="3275100" cy="12006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A1 Curriculum framework attainment target for KS2</a:t>
            </a:r>
            <a:r>
              <a:rPr lang="en-GB" sz="1100" b="0" i="0" u="none" strike="noStrike" cap="none">
                <a:solidFill>
                  <a:schemeClr val="dk1"/>
                </a:solidFill>
                <a:latin typeface="Lato"/>
                <a:ea typeface="Lato"/>
                <a:cs typeface="Lato"/>
                <a:sym typeface="Lato"/>
              </a:rPr>
              <a:t>: Describe and make connections between different</a:t>
            </a:r>
            <a:r>
              <a:rPr lang="en-GB" sz="1100" b="1" i="0" u="none" strike="noStrike" cap="none">
                <a:solidFill>
                  <a:schemeClr val="dk1"/>
                </a:solidFill>
                <a:latin typeface="Lato"/>
                <a:ea typeface="Lato"/>
                <a:cs typeface="Lato"/>
                <a:sym typeface="Lato"/>
              </a:rPr>
              <a:t> features </a:t>
            </a:r>
            <a:r>
              <a:rPr lang="en-GB" sz="1100" b="0" i="0" u="none" strike="noStrike" cap="none">
                <a:solidFill>
                  <a:schemeClr val="dk1"/>
                </a:solidFill>
                <a:latin typeface="Lato"/>
                <a:ea typeface="Lato"/>
                <a:cs typeface="Lato"/>
                <a:sym typeface="Lato"/>
              </a:rPr>
              <a:t>of the religions and worldviews they study, discovering more about celebrations, worship, pilgrimages and the rituals which mark important points in life, in order to reflect on their significance.</a:t>
            </a:r>
            <a:endParaRPr sz="1100" b="0" i="0" u="none" strike="noStrike" cap="none">
              <a:solidFill>
                <a:schemeClr val="dk1"/>
              </a:solidFill>
              <a:latin typeface="Lato"/>
              <a:ea typeface="Lato"/>
              <a:cs typeface="Lato"/>
              <a:sym typeface="Lato"/>
            </a:endParaRPr>
          </a:p>
        </p:txBody>
      </p:sp>
      <p:sp>
        <p:nvSpPr>
          <p:cNvPr id="188" name="Google Shape;188;p26"/>
          <p:cNvSpPr/>
          <p:nvPr/>
        </p:nvSpPr>
        <p:spPr>
          <a:xfrm>
            <a:off x="3575725" y="571425"/>
            <a:ext cx="3543300" cy="12006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A3 Curriculum framework attainment target for KS2</a:t>
            </a:r>
            <a:r>
              <a:rPr lang="en-GB" sz="1100" b="0" i="0" u="none" strike="noStrike" cap="none">
                <a:solidFill>
                  <a:schemeClr val="dk1"/>
                </a:solidFill>
                <a:latin typeface="Lato"/>
                <a:ea typeface="Lato"/>
                <a:cs typeface="Lato"/>
                <a:sym typeface="Lato"/>
              </a:rPr>
              <a:t>:  Explore and describe a range of</a:t>
            </a:r>
            <a:r>
              <a:rPr lang="en-GB" sz="1100" b="1" i="0" u="none" strike="noStrike" cap="none">
                <a:solidFill>
                  <a:schemeClr val="dk1"/>
                </a:solidFill>
                <a:latin typeface="Lato"/>
                <a:ea typeface="Lato"/>
                <a:cs typeface="Lato"/>
                <a:sym typeface="Lato"/>
              </a:rPr>
              <a:t> </a:t>
            </a:r>
            <a:r>
              <a:rPr lang="en-GB" sz="1100" b="0" i="0" u="none" strike="noStrike" cap="none">
                <a:solidFill>
                  <a:schemeClr val="dk1"/>
                </a:solidFill>
                <a:latin typeface="Lato"/>
                <a:ea typeface="Lato"/>
                <a:cs typeface="Lato"/>
                <a:sym typeface="Lato"/>
              </a:rPr>
              <a:t>beliefs, symbols and </a:t>
            </a:r>
            <a:r>
              <a:rPr lang="en-GB" sz="1100" b="1" i="0" u="none" strike="noStrike" cap="none">
                <a:solidFill>
                  <a:schemeClr val="dk1"/>
                </a:solidFill>
                <a:latin typeface="Lato"/>
                <a:ea typeface="Lato"/>
                <a:cs typeface="Lato"/>
                <a:sym typeface="Lato"/>
              </a:rPr>
              <a:t>actions </a:t>
            </a:r>
            <a:r>
              <a:rPr lang="en-GB" sz="1100" b="0" i="0" u="none" strike="noStrike" cap="none">
                <a:solidFill>
                  <a:schemeClr val="dk1"/>
                </a:solidFill>
                <a:latin typeface="Lato"/>
                <a:ea typeface="Lato"/>
                <a:cs typeface="Lato"/>
                <a:sym typeface="Lato"/>
              </a:rPr>
              <a:t>so that they can understand different ways of life and ways of expressing meaning.</a:t>
            </a:r>
            <a:endParaRPr sz="1400" b="1" i="0" u="none" strike="noStrike" cap="none">
              <a:solidFill>
                <a:schemeClr val="dk1"/>
              </a:solidFill>
              <a:latin typeface="Lato"/>
              <a:ea typeface="Lato"/>
              <a:cs typeface="Lato"/>
              <a:sym typeface="Lato"/>
            </a:endParaRPr>
          </a:p>
        </p:txBody>
      </p:sp>
      <p:sp>
        <p:nvSpPr>
          <p:cNvPr id="189" name="Google Shape;189;p26"/>
          <p:cNvSpPr txBox="1"/>
          <p:nvPr/>
        </p:nvSpPr>
        <p:spPr>
          <a:xfrm>
            <a:off x="7550" y="65210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graphicFrame>
        <p:nvGraphicFramePr>
          <p:cNvPr id="194" name="Google Shape;194;p27"/>
          <p:cNvGraphicFramePr/>
          <p:nvPr/>
        </p:nvGraphicFramePr>
        <p:xfrm>
          <a:off x="231050" y="1576150"/>
          <a:ext cx="3000000" cy="3000000"/>
        </p:xfrm>
        <a:graphic>
          <a:graphicData uri="http://schemas.openxmlformats.org/drawingml/2006/table">
            <a:tbl>
              <a:tblPr>
                <a:noFill/>
                <a:tableStyleId>{78A3A204-2CF7-45C9-BEEF-54BE59222C30}</a:tableStyleId>
              </a:tblPr>
              <a:tblGrid>
                <a:gridCol w="1182200">
                  <a:extLst>
                    <a:ext uri="{9D8B030D-6E8A-4147-A177-3AD203B41FA5}">
                      <a16:colId xmlns:a16="http://schemas.microsoft.com/office/drawing/2014/main" val="20000"/>
                    </a:ext>
                  </a:extLst>
                </a:gridCol>
                <a:gridCol w="4712200">
                  <a:extLst>
                    <a:ext uri="{9D8B030D-6E8A-4147-A177-3AD203B41FA5}">
                      <a16:colId xmlns:a16="http://schemas.microsoft.com/office/drawing/2014/main" val="20001"/>
                    </a:ext>
                  </a:extLst>
                </a:gridCol>
                <a:gridCol w="4465800">
                  <a:extLst>
                    <a:ext uri="{9D8B030D-6E8A-4147-A177-3AD203B41FA5}">
                      <a16:colId xmlns:a16="http://schemas.microsoft.com/office/drawing/2014/main" val="20002"/>
                    </a:ext>
                  </a:extLst>
                </a:gridCol>
              </a:tblGrid>
              <a:tr h="568425">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Wisdom and morality</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1</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1092175">
                <a:tc>
                  <a:txBody>
                    <a:bodyPr/>
                    <a:lstStyle/>
                    <a:p>
                      <a:pPr marL="0" marR="0" lvl="0" indent="0" algn="ctr"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Lato"/>
                          <a:ea typeface="Lato"/>
                          <a:cs typeface="Lato"/>
                          <a:sym typeface="Lato"/>
                        </a:rPr>
                        <a:t>Conceptual</a:t>
                      </a:r>
                      <a:endParaRPr sz="11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Lato"/>
                          <a:ea typeface="Lato"/>
                          <a:cs typeface="Lato"/>
                          <a:sym typeface="Lato"/>
                        </a:rPr>
                        <a:t>knowledge</a:t>
                      </a:r>
                      <a:endParaRPr sz="11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some spoken and written words are important to people.</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creation stories provide people with possible answers as to why we are here.</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followers often read religious stories.</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some religious and non religious stories may guide people to care for animals and the planet.</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religious teachings often encourage gratitude for what god created (eg. others and the planet) and a responsibility to look after it.</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some stories may guide people to care for others.</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the way people treat animals and nature reflects their worldview.</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181922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 related</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knowledge </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Jewish</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-Understand the Torah to contain the ‘word of God’.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-Believe that the Genesis creation story explains how the Earth and humans were created.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-Read the Torah to help them to understand God and for advice to help them live a good life.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Christian</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-Believe that the Genesis creation story explains how the Earth and humans were created.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-Read stories from the Christian Bible to help them understand God and for advice about how to live a good life.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-Understand the Christian Bible to be the ‘word of God’.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Muslim </a:t>
                      </a:r>
                      <a:r>
                        <a:rPr lang="en-GB" sz="900" u="none" strike="noStrike" cap="none">
                          <a:solidFill>
                            <a:schemeClr val="dk1"/>
                          </a:solidFill>
                          <a:latin typeface="Lato"/>
                          <a:ea typeface="Lato"/>
                          <a:cs typeface="Lato"/>
                          <a:sym typeface="Lato"/>
                        </a:rPr>
                        <a:t>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-Understand the Qur’an to be the ‘word of God’.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-Read the Qur’an and stories about the Prophet Muhammud (pbuh) to help them understand God and for advice on how to life a good life.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-Give to charity as one of the five pillars.</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Hindu</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-Follow the principle of ahimsa (harmlessness) as a way of life.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-Read many sacred texts including the Rig Veda which contains one of many creation stories to help them understand God.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Jain</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-Believe all living things to contain souls and should therefore be valued and respected.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-Follow ahimsa (harmlessness) as their main principle.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400"/>
                        <a:buFont typeface="Arial"/>
                        <a:buNone/>
                      </a:pPr>
                      <a:endParaRPr sz="1400" u="none" strike="noStrike" cap="none">
                        <a:solidFill>
                          <a:schemeClr val="dk1"/>
                        </a:solidFill>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195" name="Google Shape;195;p27"/>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196" name="Google Shape;196;p27"/>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197" name="Google Shape;197;p27"/>
          <p:cNvSpPr/>
          <p:nvPr/>
        </p:nvSpPr>
        <p:spPr>
          <a:xfrm>
            <a:off x="231050" y="591088"/>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A2 Curriculum framework attainment target for KS1</a:t>
            </a:r>
            <a:r>
              <a:rPr lang="en-GB" sz="1100" b="0" i="0" u="none" strike="noStrike" cap="none">
                <a:solidFill>
                  <a:schemeClr val="dk1"/>
                </a:solidFill>
                <a:latin typeface="Lato"/>
                <a:ea typeface="Lato"/>
                <a:cs typeface="Lato"/>
                <a:sym typeface="Lato"/>
              </a:rPr>
              <a:t>: Retell and suggest meanings to some religious and </a:t>
            </a:r>
            <a:r>
              <a:rPr lang="en-GB" sz="1100" b="1" i="0" u="none" strike="noStrike" cap="none">
                <a:solidFill>
                  <a:schemeClr val="dk1"/>
                </a:solidFill>
                <a:latin typeface="Lato"/>
                <a:ea typeface="Lato"/>
                <a:cs typeface="Lato"/>
                <a:sym typeface="Lato"/>
              </a:rPr>
              <a:t>moral</a:t>
            </a:r>
            <a:r>
              <a:rPr lang="en-GB" sz="1100" b="0" i="0" u="none" strike="noStrike" cap="none">
                <a:solidFill>
                  <a:schemeClr val="dk1"/>
                </a:solidFill>
                <a:latin typeface="Lato"/>
                <a:ea typeface="Lato"/>
                <a:cs typeface="Lato"/>
                <a:sym typeface="Lato"/>
              </a:rPr>
              <a:t> stories, exploring and discussing sacred writings and sources of </a:t>
            </a:r>
            <a:r>
              <a:rPr lang="en-GB" sz="1100" b="1" i="0" u="none" strike="noStrike" cap="none">
                <a:solidFill>
                  <a:schemeClr val="dk1"/>
                </a:solidFill>
                <a:latin typeface="Lato"/>
                <a:ea typeface="Lato"/>
                <a:cs typeface="Lato"/>
                <a:sym typeface="Lato"/>
              </a:rPr>
              <a:t>wisdom</a:t>
            </a:r>
            <a:r>
              <a:rPr lang="en-GB" sz="1100" b="0" i="0" u="none" strike="noStrike" cap="none">
                <a:solidFill>
                  <a:schemeClr val="dk1"/>
                </a:solidFill>
                <a:latin typeface="Lato"/>
                <a:ea typeface="Lato"/>
                <a:cs typeface="Lato"/>
                <a:sym typeface="Lato"/>
              </a:rPr>
              <a:t> and recognising the traditions from which they come.</a:t>
            </a:r>
            <a:endParaRPr sz="1100" b="0" i="0" u="none" strike="noStrike" cap="none">
              <a:solidFill>
                <a:schemeClr val="dk1"/>
              </a:solidFill>
              <a:latin typeface="Lato"/>
              <a:ea typeface="Lato"/>
              <a:cs typeface="Lato"/>
              <a:sym typeface="Lato"/>
            </a:endParaRPr>
          </a:p>
        </p:txBody>
      </p:sp>
      <p:sp>
        <p:nvSpPr>
          <p:cNvPr id="198" name="Google Shape;198;p27"/>
          <p:cNvSpPr/>
          <p:nvPr/>
        </p:nvSpPr>
        <p:spPr>
          <a:xfrm>
            <a:off x="5901950" y="591100"/>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B3 Curriculum framework attainment target for KS1</a:t>
            </a:r>
            <a:r>
              <a:rPr lang="en-GB" sz="1100" b="0" i="0" u="none" strike="noStrike" cap="none">
                <a:solidFill>
                  <a:schemeClr val="dk1"/>
                </a:solidFill>
                <a:latin typeface="Lato"/>
                <a:ea typeface="Lato"/>
                <a:cs typeface="Lato"/>
                <a:sym typeface="Lato"/>
              </a:rPr>
              <a:t>:</a:t>
            </a:r>
            <a:endParaRPr sz="1100" b="0" i="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Lato"/>
                <a:ea typeface="Lato"/>
                <a:cs typeface="Lato"/>
                <a:sym typeface="Lato"/>
              </a:rPr>
              <a:t>Notice and respond sensitively to some similarities between and within different religions and worldviews.</a:t>
            </a:r>
            <a:endParaRPr sz="1100" b="1" i="0" u="none" strike="noStrike" cap="none">
              <a:solidFill>
                <a:schemeClr val="dk1"/>
              </a:solidFill>
              <a:latin typeface="Lato"/>
              <a:ea typeface="Lato"/>
              <a:cs typeface="Lato"/>
              <a:sym typeface="Lato"/>
            </a:endParaRPr>
          </a:p>
        </p:txBody>
      </p:sp>
      <p:sp>
        <p:nvSpPr>
          <p:cNvPr id="199" name="Google Shape;199;p27"/>
          <p:cNvSpPr txBox="1"/>
          <p:nvPr/>
        </p:nvSpPr>
        <p:spPr>
          <a:xfrm>
            <a:off x="7550" y="65210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graphicFrame>
        <p:nvGraphicFramePr>
          <p:cNvPr id="204" name="Google Shape;204;p28"/>
          <p:cNvGraphicFramePr/>
          <p:nvPr/>
        </p:nvGraphicFramePr>
        <p:xfrm>
          <a:off x="231050" y="1576150"/>
          <a:ext cx="3000000" cy="3000000"/>
        </p:xfrm>
        <a:graphic>
          <a:graphicData uri="http://schemas.openxmlformats.org/drawingml/2006/table">
            <a:tbl>
              <a:tblPr>
                <a:noFill/>
                <a:tableStyleId>{78A3A204-2CF7-45C9-BEEF-54BE59222C30}</a:tableStyleId>
              </a:tblPr>
              <a:tblGrid>
                <a:gridCol w="1182200">
                  <a:extLst>
                    <a:ext uri="{9D8B030D-6E8A-4147-A177-3AD203B41FA5}">
                      <a16:colId xmlns:a16="http://schemas.microsoft.com/office/drawing/2014/main" val="20000"/>
                    </a:ext>
                  </a:extLst>
                </a:gridCol>
                <a:gridCol w="4712200">
                  <a:extLst>
                    <a:ext uri="{9D8B030D-6E8A-4147-A177-3AD203B41FA5}">
                      <a16:colId xmlns:a16="http://schemas.microsoft.com/office/drawing/2014/main" val="20001"/>
                    </a:ext>
                  </a:extLst>
                </a:gridCol>
                <a:gridCol w="4465800">
                  <a:extLst>
                    <a:ext uri="{9D8B030D-6E8A-4147-A177-3AD203B41FA5}">
                      <a16:colId xmlns:a16="http://schemas.microsoft.com/office/drawing/2014/main" val="20002"/>
                    </a:ext>
                  </a:extLst>
                </a:gridCol>
              </a:tblGrid>
              <a:tr h="556800">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Wisdom and morality</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2</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1169325">
                <a:tc>
                  <a:txBody>
                    <a:bodyPr/>
                    <a:lstStyle/>
                    <a:p>
                      <a:pPr marL="0" marR="0" lvl="0" indent="0" algn="ctr"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Lato"/>
                          <a:ea typeface="Lato"/>
                          <a:cs typeface="Lato"/>
                          <a:sym typeface="Lato"/>
                        </a:rPr>
                        <a:t>Conceptual</a:t>
                      </a:r>
                      <a:endParaRPr sz="11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Lato"/>
                          <a:ea typeface="Lato"/>
                          <a:cs typeface="Lato"/>
                          <a:sym typeface="Lato"/>
                        </a:rPr>
                        <a:t>knowledge</a:t>
                      </a:r>
                      <a:endParaRPr sz="11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books and stories can have different meaning to different people.</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religious stories can help us to understand religious beliefs.</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stories from long ago can be applied to modern life.</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wisdom means thinking sensibly and taking into account knowledge and experience.</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guidance means advice, informance or rules given by someone in authority.</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values are what people see as important in life.</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prophets and gurus are considered to share god’s wisdom and guidance have had it revealed to them by God.</a:t>
                      </a:r>
                      <a:endParaRPr sz="900" u="none" strike="noStrike" cap="none">
                        <a:solidFill>
                          <a:schemeClr val="dk1"/>
                        </a:solidFill>
                        <a:latin typeface="Lato"/>
                        <a:ea typeface="Lato"/>
                        <a:cs typeface="Lato"/>
                        <a:sym typeface="Lato"/>
                      </a:endParaRPr>
                    </a:p>
                    <a:p>
                      <a:pPr marL="457200" marR="0" lvl="0" indent="-285750" algn="l" rtl="0">
                        <a:lnSpc>
                          <a:spcPct val="100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religions have forms of guidance or rules (commandments) and believers will follow these in different ways.</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147627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 related</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knowledge </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Jewish</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-Believe God communicated with humans through the Torah.</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-Believe that the mitzvot were given to Moses by God.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-Try to live according to God’s mitzvot (commandments).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Christian</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-Believe that God communicated his will through many prophets and that these messages can be applied to their lives today.</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Hindu</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-Read Smiriti (remembered truths) which contain important Hindu stories.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-Believe the stories in the smriti to be remembered by humans.</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-Believe in harmlessness (ahimsa).</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Muslim</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-Try to follow the five pillars of Islam as living ‘belief in action’.</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205" name="Google Shape;205;p28"/>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206" name="Google Shape;206;p28"/>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207" name="Google Shape;207;p28"/>
          <p:cNvSpPr/>
          <p:nvPr/>
        </p:nvSpPr>
        <p:spPr>
          <a:xfrm>
            <a:off x="231050" y="591088"/>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A2 Curriculum framework attainment target for KS1</a:t>
            </a:r>
            <a:r>
              <a:rPr lang="en-GB" sz="1100" b="0" i="0" u="none" strike="noStrike" cap="none">
                <a:solidFill>
                  <a:schemeClr val="dk1"/>
                </a:solidFill>
                <a:latin typeface="Lato"/>
                <a:ea typeface="Lato"/>
                <a:cs typeface="Lato"/>
                <a:sym typeface="Lato"/>
              </a:rPr>
              <a:t>: Retell and suggest meanings to some religious and </a:t>
            </a:r>
            <a:r>
              <a:rPr lang="en-GB" sz="1100" b="1" i="0" u="none" strike="noStrike" cap="none">
                <a:solidFill>
                  <a:schemeClr val="dk1"/>
                </a:solidFill>
                <a:latin typeface="Lato"/>
                <a:ea typeface="Lato"/>
                <a:cs typeface="Lato"/>
                <a:sym typeface="Lato"/>
              </a:rPr>
              <a:t>moral</a:t>
            </a:r>
            <a:r>
              <a:rPr lang="en-GB" sz="1100" b="0" i="0" u="none" strike="noStrike" cap="none">
                <a:solidFill>
                  <a:schemeClr val="dk1"/>
                </a:solidFill>
                <a:latin typeface="Lato"/>
                <a:ea typeface="Lato"/>
                <a:cs typeface="Lato"/>
                <a:sym typeface="Lato"/>
              </a:rPr>
              <a:t> stories, exploring and discussing sacred writings and sources of </a:t>
            </a:r>
            <a:r>
              <a:rPr lang="en-GB" sz="1100" b="1" i="0" u="none" strike="noStrike" cap="none">
                <a:solidFill>
                  <a:schemeClr val="dk1"/>
                </a:solidFill>
                <a:latin typeface="Lato"/>
                <a:ea typeface="Lato"/>
                <a:cs typeface="Lato"/>
                <a:sym typeface="Lato"/>
              </a:rPr>
              <a:t>wisdom</a:t>
            </a:r>
            <a:r>
              <a:rPr lang="en-GB" sz="1100" b="0" i="0" u="none" strike="noStrike" cap="none">
                <a:solidFill>
                  <a:schemeClr val="dk1"/>
                </a:solidFill>
                <a:latin typeface="Lato"/>
                <a:ea typeface="Lato"/>
                <a:cs typeface="Lato"/>
                <a:sym typeface="Lato"/>
              </a:rPr>
              <a:t> and recognising the traditions from which they come.</a:t>
            </a:r>
            <a:endParaRPr sz="1100" b="0" i="0" u="none" strike="noStrike" cap="none">
              <a:solidFill>
                <a:schemeClr val="dk1"/>
              </a:solidFill>
              <a:latin typeface="Lato"/>
              <a:ea typeface="Lato"/>
              <a:cs typeface="Lato"/>
              <a:sym typeface="Lato"/>
            </a:endParaRPr>
          </a:p>
        </p:txBody>
      </p:sp>
      <p:sp>
        <p:nvSpPr>
          <p:cNvPr id="208" name="Google Shape;208;p28"/>
          <p:cNvSpPr/>
          <p:nvPr/>
        </p:nvSpPr>
        <p:spPr>
          <a:xfrm>
            <a:off x="5901950" y="591100"/>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B3 Curriculum framework attainment target for KS1</a:t>
            </a:r>
            <a:r>
              <a:rPr lang="en-GB" sz="1100" b="0" i="0" u="none" strike="noStrike" cap="none">
                <a:solidFill>
                  <a:schemeClr val="dk1"/>
                </a:solidFill>
                <a:latin typeface="Lato"/>
                <a:ea typeface="Lato"/>
                <a:cs typeface="Lato"/>
                <a:sym typeface="Lato"/>
              </a:rPr>
              <a:t>:</a:t>
            </a:r>
            <a:endParaRPr sz="1100" b="0" i="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Lato"/>
                <a:ea typeface="Lato"/>
                <a:cs typeface="Lato"/>
                <a:sym typeface="Lato"/>
              </a:rPr>
              <a:t>Notice and respond sensitively to some similarities between and within different religions and worldviews.</a:t>
            </a:r>
            <a:endParaRPr sz="1100" b="1" i="0" u="none" strike="noStrike" cap="none">
              <a:solidFill>
                <a:schemeClr val="dk1"/>
              </a:solidFill>
              <a:latin typeface="Lato"/>
              <a:ea typeface="Lato"/>
              <a:cs typeface="Lato"/>
              <a:sym typeface="Lato"/>
            </a:endParaRPr>
          </a:p>
        </p:txBody>
      </p:sp>
      <p:sp>
        <p:nvSpPr>
          <p:cNvPr id="209" name="Google Shape;209;p28"/>
          <p:cNvSpPr txBox="1"/>
          <p:nvPr/>
        </p:nvSpPr>
        <p:spPr>
          <a:xfrm>
            <a:off x="7550" y="65210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graphicFrame>
        <p:nvGraphicFramePr>
          <p:cNvPr id="214" name="Google Shape;214;p29"/>
          <p:cNvGraphicFramePr/>
          <p:nvPr/>
        </p:nvGraphicFramePr>
        <p:xfrm>
          <a:off x="231050" y="1576150"/>
          <a:ext cx="3000000" cy="3000000"/>
        </p:xfrm>
        <a:graphic>
          <a:graphicData uri="http://schemas.openxmlformats.org/drawingml/2006/table">
            <a:tbl>
              <a:tblPr>
                <a:noFill/>
                <a:tableStyleId>{78A3A204-2CF7-45C9-BEEF-54BE59222C30}</a:tableStyleId>
              </a:tblPr>
              <a:tblGrid>
                <a:gridCol w="1182200">
                  <a:extLst>
                    <a:ext uri="{9D8B030D-6E8A-4147-A177-3AD203B41FA5}">
                      <a16:colId xmlns:a16="http://schemas.microsoft.com/office/drawing/2014/main" val="20000"/>
                    </a:ext>
                  </a:extLst>
                </a:gridCol>
                <a:gridCol w="4035425">
                  <a:extLst>
                    <a:ext uri="{9D8B030D-6E8A-4147-A177-3AD203B41FA5}">
                      <a16:colId xmlns:a16="http://schemas.microsoft.com/office/drawing/2014/main" val="20001"/>
                    </a:ext>
                  </a:extLst>
                </a:gridCol>
                <a:gridCol w="5142575">
                  <a:extLst>
                    <a:ext uri="{9D8B030D-6E8A-4147-A177-3AD203B41FA5}">
                      <a16:colId xmlns:a16="http://schemas.microsoft.com/office/drawing/2014/main" val="20002"/>
                    </a:ext>
                  </a:extLst>
                </a:gridCol>
              </a:tblGrid>
              <a:tr h="562575">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Wisdom and morality</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3</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939250">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Conceptual</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morals are our thinking about what is right and wrong.</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many religious and non-religious worldviews express the idea of a ‘golden rule’ relating to how we treat others.</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the teachings of a religious or non-religious worldview often link with a follower’s life choices. </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people’s views about what is right and wrong change over time and place.</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many factors affect our morals and life choices.</a:t>
                      </a:r>
                      <a:endParaRPr sz="900" u="none" strike="noStrike" cap="none">
                        <a:solidFill>
                          <a:schemeClr val="dk1"/>
                        </a:solidFill>
                        <a:latin typeface="Lato"/>
                        <a:ea typeface="Lato"/>
                        <a:cs typeface="Lato"/>
                        <a:sym typeface="Lato"/>
                      </a:endParaRPr>
                    </a:p>
                    <a:p>
                      <a:pPr marL="457200" marR="0" lvl="0" indent="0" algn="l" rtl="0">
                        <a:lnSpc>
                          <a:spcPct val="11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1926300">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 related</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knowledge </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8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Christian</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-Follow The Ten Commandments as part of their moral code.</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-Try to live in a way that pleases God.</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Muslim </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-Believe that the Qu’ran provides them with guidance as to how to live according to Allah’s will including The Five Pillars.</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-Try to live in a way that pleases God.</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Hindu </a:t>
                      </a:r>
                      <a:r>
                        <a:rPr lang="en-GB" sz="900" u="none" strike="noStrike" cap="none">
                          <a:solidFill>
                            <a:schemeClr val="dk1"/>
                          </a:solidFill>
                          <a:latin typeface="Lato"/>
                          <a:ea typeface="Lato"/>
                          <a:cs typeface="Lato"/>
                          <a:sym typeface="Lato"/>
                        </a:rPr>
                        <a:t>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-Try to follow The Five Niyamas and The Five Yamas.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-Consider the consequences of their actions in light of karma.</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Buddhist </a:t>
                      </a:r>
                      <a:r>
                        <a:rPr lang="en-GB" sz="900" u="none" strike="noStrike" cap="none">
                          <a:solidFill>
                            <a:schemeClr val="dk1"/>
                          </a:solidFill>
                          <a:latin typeface="Lato"/>
                          <a:ea typeface="Lato"/>
                          <a:cs typeface="Lato"/>
                          <a:sym typeface="Lato"/>
                        </a:rPr>
                        <a:t>worldview:</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-Believe that they should try following The Five Precepts left by Buddha as a guide for everyday life.</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-Believe that the way to avoid suffering is to follow The Noble Eightfold Path.</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Humanist</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-Consider what is morally right or wrong by thinking about the effect an action may have on others.</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Jewish</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-Try to follow the 613 mitzvot for how to live.</a:t>
                      </a:r>
                      <a:endParaRPr sz="900" u="none"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-Follow The Ten Commandments as part of their moral code.</a:t>
                      </a:r>
                      <a:endParaRPr sz="900" u="none" strike="noStrike" cap="none">
                        <a:solidFill>
                          <a:schemeClr val="dk1"/>
                        </a:solidFill>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215" name="Google Shape;215;p29"/>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216" name="Google Shape;216;p29"/>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217" name="Google Shape;217;p29"/>
          <p:cNvSpPr/>
          <p:nvPr/>
        </p:nvSpPr>
        <p:spPr>
          <a:xfrm>
            <a:off x="231050" y="591100"/>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A2 Curriculum framework attainment target for KS2</a:t>
            </a:r>
            <a:r>
              <a:rPr lang="en-GB" sz="1100" b="0" i="0" u="none" strike="noStrike" cap="none">
                <a:solidFill>
                  <a:schemeClr val="dk1"/>
                </a:solidFill>
                <a:latin typeface="Lato"/>
                <a:ea typeface="Lato"/>
                <a:cs typeface="Lato"/>
                <a:sym typeface="Lato"/>
              </a:rPr>
              <a:t>: Describe and understand links between stories and other aspects of the communities they are investigating, responding thoughtfully to a range of sources of </a:t>
            </a:r>
            <a:r>
              <a:rPr lang="en-GB" sz="1100" b="1" i="0" u="none" strike="noStrike" cap="none">
                <a:solidFill>
                  <a:schemeClr val="dk1"/>
                </a:solidFill>
                <a:latin typeface="Lato"/>
                <a:ea typeface="Lato"/>
                <a:cs typeface="Lato"/>
                <a:sym typeface="Lato"/>
              </a:rPr>
              <a:t>wisdom</a:t>
            </a:r>
            <a:r>
              <a:rPr lang="en-GB" sz="1100" b="0" i="0" u="none" strike="noStrike" cap="none">
                <a:solidFill>
                  <a:schemeClr val="dk1"/>
                </a:solidFill>
                <a:latin typeface="Lato"/>
                <a:ea typeface="Lato"/>
                <a:cs typeface="Lato"/>
                <a:sym typeface="Lato"/>
              </a:rPr>
              <a:t> and to beliefs and teachings that arise from them in different communities.</a:t>
            </a:r>
            <a:endParaRPr sz="1100" b="0" i="0" u="none" strike="noStrike" cap="none">
              <a:solidFill>
                <a:schemeClr val="dk1"/>
              </a:solidFill>
              <a:latin typeface="Lato"/>
              <a:ea typeface="Lato"/>
              <a:cs typeface="Lato"/>
              <a:sym typeface="Lato"/>
            </a:endParaRPr>
          </a:p>
        </p:txBody>
      </p:sp>
      <p:sp>
        <p:nvSpPr>
          <p:cNvPr id="218" name="Google Shape;218;p29"/>
          <p:cNvSpPr/>
          <p:nvPr/>
        </p:nvSpPr>
        <p:spPr>
          <a:xfrm>
            <a:off x="5901950" y="591100"/>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B3 Curriculum framework attainment target for KS2</a:t>
            </a:r>
            <a:r>
              <a:rPr lang="en-GB" sz="1100" b="0" i="0" u="none" strike="noStrike" cap="none">
                <a:solidFill>
                  <a:schemeClr val="dk1"/>
                </a:solidFill>
                <a:latin typeface="Lato"/>
                <a:ea typeface="Lato"/>
                <a:cs typeface="Lato"/>
                <a:sym typeface="Lato"/>
              </a:rPr>
              <a:t>:</a:t>
            </a:r>
            <a:endParaRPr sz="1100" b="0" i="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Lato"/>
                <a:ea typeface="Lato"/>
                <a:cs typeface="Lato"/>
                <a:sym typeface="Lato"/>
              </a:rPr>
              <a:t>Observe and consider different dimensions of religion, so that they can explore and show understanding of similarities and differences within and between different religions and worldviews.</a:t>
            </a:r>
            <a:endParaRPr sz="1100" b="1" i="0" u="none" strike="noStrike" cap="none">
              <a:solidFill>
                <a:schemeClr val="dk1"/>
              </a:solidFill>
              <a:latin typeface="Lato"/>
              <a:ea typeface="Lato"/>
              <a:cs typeface="Lato"/>
              <a:sym typeface="Lato"/>
            </a:endParaRPr>
          </a:p>
        </p:txBody>
      </p:sp>
      <p:sp>
        <p:nvSpPr>
          <p:cNvPr id="219" name="Google Shape;219;p29"/>
          <p:cNvSpPr txBox="1"/>
          <p:nvPr/>
        </p:nvSpPr>
        <p:spPr>
          <a:xfrm>
            <a:off x="7550" y="65210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graphicFrame>
        <p:nvGraphicFramePr>
          <p:cNvPr id="224" name="Google Shape;224;p30"/>
          <p:cNvGraphicFramePr/>
          <p:nvPr/>
        </p:nvGraphicFramePr>
        <p:xfrm>
          <a:off x="231050" y="1576150"/>
          <a:ext cx="3000000" cy="3000000"/>
        </p:xfrm>
        <a:graphic>
          <a:graphicData uri="http://schemas.openxmlformats.org/drawingml/2006/table">
            <a:tbl>
              <a:tblPr>
                <a:noFill/>
                <a:tableStyleId>{78A3A204-2CF7-45C9-BEEF-54BE59222C30}</a:tableStyleId>
              </a:tblPr>
              <a:tblGrid>
                <a:gridCol w="1182200">
                  <a:extLst>
                    <a:ext uri="{9D8B030D-6E8A-4147-A177-3AD203B41FA5}">
                      <a16:colId xmlns:a16="http://schemas.microsoft.com/office/drawing/2014/main" val="20000"/>
                    </a:ext>
                  </a:extLst>
                </a:gridCol>
                <a:gridCol w="4687525">
                  <a:extLst>
                    <a:ext uri="{9D8B030D-6E8A-4147-A177-3AD203B41FA5}">
                      <a16:colId xmlns:a16="http://schemas.microsoft.com/office/drawing/2014/main" val="20001"/>
                    </a:ext>
                  </a:extLst>
                </a:gridCol>
                <a:gridCol w="4490475">
                  <a:extLst>
                    <a:ext uri="{9D8B030D-6E8A-4147-A177-3AD203B41FA5}">
                      <a16:colId xmlns:a16="http://schemas.microsoft.com/office/drawing/2014/main" val="20002"/>
                    </a:ext>
                  </a:extLst>
                </a:gridCol>
              </a:tblGrid>
              <a:tr h="570475">
                <a:tc>
                  <a:txBody>
                    <a:bodyPr/>
                    <a:lstStyle/>
                    <a:p>
                      <a:pPr marL="0" marR="0" lvl="0" indent="0" algn="ctr" rtl="0">
                        <a:lnSpc>
                          <a:spcPct val="100000"/>
                        </a:lnSpc>
                        <a:spcBef>
                          <a:spcPts val="0"/>
                        </a:spcBef>
                        <a:spcAft>
                          <a:spcPts val="0"/>
                        </a:spcAft>
                        <a:buClr>
                          <a:srgbClr val="000000"/>
                        </a:buClr>
                        <a:buSzPts val="1400"/>
                        <a:buFont typeface="Arial"/>
                        <a:buNone/>
                      </a:pPr>
                      <a:r>
                        <a:rPr lang="en-GB" sz="1400" b="1" strike="noStrike" cap="none">
                          <a:solidFill>
                            <a:schemeClr val="dk1"/>
                          </a:solidFill>
                          <a:latin typeface="Lato"/>
                          <a:ea typeface="Lato"/>
                          <a:cs typeface="Lato"/>
                          <a:sym typeface="Lato"/>
                        </a:rPr>
                        <a:t>Wisdom and morality</a:t>
                      </a:r>
                      <a:endParaRPr sz="1400" b="1"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strike="noStrike" cap="none">
                          <a:solidFill>
                            <a:schemeClr val="dk1"/>
                          </a:solidFill>
                          <a:latin typeface="Lato"/>
                          <a:ea typeface="Lato"/>
                          <a:cs typeface="Lato"/>
                          <a:sym typeface="Lato"/>
                        </a:rPr>
                        <a:t>Year 4</a:t>
                      </a:r>
                      <a:endParaRPr sz="1800" b="1"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114237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strike="noStrike" cap="none">
                          <a:solidFill>
                            <a:schemeClr val="dk1"/>
                          </a:solidFill>
                          <a:latin typeface="Lato"/>
                          <a:ea typeface="Lato"/>
                          <a:cs typeface="Lato"/>
                          <a:sym typeface="Lato"/>
                        </a:rPr>
                        <a:t>Conceptual</a:t>
                      </a:r>
                      <a:endParaRPr sz="1000" b="1"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strike="noStrike" cap="none">
                          <a:solidFill>
                            <a:schemeClr val="dk1"/>
                          </a:solidFill>
                          <a:latin typeface="Lato"/>
                          <a:ea typeface="Lato"/>
                          <a:cs typeface="Lato"/>
                          <a:sym typeface="Lato"/>
                        </a:rPr>
                        <a:t>knowledge</a:t>
                      </a:r>
                      <a:endParaRPr sz="1000" b="1"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85750" algn="l" rtl="0">
                        <a:lnSpc>
                          <a:spcPct val="115000"/>
                        </a:lnSpc>
                        <a:spcBef>
                          <a:spcPts val="0"/>
                        </a:spcBef>
                        <a:spcAft>
                          <a:spcPts val="0"/>
                        </a:spcAft>
                        <a:buClr>
                          <a:schemeClr val="dk1"/>
                        </a:buClr>
                        <a:buSzPts val="900"/>
                        <a:buFont typeface="Lato"/>
                        <a:buChar char="●"/>
                      </a:pPr>
                      <a:r>
                        <a:rPr lang="en-GB" sz="900" strike="noStrike" cap="none">
                          <a:solidFill>
                            <a:schemeClr val="dk1"/>
                          </a:solidFill>
                          <a:latin typeface="Lato"/>
                          <a:ea typeface="Lato"/>
                          <a:cs typeface="Lato"/>
                          <a:sym typeface="Lato"/>
                        </a:rPr>
                        <a:t>To know that stories and scriptures give insights about how to live.</a:t>
                      </a:r>
                      <a:endParaRPr sz="900"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strike="noStrike" cap="none">
                          <a:solidFill>
                            <a:schemeClr val="dk1"/>
                          </a:solidFill>
                          <a:highlight>
                            <a:schemeClr val="lt1"/>
                          </a:highlight>
                          <a:latin typeface="Lato"/>
                          <a:ea typeface="Lato"/>
                          <a:cs typeface="Lato"/>
                          <a:sym typeface="Lato"/>
                        </a:rPr>
                        <a:t>To know that religious texts contain different types of writings.</a:t>
                      </a:r>
                      <a:endParaRPr sz="900" strike="noStrike" cap="none">
                        <a:solidFill>
                          <a:schemeClr val="dk1"/>
                        </a:solidFill>
                        <a:highlight>
                          <a:schemeClr val="lt1"/>
                        </a:highlight>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strike="noStrike" cap="none">
                          <a:solidFill>
                            <a:schemeClr val="dk1"/>
                          </a:solidFill>
                          <a:latin typeface="Lato"/>
                          <a:ea typeface="Lato"/>
                          <a:cs typeface="Lato"/>
                          <a:sym typeface="Lato"/>
                        </a:rPr>
                        <a:t>To know why the bible has a significant role in public life in many countries, including the UK.</a:t>
                      </a:r>
                      <a:endParaRPr sz="900"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strike="noStrike" cap="none">
                          <a:solidFill>
                            <a:schemeClr val="dk1"/>
                          </a:solidFill>
                          <a:latin typeface="Lato"/>
                          <a:ea typeface="Lato"/>
                          <a:cs typeface="Lato"/>
                          <a:sym typeface="Lato"/>
                        </a:rPr>
                        <a:t>To know that religious scriptures come from a range of sources and origins. </a:t>
                      </a:r>
                      <a:endParaRPr sz="900"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strike="noStrike" cap="none">
                          <a:solidFill>
                            <a:schemeClr val="dk1"/>
                          </a:solidFill>
                          <a:latin typeface="Lato"/>
                          <a:ea typeface="Lato"/>
                          <a:cs typeface="Lato"/>
                          <a:sym typeface="Lato"/>
                        </a:rPr>
                        <a:t>To know that religious scriptures are written in different languages and this can affect interpretation.</a:t>
                      </a:r>
                      <a:endParaRPr sz="900"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2433550">
                <a:tc>
                  <a:txBody>
                    <a:bodyPr/>
                    <a:lstStyle/>
                    <a:p>
                      <a:pPr marL="0" marR="0" lvl="0" indent="0" algn="ctr" rtl="0">
                        <a:lnSpc>
                          <a:spcPct val="100000"/>
                        </a:lnSpc>
                        <a:spcBef>
                          <a:spcPts val="0"/>
                        </a:spcBef>
                        <a:spcAft>
                          <a:spcPts val="0"/>
                        </a:spcAft>
                        <a:buClr>
                          <a:srgbClr val="000000"/>
                        </a:buClr>
                        <a:buSzPts val="1000"/>
                        <a:buFont typeface="Arial"/>
                        <a:buNone/>
                      </a:pPr>
                      <a:r>
                        <a:rPr lang="en-GB" sz="1000" b="1" strike="noStrike" cap="none">
                          <a:solidFill>
                            <a:schemeClr val="dk1"/>
                          </a:solidFill>
                          <a:latin typeface="Lato"/>
                          <a:ea typeface="Lato"/>
                          <a:cs typeface="Lato"/>
                          <a:sym typeface="Lato"/>
                        </a:rPr>
                        <a:t>Worldview related</a:t>
                      </a:r>
                      <a:endParaRPr sz="1000" b="1"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strike="noStrike" cap="none">
                          <a:solidFill>
                            <a:schemeClr val="dk1"/>
                          </a:solidFill>
                          <a:latin typeface="Lato"/>
                          <a:ea typeface="Lato"/>
                          <a:cs typeface="Lato"/>
                          <a:sym typeface="Lato"/>
                        </a:rPr>
                        <a:t>knowledge </a:t>
                      </a:r>
                      <a:endParaRPr sz="1000" b="1"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85000"/>
                        </a:lnSpc>
                        <a:spcBef>
                          <a:spcPts val="0"/>
                        </a:spcBef>
                        <a:spcAft>
                          <a:spcPts val="0"/>
                        </a:spcAft>
                        <a:buClr>
                          <a:schemeClr val="dk1"/>
                        </a:buClr>
                        <a:buSzPts val="1100"/>
                        <a:buFont typeface="Arial"/>
                        <a:buNone/>
                      </a:pPr>
                      <a:r>
                        <a:rPr lang="en-GB" sz="900" strike="noStrike" cap="none">
                          <a:solidFill>
                            <a:schemeClr val="dk1"/>
                          </a:solidFill>
                          <a:latin typeface="Lato"/>
                          <a:ea typeface="Lato"/>
                          <a:cs typeface="Lato"/>
                          <a:sym typeface="Lato"/>
                        </a:rPr>
                        <a:t>To know that some people who follow the </a:t>
                      </a:r>
                      <a:r>
                        <a:rPr lang="en-GB" sz="900" b="1" strike="noStrike" cap="none">
                          <a:solidFill>
                            <a:schemeClr val="dk1"/>
                          </a:solidFill>
                          <a:latin typeface="Lato"/>
                          <a:ea typeface="Lato"/>
                          <a:cs typeface="Lato"/>
                          <a:sym typeface="Lato"/>
                        </a:rPr>
                        <a:t>Christian </a:t>
                      </a:r>
                      <a:r>
                        <a:rPr lang="en-GB" sz="900" strike="noStrike" cap="none">
                          <a:solidFill>
                            <a:schemeClr val="dk1"/>
                          </a:solidFill>
                          <a:latin typeface="Lato"/>
                          <a:ea typeface="Lato"/>
                          <a:cs typeface="Lato"/>
                          <a:sym typeface="Lato"/>
                        </a:rPr>
                        <a:t>worldview:</a:t>
                      </a:r>
                      <a:endParaRPr sz="900"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strike="noStrike" cap="none">
                          <a:solidFill>
                            <a:schemeClr val="dk1"/>
                          </a:solidFill>
                          <a:highlight>
                            <a:schemeClr val="lt1"/>
                          </a:highlight>
                          <a:latin typeface="Lato"/>
                          <a:ea typeface="Lato"/>
                          <a:cs typeface="Lato"/>
                          <a:sym typeface="Lato"/>
                        </a:rPr>
                        <a:t>-Use the different types of writings (parables, letters, psalms, gospels and recounts) as an explanation of their faith and a central feature of their life.</a:t>
                      </a:r>
                      <a:endParaRPr sz="900" strike="noStrike" cap="none">
                        <a:solidFill>
                          <a:schemeClr val="dk1"/>
                        </a:solidFill>
                        <a:highlight>
                          <a:schemeClr val="lt1"/>
                        </a:highlight>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strike="noStrike" cap="none">
                          <a:solidFill>
                            <a:schemeClr val="dk1"/>
                          </a:solidFill>
                          <a:latin typeface="Lato"/>
                          <a:ea typeface="Lato"/>
                          <a:cs typeface="Lato"/>
                          <a:sym typeface="Lato"/>
                        </a:rPr>
                        <a:t>-Believe that the bible is a collection of books told orally and then written by different people at different times. </a:t>
                      </a:r>
                      <a:endParaRPr sz="900"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strike="noStrike" cap="none">
                          <a:solidFill>
                            <a:schemeClr val="dk1"/>
                          </a:solidFill>
                          <a:latin typeface="Lato"/>
                          <a:ea typeface="Lato"/>
                          <a:cs typeface="Lato"/>
                          <a:sym typeface="Lato"/>
                        </a:rPr>
                        <a:t>-Believe some translations of the bible to be more accurate than others.</a:t>
                      </a:r>
                      <a:endParaRPr sz="900"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strike="noStrike" cap="none">
                          <a:solidFill>
                            <a:schemeClr val="dk1"/>
                          </a:solidFill>
                          <a:latin typeface="Lato"/>
                          <a:ea typeface="Lato"/>
                          <a:cs typeface="Lato"/>
                          <a:sym typeface="Lato"/>
                        </a:rPr>
                        <a:t>-Read the stories Jesus told (parables) for wisdom on how to live.</a:t>
                      </a:r>
                      <a:endParaRPr sz="900"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strike="noStrike" cap="none">
                          <a:solidFill>
                            <a:schemeClr val="dk1"/>
                          </a:solidFill>
                          <a:latin typeface="Lato"/>
                          <a:ea typeface="Lato"/>
                          <a:cs typeface="Lato"/>
                          <a:sym typeface="Lato"/>
                        </a:rPr>
                        <a:t>-Believe that Jesus’ teachings were radical in the historical and geographical context he was living in.</a:t>
                      </a:r>
                      <a:endParaRPr sz="900"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endParaRPr sz="900"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strike="noStrike" cap="none">
                          <a:solidFill>
                            <a:schemeClr val="dk1"/>
                          </a:solidFill>
                          <a:latin typeface="Lato"/>
                          <a:ea typeface="Lato"/>
                          <a:cs typeface="Lato"/>
                          <a:sym typeface="Lato"/>
                        </a:rPr>
                        <a:t>To know that some people who follow the </a:t>
                      </a:r>
                      <a:r>
                        <a:rPr lang="en-GB" sz="900" b="1" strike="noStrike" cap="none">
                          <a:solidFill>
                            <a:schemeClr val="dk1"/>
                          </a:solidFill>
                          <a:latin typeface="Lato"/>
                          <a:ea typeface="Lato"/>
                          <a:cs typeface="Lato"/>
                          <a:sym typeface="Lato"/>
                        </a:rPr>
                        <a:t>Muslim</a:t>
                      </a:r>
                      <a:r>
                        <a:rPr lang="en-GB" sz="900" strike="noStrike" cap="none">
                          <a:solidFill>
                            <a:schemeClr val="dk1"/>
                          </a:solidFill>
                          <a:latin typeface="Lato"/>
                          <a:ea typeface="Lato"/>
                          <a:cs typeface="Lato"/>
                          <a:sym typeface="Lato"/>
                        </a:rPr>
                        <a:t> worldview:</a:t>
                      </a:r>
                      <a:endParaRPr sz="900"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strike="noStrike" cap="none">
                          <a:solidFill>
                            <a:schemeClr val="dk1"/>
                          </a:solidFill>
                          <a:latin typeface="Lato"/>
                          <a:ea typeface="Lato"/>
                          <a:cs typeface="Lato"/>
                          <a:sym typeface="Lato"/>
                        </a:rPr>
                        <a:t>-Believe that as the Qur’an was originally written in Arabic that is the more accurate language to read it in.</a:t>
                      </a:r>
                      <a:endParaRPr sz="900"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strike="noStrike" cap="none">
                          <a:solidFill>
                            <a:schemeClr val="dk1"/>
                          </a:solidFill>
                          <a:latin typeface="Lato"/>
                          <a:ea typeface="Lato"/>
                          <a:cs typeface="Lato"/>
                          <a:sym typeface="Lato"/>
                        </a:rPr>
                        <a:t>-Believe that the Qur’an was revealed to Muhammud over 23 years, shared by recitation and written down by his companions after his death. </a:t>
                      </a:r>
                      <a:endParaRPr sz="900"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strike="noStrike" cap="none">
                          <a:solidFill>
                            <a:schemeClr val="dk1"/>
                          </a:solidFill>
                          <a:latin typeface="Lato"/>
                          <a:ea typeface="Lato"/>
                          <a:cs typeface="Lato"/>
                          <a:sym typeface="Lato"/>
                        </a:rPr>
                        <a:t>-Study the Qur’an from childhood and learn to recite it.</a:t>
                      </a:r>
                      <a:endParaRPr sz="900"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85000"/>
                        </a:lnSpc>
                        <a:spcBef>
                          <a:spcPts val="0"/>
                        </a:spcBef>
                        <a:spcAft>
                          <a:spcPts val="0"/>
                        </a:spcAft>
                        <a:buClr>
                          <a:srgbClr val="000000"/>
                        </a:buClr>
                        <a:buSzPts val="900"/>
                        <a:buFont typeface="Arial"/>
                        <a:buNone/>
                      </a:pPr>
                      <a:r>
                        <a:rPr lang="en-GB" sz="900" strike="noStrike" cap="none">
                          <a:solidFill>
                            <a:schemeClr val="dk1"/>
                          </a:solidFill>
                          <a:latin typeface="Lato"/>
                          <a:ea typeface="Lato"/>
                          <a:cs typeface="Lato"/>
                          <a:sym typeface="Lato"/>
                        </a:rPr>
                        <a:t>To know that some people who follow the </a:t>
                      </a:r>
                      <a:r>
                        <a:rPr lang="en-GB" sz="900" b="1" strike="noStrike" cap="none">
                          <a:solidFill>
                            <a:schemeClr val="dk1"/>
                          </a:solidFill>
                          <a:latin typeface="Lato"/>
                          <a:ea typeface="Lato"/>
                          <a:cs typeface="Lato"/>
                          <a:sym typeface="Lato"/>
                        </a:rPr>
                        <a:t>Jewish</a:t>
                      </a:r>
                      <a:r>
                        <a:rPr lang="en-GB" sz="900" strike="noStrike" cap="none">
                          <a:solidFill>
                            <a:schemeClr val="dk1"/>
                          </a:solidFill>
                          <a:latin typeface="Lato"/>
                          <a:ea typeface="Lato"/>
                          <a:cs typeface="Lato"/>
                          <a:sym typeface="Lato"/>
                        </a:rPr>
                        <a:t> worldview:</a:t>
                      </a:r>
                      <a:endParaRPr sz="900"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00"/>
                        <a:buFont typeface="Arial"/>
                        <a:buNone/>
                      </a:pPr>
                      <a:r>
                        <a:rPr lang="en-GB" sz="900" strike="noStrike" cap="none">
                          <a:solidFill>
                            <a:schemeClr val="dk1"/>
                          </a:solidFill>
                          <a:latin typeface="Lato"/>
                          <a:ea typeface="Lato"/>
                          <a:cs typeface="Lato"/>
                          <a:sym typeface="Lato"/>
                        </a:rPr>
                        <a:t>-Believe the Torah should be written and read in Hebrew, translations are used but not considered to be fully accurate.</a:t>
                      </a:r>
                      <a:endParaRPr sz="900"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00"/>
                        <a:buFont typeface="Arial"/>
                        <a:buNone/>
                      </a:pPr>
                      <a:r>
                        <a:rPr lang="en-GB" sz="900" strike="noStrike" cap="none">
                          <a:solidFill>
                            <a:schemeClr val="dk1"/>
                          </a:solidFill>
                          <a:latin typeface="Lato"/>
                          <a:ea typeface="Lato"/>
                          <a:cs typeface="Lato"/>
                          <a:sym typeface="Lato"/>
                        </a:rPr>
                        <a:t>-Study the Torah from childhood and learn to recite it.</a:t>
                      </a:r>
                      <a:endParaRPr sz="900"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rgbClr val="000000"/>
                        </a:buClr>
                        <a:buSzPts val="900"/>
                        <a:buFont typeface="Arial"/>
                        <a:buNone/>
                      </a:pPr>
                      <a:endParaRPr sz="900"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strike="noStrike" cap="none">
                          <a:solidFill>
                            <a:schemeClr val="dk1"/>
                          </a:solidFill>
                          <a:latin typeface="Lato"/>
                          <a:ea typeface="Lato"/>
                          <a:cs typeface="Lato"/>
                          <a:sym typeface="Lato"/>
                        </a:rPr>
                        <a:t>To know that some people who follow the </a:t>
                      </a:r>
                      <a:r>
                        <a:rPr lang="en-GB" sz="900" b="1" strike="noStrike" cap="none">
                          <a:solidFill>
                            <a:schemeClr val="dk1"/>
                          </a:solidFill>
                          <a:latin typeface="Lato"/>
                          <a:ea typeface="Lato"/>
                          <a:cs typeface="Lato"/>
                          <a:sym typeface="Lato"/>
                        </a:rPr>
                        <a:t>Sikh </a:t>
                      </a:r>
                      <a:r>
                        <a:rPr lang="en-GB" sz="900" strike="noStrike" cap="none">
                          <a:solidFill>
                            <a:schemeClr val="dk1"/>
                          </a:solidFill>
                          <a:latin typeface="Lato"/>
                          <a:ea typeface="Lato"/>
                          <a:cs typeface="Lato"/>
                          <a:sym typeface="Lato"/>
                        </a:rPr>
                        <a:t>worldview:</a:t>
                      </a:r>
                      <a:endParaRPr sz="900"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strike="noStrike" cap="none">
                          <a:solidFill>
                            <a:schemeClr val="dk1"/>
                          </a:solidFill>
                          <a:latin typeface="Lato"/>
                          <a:ea typeface="Lato"/>
                          <a:cs typeface="Lato"/>
                          <a:sym typeface="Lato"/>
                        </a:rPr>
                        <a:t>-Believe the Guru Granth Sahib to be the final Guru, in written rather than human form.</a:t>
                      </a:r>
                      <a:endParaRPr sz="900"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strike="noStrike" cap="none">
                          <a:solidFill>
                            <a:schemeClr val="dk1"/>
                          </a:solidFill>
                          <a:latin typeface="Lato"/>
                          <a:ea typeface="Lato"/>
                          <a:cs typeface="Lato"/>
                          <a:sym typeface="Lato"/>
                        </a:rPr>
                        <a:t>-</a:t>
                      </a:r>
                      <a:r>
                        <a:rPr lang="en-GB" sz="900" strike="noStrike" cap="none">
                          <a:solidFill>
                            <a:schemeClr val="dk1"/>
                          </a:solidFill>
                          <a:highlight>
                            <a:srgbClr val="FFFFFF"/>
                          </a:highlight>
                          <a:latin typeface="Lato"/>
                          <a:ea typeface="Lato"/>
                          <a:cs typeface="Lato"/>
                          <a:sym typeface="Lato"/>
                        </a:rPr>
                        <a:t>Believe the Guru Granth Sahib was compiled by one of the Gurus and includes teaching from Hindu and Muslim scholars.</a:t>
                      </a:r>
                      <a:endParaRPr sz="900" strike="noStrike" cap="none">
                        <a:solidFill>
                          <a:schemeClr val="dk1"/>
                        </a:solidFill>
                        <a:highlight>
                          <a:srgbClr val="FFFFFF"/>
                        </a:highlight>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strike="noStrike" cap="none">
                          <a:solidFill>
                            <a:schemeClr val="dk1"/>
                          </a:solidFill>
                          <a:latin typeface="Lato"/>
                          <a:ea typeface="Lato"/>
                          <a:cs typeface="Lato"/>
                          <a:sym typeface="Lato"/>
                        </a:rPr>
                        <a:t>-Seek guidance and inspiration from the Guru Granth Sahib.</a:t>
                      </a:r>
                      <a:endParaRPr sz="900"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endParaRPr sz="900"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strike="noStrike" cap="none">
                          <a:solidFill>
                            <a:schemeClr val="dk1"/>
                          </a:solidFill>
                          <a:latin typeface="Lato"/>
                          <a:ea typeface="Lato"/>
                          <a:cs typeface="Lato"/>
                          <a:sym typeface="Lato"/>
                        </a:rPr>
                        <a:t>To know that some people who follow the </a:t>
                      </a:r>
                      <a:r>
                        <a:rPr lang="en-GB" sz="900" b="1" strike="noStrike" cap="none">
                          <a:solidFill>
                            <a:schemeClr val="dk1"/>
                          </a:solidFill>
                          <a:latin typeface="Lato"/>
                          <a:ea typeface="Lato"/>
                          <a:cs typeface="Lato"/>
                          <a:sym typeface="Lato"/>
                        </a:rPr>
                        <a:t>Buddhist</a:t>
                      </a:r>
                      <a:r>
                        <a:rPr lang="en-GB" sz="900" strike="noStrike" cap="none">
                          <a:solidFill>
                            <a:schemeClr val="dk1"/>
                          </a:solidFill>
                          <a:latin typeface="Lato"/>
                          <a:ea typeface="Lato"/>
                          <a:cs typeface="Lato"/>
                          <a:sym typeface="Lato"/>
                        </a:rPr>
                        <a:t> worldview:</a:t>
                      </a:r>
                      <a:endParaRPr sz="900" strike="noStrike" cap="none">
                        <a:solidFill>
                          <a:schemeClr val="dk1"/>
                        </a:solidFill>
                        <a:latin typeface="Lato"/>
                        <a:ea typeface="Lato"/>
                        <a:cs typeface="Lato"/>
                        <a:sym typeface="Lato"/>
                      </a:endParaRPr>
                    </a:p>
                    <a:p>
                      <a:pPr marL="0" marR="0" lvl="0" indent="0" algn="l" rtl="0">
                        <a:lnSpc>
                          <a:spcPct val="85000"/>
                        </a:lnSpc>
                        <a:spcBef>
                          <a:spcPts val="0"/>
                        </a:spcBef>
                        <a:spcAft>
                          <a:spcPts val="0"/>
                        </a:spcAft>
                        <a:buClr>
                          <a:schemeClr val="dk1"/>
                        </a:buClr>
                        <a:buSzPts val="1100"/>
                        <a:buFont typeface="Arial"/>
                        <a:buNone/>
                      </a:pPr>
                      <a:r>
                        <a:rPr lang="en-GB" sz="900" strike="noStrike" cap="none">
                          <a:solidFill>
                            <a:schemeClr val="dk1"/>
                          </a:solidFill>
                          <a:highlight>
                            <a:srgbClr val="FFFFFF"/>
                          </a:highlight>
                          <a:latin typeface="Lato"/>
                          <a:ea typeface="Lato"/>
                          <a:cs typeface="Lato"/>
                          <a:sym typeface="Lato"/>
                        </a:rPr>
                        <a:t>-Use the Buddhist canon for guidance.</a:t>
                      </a:r>
                      <a:endParaRPr sz="900" strike="noStrike" cap="none">
                        <a:solidFill>
                          <a:schemeClr val="dk1"/>
                        </a:solidFill>
                        <a:highlight>
                          <a:srgbClr val="FFFFFF"/>
                        </a:highlight>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225" name="Google Shape;225;p30"/>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226" name="Google Shape;226;p30"/>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227" name="Google Shape;227;p30"/>
          <p:cNvSpPr/>
          <p:nvPr/>
        </p:nvSpPr>
        <p:spPr>
          <a:xfrm>
            <a:off x="231050" y="591100"/>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strike="noStrike" cap="none">
                <a:solidFill>
                  <a:schemeClr val="dk1"/>
                </a:solidFill>
                <a:latin typeface="Lato"/>
                <a:ea typeface="Lato"/>
                <a:cs typeface="Lato"/>
                <a:sym typeface="Lato"/>
              </a:rPr>
              <a:t>A2 Curriculum framework attainment target for KS2</a:t>
            </a:r>
            <a:r>
              <a:rPr lang="en-GB" sz="1100" b="0" i="0" strike="noStrike" cap="none">
                <a:solidFill>
                  <a:schemeClr val="dk1"/>
                </a:solidFill>
                <a:latin typeface="Lato"/>
                <a:ea typeface="Lato"/>
                <a:cs typeface="Lato"/>
                <a:sym typeface="Lato"/>
              </a:rPr>
              <a:t>: Describe and understand links between stories and other aspects of the communities they are investigating, responding thoughtfully to a range of sources of </a:t>
            </a:r>
            <a:r>
              <a:rPr lang="en-GB" sz="1100" b="1" i="0" strike="noStrike" cap="none">
                <a:solidFill>
                  <a:schemeClr val="dk1"/>
                </a:solidFill>
                <a:latin typeface="Lato"/>
                <a:ea typeface="Lato"/>
                <a:cs typeface="Lato"/>
                <a:sym typeface="Lato"/>
              </a:rPr>
              <a:t>wisdom</a:t>
            </a:r>
            <a:r>
              <a:rPr lang="en-GB" sz="1100" b="0" i="0" strike="noStrike" cap="none">
                <a:solidFill>
                  <a:schemeClr val="dk1"/>
                </a:solidFill>
                <a:latin typeface="Lato"/>
                <a:ea typeface="Lato"/>
                <a:cs typeface="Lato"/>
                <a:sym typeface="Lato"/>
              </a:rPr>
              <a:t> and to beliefs and teachings that arise from them in different communities.</a:t>
            </a:r>
            <a:endParaRPr sz="1100" b="0" i="0" strike="noStrike" cap="none">
              <a:solidFill>
                <a:schemeClr val="dk1"/>
              </a:solidFill>
              <a:latin typeface="Lato"/>
              <a:ea typeface="Lato"/>
              <a:cs typeface="Lato"/>
              <a:sym typeface="Lato"/>
            </a:endParaRPr>
          </a:p>
        </p:txBody>
      </p:sp>
      <p:sp>
        <p:nvSpPr>
          <p:cNvPr id="228" name="Google Shape;228;p30"/>
          <p:cNvSpPr/>
          <p:nvPr/>
        </p:nvSpPr>
        <p:spPr>
          <a:xfrm>
            <a:off x="5901950" y="591100"/>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strike="noStrike" cap="none">
                <a:solidFill>
                  <a:schemeClr val="dk1"/>
                </a:solidFill>
                <a:latin typeface="Lato"/>
                <a:ea typeface="Lato"/>
                <a:cs typeface="Lato"/>
                <a:sym typeface="Lato"/>
              </a:rPr>
              <a:t>B3 Curriculum framework attainment target for KS2</a:t>
            </a:r>
            <a:r>
              <a:rPr lang="en-GB" sz="1100" b="0" i="0" strike="noStrike" cap="none">
                <a:solidFill>
                  <a:schemeClr val="dk1"/>
                </a:solidFill>
                <a:latin typeface="Lato"/>
                <a:ea typeface="Lato"/>
                <a:cs typeface="Lato"/>
                <a:sym typeface="Lato"/>
              </a:rPr>
              <a:t>:</a:t>
            </a:r>
            <a:endParaRPr sz="1100" b="0" i="0"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100"/>
              <a:buFont typeface="Arial"/>
              <a:buNone/>
            </a:pPr>
            <a:r>
              <a:rPr lang="en-GB" sz="1100" b="0" i="0" strike="noStrike" cap="none">
                <a:solidFill>
                  <a:schemeClr val="dk1"/>
                </a:solidFill>
                <a:latin typeface="Lato"/>
                <a:ea typeface="Lato"/>
                <a:cs typeface="Lato"/>
                <a:sym typeface="Lato"/>
              </a:rPr>
              <a:t>Observe and consider different dimensions of religion, so that they can explore and show understanding of similarities and differences within and between different religions and worldviews.</a:t>
            </a:r>
            <a:endParaRPr sz="1100" b="1" i="0" strike="noStrike" cap="none">
              <a:solidFill>
                <a:schemeClr val="dk1"/>
              </a:solidFill>
              <a:latin typeface="Lato"/>
              <a:ea typeface="Lato"/>
              <a:cs typeface="Lato"/>
              <a:sym typeface="Lato"/>
            </a:endParaRPr>
          </a:p>
        </p:txBody>
      </p:sp>
      <p:sp>
        <p:nvSpPr>
          <p:cNvPr id="229" name="Google Shape;229;p30"/>
          <p:cNvSpPr txBox="1"/>
          <p:nvPr/>
        </p:nvSpPr>
        <p:spPr>
          <a:xfrm>
            <a:off x="7550" y="65210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strike="noStrike" cap="none">
              <a:solidFill>
                <a:schemeClr val="dk1"/>
              </a:solidFill>
              <a:latin typeface="Lato"/>
              <a:ea typeface="Lato"/>
              <a:cs typeface="Lato"/>
              <a:sym typeface="Lato"/>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graphicFrame>
        <p:nvGraphicFramePr>
          <p:cNvPr id="234" name="Google Shape;234;p31"/>
          <p:cNvGraphicFramePr/>
          <p:nvPr/>
        </p:nvGraphicFramePr>
        <p:xfrm>
          <a:off x="231050" y="1576150"/>
          <a:ext cx="3000000" cy="3000000"/>
        </p:xfrm>
        <a:graphic>
          <a:graphicData uri="http://schemas.openxmlformats.org/drawingml/2006/table">
            <a:tbl>
              <a:tblPr>
                <a:noFill/>
                <a:tableStyleId>{78A3A204-2CF7-45C9-BEEF-54BE59222C30}</a:tableStyleId>
              </a:tblPr>
              <a:tblGrid>
                <a:gridCol w="1182200">
                  <a:extLst>
                    <a:ext uri="{9D8B030D-6E8A-4147-A177-3AD203B41FA5}">
                      <a16:colId xmlns:a16="http://schemas.microsoft.com/office/drawing/2014/main" val="20000"/>
                    </a:ext>
                  </a:extLst>
                </a:gridCol>
                <a:gridCol w="4533450">
                  <a:extLst>
                    <a:ext uri="{9D8B030D-6E8A-4147-A177-3AD203B41FA5}">
                      <a16:colId xmlns:a16="http://schemas.microsoft.com/office/drawing/2014/main" val="20001"/>
                    </a:ext>
                  </a:extLst>
                </a:gridCol>
                <a:gridCol w="4644550">
                  <a:extLst>
                    <a:ext uri="{9D8B030D-6E8A-4147-A177-3AD203B41FA5}">
                      <a16:colId xmlns:a16="http://schemas.microsoft.com/office/drawing/2014/main" val="20002"/>
                    </a:ext>
                  </a:extLst>
                </a:gridCol>
              </a:tblGrid>
              <a:tr h="568425">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Wisdom and morality</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5</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109217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Conceptual</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ideas about the afterlife come from many sources.</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beliefs about life after death can affect how people choose to live their lives.</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people are inspired and led by others from within and outside their community.</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begin to understand that scripture can be interpreted in different ways.</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there are different ways to decide who becomes a leader or authority (democracy, bloodline) and these are not always agreed on.</a:t>
                      </a:r>
                      <a:endParaRPr sz="1000" u="none" strike="noStrike" cap="none">
                        <a:solidFill>
                          <a:schemeClr val="dk1"/>
                        </a:solidFill>
                        <a:latin typeface="Lato"/>
                        <a:ea typeface="Lato"/>
                        <a:cs typeface="Lato"/>
                        <a:sym typeface="Lato"/>
                      </a:endParaRPr>
                    </a:p>
                    <a:p>
                      <a:pPr marL="457200" marR="0" lvl="0" indent="-298450" algn="l" rtl="0">
                        <a:lnSpc>
                          <a:spcPct val="100000"/>
                        </a:lnSpc>
                        <a:spcBef>
                          <a:spcPts val="0"/>
                        </a:spcBef>
                        <a:spcAft>
                          <a:spcPts val="0"/>
                        </a:spcAft>
                        <a:buClr>
                          <a:schemeClr val="dk1"/>
                        </a:buClr>
                        <a:buSzPts val="1100"/>
                        <a:buFont typeface="Lato"/>
                        <a:buChar char="●"/>
                      </a:pPr>
                      <a:r>
                        <a:rPr lang="en-GB" sz="1000" u="none" strike="noStrike" cap="none">
                          <a:solidFill>
                            <a:schemeClr val="dk1"/>
                          </a:solidFill>
                          <a:latin typeface="Lato"/>
                          <a:ea typeface="Lato"/>
                          <a:cs typeface="Lato"/>
                          <a:sym typeface="Lato"/>
                        </a:rPr>
                        <a:t>To know that wisdom means thinking sensibly and taking into account knowledge and experience.</a:t>
                      </a:r>
                      <a:endParaRPr sz="1000" u="none" strike="noStrike" cap="none">
                        <a:solidFill>
                          <a:schemeClr val="dk1"/>
                        </a:solidFill>
                        <a:latin typeface="Lato"/>
                        <a:ea typeface="Lato"/>
                        <a:cs typeface="Lato"/>
                        <a:sym typeface="Lato"/>
                      </a:endParaRPr>
                    </a:p>
                    <a:p>
                      <a:pPr marL="457200" marR="0" lvl="0" indent="-298450" algn="l" rtl="0">
                        <a:lnSpc>
                          <a:spcPct val="100000"/>
                        </a:lnSpc>
                        <a:spcBef>
                          <a:spcPts val="0"/>
                        </a:spcBef>
                        <a:spcAft>
                          <a:spcPts val="0"/>
                        </a:spcAft>
                        <a:buClr>
                          <a:schemeClr val="dk1"/>
                        </a:buClr>
                        <a:buSzPts val="1100"/>
                        <a:buFont typeface="Lato"/>
                        <a:buChar char="●"/>
                      </a:pPr>
                      <a:r>
                        <a:rPr lang="en-GB" sz="1000" u="none" strike="noStrike" cap="none">
                          <a:solidFill>
                            <a:schemeClr val="dk1"/>
                          </a:solidFill>
                          <a:latin typeface="Lato"/>
                          <a:ea typeface="Lato"/>
                          <a:cs typeface="Lato"/>
                          <a:sym typeface="Lato"/>
                        </a:rPr>
                        <a:t>To know that guidance means advice, informance or rules given by someone in authority.</a:t>
                      </a:r>
                      <a:endParaRPr sz="1000" u="none" strike="noStrike" cap="none">
                        <a:solidFill>
                          <a:schemeClr val="dk1"/>
                        </a:solidFill>
                        <a:latin typeface="Lato"/>
                        <a:ea typeface="Lato"/>
                        <a:cs typeface="Lato"/>
                        <a:sym typeface="Lato"/>
                      </a:endParaRPr>
                    </a:p>
                    <a:p>
                      <a:pPr marL="457200" marR="0" lvl="0" indent="-292100" algn="l" rtl="0">
                        <a:lnSpc>
                          <a:spcPct val="100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within and between religious and non religious groups people may disagree about challenging issues.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2600350">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 related</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knowledge </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some people who follow </a:t>
                      </a:r>
                      <a:r>
                        <a:rPr lang="en-GB" sz="1000" b="1" u="none" strike="noStrike" cap="none">
                          <a:solidFill>
                            <a:schemeClr val="dk1"/>
                          </a:solidFill>
                          <a:latin typeface="Lato"/>
                          <a:ea typeface="Lato"/>
                          <a:cs typeface="Lato"/>
                          <a:sym typeface="Lato"/>
                        </a:rPr>
                        <a:t>Sikh </a:t>
                      </a:r>
                      <a:r>
                        <a:rPr lang="en-GB" sz="1000" u="none" strike="noStrike" cap="none">
                          <a:solidFill>
                            <a:schemeClr val="dk1"/>
                          </a:solidFill>
                          <a:latin typeface="Lato"/>
                          <a:ea typeface="Lato"/>
                          <a:cs typeface="Lato"/>
                          <a:sym typeface="Lato"/>
                        </a:rPr>
                        <a:t>worldview:</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-Follow the examples of the Gurus when thinking about standing up for their beliefs.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-Believe that the succession of Gurus was passed on to those who were spiritually liberated from birth and therefore able to continue Guru Nanak’s message.</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Christian</a:t>
                      </a:r>
                      <a:r>
                        <a:rPr lang="en-GB" sz="1000" u="none" strike="noStrike" cap="none">
                          <a:solidFill>
                            <a:schemeClr val="dk1"/>
                          </a:solidFill>
                          <a:latin typeface="Lato"/>
                          <a:ea typeface="Lato"/>
                          <a:cs typeface="Lato"/>
                          <a:sym typeface="Lato"/>
                        </a:rPr>
                        <a:t> worldview:</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-Interpret some teachings of the Bible differently or put emphasis on different aspects of key teaching depending on their denomination.</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-Read the Bible to help them understand and respond to death.</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-Understand particular places to be significant to their religion based on scripture and historical events.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 To know that some people who follow the</a:t>
                      </a:r>
                      <a:r>
                        <a:rPr lang="en-GB" sz="1000" b="1" u="none" strike="noStrike" cap="none">
                          <a:solidFill>
                            <a:schemeClr val="dk1"/>
                          </a:solidFill>
                          <a:latin typeface="Lato"/>
                          <a:ea typeface="Lato"/>
                          <a:cs typeface="Lato"/>
                          <a:sym typeface="Lato"/>
                        </a:rPr>
                        <a:t> Jewish</a:t>
                      </a:r>
                      <a:r>
                        <a:rPr lang="en-GB" sz="1000" u="none" strike="noStrike" cap="none">
                          <a:solidFill>
                            <a:schemeClr val="dk1"/>
                          </a:solidFill>
                          <a:latin typeface="Lato"/>
                          <a:ea typeface="Lato"/>
                          <a:cs typeface="Lato"/>
                          <a:sym typeface="Lato"/>
                        </a:rPr>
                        <a:t> worldview:</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-Read the Tenak to help them understand and respond to death.</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-Understand particular places to be significant to their religion based on scripture and historical events.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Muslim </a:t>
                      </a:r>
                      <a:r>
                        <a:rPr lang="en-GB" sz="1000" u="none" strike="noStrike" cap="none">
                          <a:solidFill>
                            <a:schemeClr val="dk1"/>
                          </a:solidFill>
                          <a:latin typeface="Lato"/>
                          <a:ea typeface="Lato"/>
                          <a:cs typeface="Lato"/>
                          <a:sym typeface="Lato"/>
                        </a:rPr>
                        <a:t>worldview:</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-Refer to the Qur’an to help them understand and respond to death and suffering.</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-Be part of either the Sunni or Shi’a group who disagree on who would succeed Muhammad.</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-Understand particular places to be significant to their religion based on scripture and historical events.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Hindu</a:t>
                      </a:r>
                      <a:r>
                        <a:rPr lang="en-GB" sz="1000" u="none" strike="noStrike" cap="none">
                          <a:solidFill>
                            <a:schemeClr val="dk1"/>
                          </a:solidFill>
                          <a:latin typeface="Lato"/>
                          <a:ea typeface="Lato"/>
                          <a:cs typeface="Lato"/>
                          <a:sym typeface="Lato"/>
                        </a:rPr>
                        <a:t> worldview:</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-Read the Bhagavad Gita to help them understand and respond to death.</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Buddhist</a:t>
                      </a:r>
                      <a:r>
                        <a:rPr lang="en-GB" sz="1000" u="none" strike="noStrike" cap="none">
                          <a:solidFill>
                            <a:schemeClr val="dk1"/>
                          </a:solidFill>
                          <a:latin typeface="Lato"/>
                          <a:ea typeface="Lato"/>
                          <a:cs typeface="Lato"/>
                          <a:sym typeface="Lato"/>
                        </a:rPr>
                        <a:t> worldview:</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-Read the story of Kisagotami to help them understand and respond to death.</a:t>
                      </a:r>
                      <a:endParaRPr sz="1000" u="none" strike="noStrike" cap="none">
                        <a:solidFill>
                          <a:schemeClr val="dk1"/>
                        </a:solidFill>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235" name="Google Shape;235;p31"/>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236" name="Google Shape;236;p31"/>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237" name="Google Shape;237;p31"/>
          <p:cNvSpPr/>
          <p:nvPr/>
        </p:nvSpPr>
        <p:spPr>
          <a:xfrm>
            <a:off x="231050" y="591100"/>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A2 Curriculum framework attainment target for KS2</a:t>
            </a:r>
            <a:r>
              <a:rPr lang="en-GB" sz="1100" b="0" i="0" u="none" strike="noStrike" cap="none">
                <a:solidFill>
                  <a:schemeClr val="dk1"/>
                </a:solidFill>
                <a:latin typeface="Lato"/>
                <a:ea typeface="Lato"/>
                <a:cs typeface="Lato"/>
                <a:sym typeface="Lato"/>
              </a:rPr>
              <a:t>: Describe and understand links between stories and other aspects of the communities they are investigating, responding thoughtfully to a range of sources of </a:t>
            </a:r>
            <a:r>
              <a:rPr lang="en-GB" sz="1100" b="1" i="0" u="none" strike="noStrike" cap="none">
                <a:solidFill>
                  <a:schemeClr val="dk1"/>
                </a:solidFill>
                <a:latin typeface="Lato"/>
                <a:ea typeface="Lato"/>
                <a:cs typeface="Lato"/>
                <a:sym typeface="Lato"/>
              </a:rPr>
              <a:t>wisdom</a:t>
            </a:r>
            <a:r>
              <a:rPr lang="en-GB" sz="1100" b="0" i="0" u="none" strike="noStrike" cap="none">
                <a:solidFill>
                  <a:schemeClr val="dk1"/>
                </a:solidFill>
                <a:latin typeface="Lato"/>
                <a:ea typeface="Lato"/>
                <a:cs typeface="Lato"/>
                <a:sym typeface="Lato"/>
              </a:rPr>
              <a:t> and to beliefs and teachings that arise from them in different communities.</a:t>
            </a:r>
            <a:endParaRPr sz="1100" b="0" i="0" u="none" strike="noStrike" cap="none">
              <a:solidFill>
                <a:schemeClr val="dk1"/>
              </a:solidFill>
              <a:latin typeface="Lato"/>
              <a:ea typeface="Lato"/>
              <a:cs typeface="Lato"/>
              <a:sym typeface="Lato"/>
            </a:endParaRPr>
          </a:p>
        </p:txBody>
      </p:sp>
      <p:sp>
        <p:nvSpPr>
          <p:cNvPr id="238" name="Google Shape;238;p31"/>
          <p:cNvSpPr/>
          <p:nvPr/>
        </p:nvSpPr>
        <p:spPr>
          <a:xfrm>
            <a:off x="5901950" y="591100"/>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B3 Curriculum framework attainment target for KS2</a:t>
            </a:r>
            <a:r>
              <a:rPr lang="en-GB" sz="1100" b="0" i="0" u="none" strike="noStrike" cap="none">
                <a:solidFill>
                  <a:schemeClr val="dk1"/>
                </a:solidFill>
                <a:latin typeface="Lato"/>
                <a:ea typeface="Lato"/>
                <a:cs typeface="Lato"/>
                <a:sym typeface="Lato"/>
              </a:rPr>
              <a:t>:</a:t>
            </a:r>
            <a:endParaRPr sz="1100" b="0" i="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Lato"/>
                <a:ea typeface="Lato"/>
                <a:cs typeface="Lato"/>
                <a:sym typeface="Lato"/>
              </a:rPr>
              <a:t>Observe and consider different dimensions of religion, so that they can explore and show understanding of similarities and differences within and between different religions and worldviews.</a:t>
            </a:r>
            <a:endParaRPr sz="1100" b="1" i="0" u="none" strike="noStrike" cap="none">
              <a:solidFill>
                <a:schemeClr val="dk1"/>
              </a:solidFill>
              <a:latin typeface="Lato"/>
              <a:ea typeface="Lato"/>
              <a:cs typeface="Lato"/>
              <a:sym typeface="Lato"/>
            </a:endParaRPr>
          </a:p>
        </p:txBody>
      </p:sp>
      <p:sp>
        <p:nvSpPr>
          <p:cNvPr id="239" name="Google Shape;239;p31"/>
          <p:cNvSpPr txBox="1"/>
          <p:nvPr/>
        </p:nvSpPr>
        <p:spPr>
          <a:xfrm>
            <a:off x="65150" y="6889900"/>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graphicFrame>
        <p:nvGraphicFramePr>
          <p:cNvPr id="244" name="Google Shape;244;p32"/>
          <p:cNvGraphicFramePr/>
          <p:nvPr/>
        </p:nvGraphicFramePr>
        <p:xfrm>
          <a:off x="231050" y="1576150"/>
          <a:ext cx="3000000" cy="3000000"/>
        </p:xfrm>
        <a:graphic>
          <a:graphicData uri="http://schemas.openxmlformats.org/drawingml/2006/table">
            <a:tbl>
              <a:tblPr>
                <a:noFill/>
                <a:tableStyleId>{78A3A204-2CF7-45C9-BEEF-54BE59222C30}</a:tableStyleId>
              </a:tblPr>
              <a:tblGrid>
                <a:gridCol w="1182200">
                  <a:extLst>
                    <a:ext uri="{9D8B030D-6E8A-4147-A177-3AD203B41FA5}">
                      <a16:colId xmlns:a16="http://schemas.microsoft.com/office/drawing/2014/main" val="20000"/>
                    </a:ext>
                  </a:extLst>
                </a:gridCol>
                <a:gridCol w="4533450">
                  <a:extLst>
                    <a:ext uri="{9D8B030D-6E8A-4147-A177-3AD203B41FA5}">
                      <a16:colId xmlns:a16="http://schemas.microsoft.com/office/drawing/2014/main" val="20001"/>
                    </a:ext>
                  </a:extLst>
                </a:gridCol>
                <a:gridCol w="4644550">
                  <a:extLst>
                    <a:ext uri="{9D8B030D-6E8A-4147-A177-3AD203B41FA5}">
                      <a16:colId xmlns:a16="http://schemas.microsoft.com/office/drawing/2014/main" val="20002"/>
                    </a:ext>
                  </a:extLst>
                </a:gridCol>
              </a:tblGrid>
              <a:tr h="513525">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Wisdom and morality</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6</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93397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Conceptual</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within and between religious and non-religious groups teaching about challenging issues can be contradictory and controversial.</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writings from long ago can give people insight into modern day issues.</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ideas and beliefs about suffering come from many sources.</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some people use stories about how others became close to God to guide them in achieving the same aim.</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cultural, historical and geographical context can affect how scripture is interpreted.</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people disagree on whether ancient writings are still relevant to modern life.</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the same guidance or scripture can be interpreted differently by people.</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219062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 related</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knowledge </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Christian</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-Read modern translations of the Bible to help them understand the content in a modern day context.</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-Read the Bible to help them understand and respond to suffering.</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Muslim</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-Go on Hajj as one of The Five Pillars.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-Refer to the Hadith and Sunna (believed sayings and accounts of  Muhammud to help guide them in living a life of submission to God.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Jewish</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-Read the Tenak to help them understand and respond to suffering.</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Buddhist</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-Read the story of Kisagotami to help them understand  and respond to suffering.</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245" name="Google Shape;245;p32"/>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246" name="Google Shape;246;p32"/>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247" name="Google Shape;247;p32"/>
          <p:cNvSpPr/>
          <p:nvPr/>
        </p:nvSpPr>
        <p:spPr>
          <a:xfrm>
            <a:off x="231050" y="591100"/>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A2 Curriculum framework attainment target for KS2</a:t>
            </a:r>
            <a:r>
              <a:rPr lang="en-GB" sz="1100" b="0" i="0" u="none" strike="noStrike" cap="none">
                <a:solidFill>
                  <a:schemeClr val="dk1"/>
                </a:solidFill>
                <a:latin typeface="Lato"/>
                <a:ea typeface="Lato"/>
                <a:cs typeface="Lato"/>
                <a:sym typeface="Lato"/>
              </a:rPr>
              <a:t>: Describe and understand links between stories and other aspects of the communities they are investigating, responding thoughtfully to a range of sources of </a:t>
            </a:r>
            <a:r>
              <a:rPr lang="en-GB" sz="1100" b="1" i="0" u="none" strike="noStrike" cap="none">
                <a:solidFill>
                  <a:schemeClr val="dk1"/>
                </a:solidFill>
                <a:latin typeface="Lato"/>
                <a:ea typeface="Lato"/>
                <a:cs typeface="Lato"/>
                <a:sym typeface="Lato"/>
              </a:rPr>
              <a:t>wisdom</a:t>
            </a:r>
            <a:r>
              <a:rPr lang="en-GB" sz="1100" b="0" i="0" u="none" strike="noStrike" cap="none">
                <a:solidFill>
                  <a:schemeClr val="dk1"/>
                </a:solidFill>
                <a:latin typeface="Lato"/>
                <a:ea typeface="Lato"/>
                <a:cs typeface="Lato"/>
                <a:sym typeface="Lato"/>
              </a:rPr>
              <a:t> and to beliefs and teachings that arise from them in different communities.</a:t>
            </a:r>
            <a:endParaRPr sz="1100" b="0" i="0" u="none" strike="noStrike" cap="none">
              <a:solidFill>
                <a:schemeClr val="dk1"/>
              </a:solidFill>
              <a:latin typeface="Lato"/>
              <a:ea typeface="Lato"/>
              <a:cs typeface="Lato"/>
              <a:sym typeface="Lato"/>
            </a:endParaRPr>
          </a:p>
        </p:txBody>
      </p:sp>
      <p:sp>
        <p:nvSpPr>
          <p:cNvPr id="248" name="Google Shape;248;p32"/>
          <p:cNvSpPr/>
          <p:nvPr/>
        </p:nvSpPr>
        <p:spPr>
          <a:xfrm>
            <a:off x="5901950" y="591100"/>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B3 Curriculum framework attainment target for KS2</a:t>
            </a:r>
            <a:r>
              <a:rPr lang="en-GB" sz="1100" b="0" i="0" u="none" strike="noStrike" cap="none">
                <a:solidFill>
                  <a:schemeClr val="dk1"/>
                </a:solidFill>
                <a:latin typeface="Lato"/>
                <a:ea typeface="Lato"/>
                <a:cs typeface="Lato"/>
                <a:sym typeface="Lato"/>
              </a:rPr>
              <a:t>:</a:t>
            </a:r>
            <a:endParaRPr sz="1100" b="0" i="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Lato"/>
                <a:ea typeface="Lato"/>
                <a:cs typeface="Lato"/>
                <a:sym typeface="Lato"/>
              </a:rPr>
              <a:t>Observe and consider different dimensions of religion, so that they can explore and show understanding of similarities and differences within and between different religions and worldviews.</a:t>
            </a:r>
            <a:endParaRPr sz="1100" b="1" i="0" u="none" strike="noStrike" cap="none">
              <a:solidFill>
                <a:schemeClr val="dk1"/>
              </a:solidFill>
              <a:latin typeface="Lato"/>
              <a:ea typeface="Lato"/>
              <a:cs typeface="Lato"/>
              <a:sym typeface="Lato"/>
            </a:endParaRPr>
          </a:p>
        </p:txBody>
      </p:sp>
      <p:sp>
        <p:nvSpPr>
          <p:cNvPr id="249" name="Google Shape;249;p32"/>
          <p:cNvSpPr txBox="1"/>
          <p:nvPr/>
        </p:nvSpPr>
        <p:spPr>
          <a:xfrm>
            <a:off x="7550" y="65210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graphicFrame>
        <p:nvGraphicFramePr>
          <p:cNvPr id="254" name="Google Shape;254;p33"/>
          <p:cNvGraphicFramePr/>
          <p:nvPr/>
        </p:nvGraphicFramePr>
        <p:xfrm>
          <a:off x="231050" y="2297357"/>
          <a:ext cx="3000000" cy="3000000"/>
        </p:xfrm>
        <a:graphic>
          <a:graphicData uri="http://schemas.openxmlformats.org/drawingml/2006/table">
            <a:tbl>
              <a:tblPr>
                <a:noFill/>
                <a:tableStyleId>{78A3A204-2CF7-45C9-BEEF-54BE59222C30}</a:tableStyleId>
              </a:tblPr>
              <a:tblGrid>
                <a:gridCol w="1223700">
                  <a:extLst>
                    <a:ext uri="{9D8B030D-6E8A-4147-A177-3AD203B41FA5}">
                      <a16:colId xmlns:a16="http://schemas.microsoft.com/office/drawing/2014/main" val="20000"/>
                    </a:ext>
                  </a:extLst>
                </a:gridCol>
                <a:gridCol w="3891250">
                  <a:extLst>
                    <a:ext uri="{9D8B030D-6E8A-4147-A177-3AD203B41FA5}">
                      <a16:colId xmlns:a16="http://schemas.microsoft.com/office/drawing/2014/main" val="20001"/>
                    </a:ext>
                  </a:extLst>
                </a:gridCol>
                <a:gridCol w="5245250">
                  <a:extLst>
                    <a:ext uri="{9D8B030D-6E8A-4147-A177-3AD203B41FA5}">
                      <a16:colId xmlns:a16="http://schemas.microsoft.com/office/drawing/2014/main" val="20002"/>
                    </a:ext>
                  </a:extLst>
                </a:gridCol>
              </a:tblGrid>
              <a:tr h="564075">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Community and belonging</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1</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1000000">
                <a:tc>
                  <a:txBody>
                    <a:bodyPr/>
                    <a:lstStyle/>
                    <a:p>
                      <a:pPr marL="0" marR="0" lvl="0" indent="0" algn="ctr" rtl="0">
                        <a:lnSpc>
                          <a:spcPct val="100000"/>
                        </a:lnSpc>
                        <a:spcBef>
                          <a:spcPts val="0"/>
                        </a:spcBef>
                        <a:spcAft>
                          <a:spcPts val="0"/>
                        </a:spcAft>
                        <a:buClr>
                          <a:srgbClr val="000000"/>
                        </a:buClr>
                        <a:buSzPts val="900"/>
                        <a:buFont typeface="Arial"/>
                        <a:buNone/>
                      </a:pPr>
                      <a:r>
                        <a:rPr lang="en-GB" sz="900" b="1" u="none" strike="noStrike" cap="none">
                          <a:solidFill>
                            <a:schemeClr val="dk1"/>
                          </a:solidFill>
                          <a:latin typeface="Lato"/>
                          <a:ea typeface="Lato"/>
                          <a:cs typeface="Lato"/>
                          <a:sym typeface="Lato"/>
                        </a:rPr>
                        <a:t>Conceptual knowledge</a:t>
                      </a:r>
                      <a:endParaRPr sz="9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religious (and non-religious) groups often provide support and care to their local and worldwide communities.</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people with similar worldviews often work together to care for the world and for others.</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some religious and non-religious people carry out ceremonies when babies are born to welcome them into their community.</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baby welcoming ceremonies often include symbols and actions to show the baby’s relationship with god.</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1481900">
                <a:tc>
                  <a:txBody>
                    <a:bodyPr/>
                    <a:lstStyle/>
                    <a:p>
                      <a:pPr marL="0" marR="0" lvl="0" indent="0" algn="ctr"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Worldview related knowledge</a:t>
                      </a:r>
                      <a:endParaRPr sz="9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Christian </a:t>
                      </a:r>
                      <a:r>
                        <a:rPr lang="en-GB" sz="900" u="none" strike="noStrike" cap="none">
                          <a:solidFill>
                            <a:schemeClr val="dk1"/>
                          </a:solidFill>
                          <a:latin typeface="Lato"/>
                          <a:ea typeface="Lato"/>
                          <a:cs typeface="Lato"/>
                          <a:sym typeface="Lato"/>
                        </a:rPr>
                        <a:t>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-Believe it is important to help others in their community who are different to themselves.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Muslim </a:t>
                      </a:r>
                      <a:r>
                        <a:rPr lang="en-GB" sz="900" u="none" strike="noStrike" cap="none">
                          <a:solidFill>
                            <a:schemeClr val="dk1"/>
                          </a:solidFill>
                          <a:latin typeface="Lato"/>
                          <a:ea typeface="Lato"/>
                          <a:cs typeface="Lato"/>
                          <a:sym typeface="Lato"/>
                        </a:rPr>
                        <a:t>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-Share food and money with their community as part of ‘aqiqah when a new baby is born.</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-Give to charity as the third pillar of Islam to support others in the Muslim community.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Humanist </a:t>
                      </a:r>
                      <a:r>
                        <a:rPr lang="en-GB" sz="900" u="none" strike="noStrike" cap="none">
                          <a:solidFill>
                            <a:schemeClr val="dk1"/>
                          </a:solidFill>
                          <a:latin typeface="Lato"/>
                          <a:ea typeface="Lato"/>
                          <a:cs typeface="Lato"/>
                          <a:sym typeface="Lato"/>
                        </a:rPr>
                        <a:t>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-Invite family and friends to a naming ceremony to celebrate the baby belonging to their community.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Hindu</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-Carry out Jatakarma (baby welcoming) and Upanayana (sacred thread) ceremonies.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400"/>
                        <a:buFont typeface="Arial"/>
                        <a:buNone/>
                      </a:pPr>
                      <a:endParaRPr sz="1400" u="none" strike="noStrike" cap="none">
                        <a:solidFill>
                          <a:schemeClr val="dk1"/>
                        </a:solidFill>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255" name="Google Shape;255;p33"/>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256" name="Google Shape;256;p33"/>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257" name="Google Shape;257;p33"/>
          <p:cNvSpPr/>
          <p:nvPr/>
        </p:nvSpPr>
        <p:spPr>
          <a:xfrm>
            <a:off x="231050" y="566100"/>
            <a:ext cx="2484300" cy="16158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A3 Curriculum framework attainment target for KS1</a:t>
            </a:r>
            <a:r>
              <a:rPr lang="en-GB" sz="1100" b="0" i="0" u="none" strike="noStrike" cap="none">
                <a:solidFill>
                  <a:schemeClr val="dk1"/>
                </a:solidFill>
                <a:latin typeface="Lato"/>
                <a:ea typeface="Lato"/>
                <a:cs typeface="Lato"/>
                <a:sym typeface="Lato"/>
              </a:rPr>
              <a:t>: Recognise some different symbols and actions which express a </a:t>
            </a:r>
            <a:r>
              <a:rPr lang="en-GB" sz="1100" b="1" i="0" u="none" strike="noStrike" cap="none">
                <a:solidFill>
                  <a:schemeClr val="dk1"/>
                </a:solidFill>
                <a:latin typeface="Lato"/>
                <a:ea typeface="Lato"/>
                <a:cs typeface="Lato"/>
                <a:sym typeface="Lato"/>
              </a:rPr>
              <a:t>community</a:t>
            </a:r>
            <a:r>
              <a:rPr lang="en-GB" sz="1100" b="0" i="0" u="none" strike="noStrike" cap="none">
                <a:solidFill>
                  <a:schemeClr val="dk1"/>
                </a:solidFill>
                <a:latin typeface="Lato"/>
                <a:ea typeface="Lato"/>
                <a:cs typeface="Lato"/>
                <a:sym typeface="Lato"/>
              </a:rPr>
              <a:t>’s way of life, appreciating some similarities between communities.</a:t>
            </a:r>
            <a:endParaRPr sz="1100" b="1" i="0" u="none" strike="noStrike" cap="none">
              <a:solidFill>
                <a:schemeClr val="dk1"/>
              </a:solidFill>
              <a:latin typeface="Lato"/>
              <a:ea typeface="Lato"/>
              <a:cs typeface="Lato"/>
              <a:sym typeface="Lato"/>
            </a:endParaRPr>
          </a:p>
        </p:txBody>
      </p:sp>
      <p:sp>
        <p:nvSpPr>
          <p:cNvPr id="258" name="Google Shape;258;p33"/>
          <p:cNvSpPr/>
          <p:nvPr/>
        </p:nvSpPr>
        <p:spPr>
          <a:xfrm>
            <a:off x="2827025" y="566100"/>
            <a:ext cx="2484300" cy="16158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B1 Curriculum framework attainment target for KS1</a:t>
            </a:r>
            <a:r>
              <a:rPr lang="en-GB" sz="1100" b="0" i="0" u="none" strike="noStrike" cap="none">
                <a:solidFill>
                  <a:schemeClr val="dk1"/>
                </a:solidFill>
                <a:latin typeface="Lato"/>
                <a:ea typeface="Lato"/>
                <a:cs typeface="Lato"/>
                <a:sym typeface="Lato"/>
              </a:rPr>
              <a:t>: Ask and respond to questions about what individuals and communities do, and why, so that pupils can identify what difference belonging to a </a:t>
            </a:r>
            <a:r>
              <a:rPr lang="en-GB" sz="1100" b="1" i="0" u="none" strike="noStrike" cap="none">
                <a:solidFill>
                  <a:schemeClr val="dk1"/>
                </a:solidFill>
                <a:latin typeface="Lato"/>
                <a:ea typeface="Lato"/>
                <a:cs typeface="Lato"/>
                <a:sym typeface="Lato"/>
              </a:rPr>
              <a:t>community</a:t>
            </a:r>
            <a:r>
              <a:rPr lang="en-GB" sz="1100" b="0" i="0" u="none" strike="noStrike" cap="none">
                <a:solidFill>
                  <a:schemeClr val="dk1"/>
                </a:solidFill>
                <a:latin typeface="Lato"/>
                <a:ea typeface="Lato"/>
                <a:cs typeface="Lato"/>
                <a:sym typeface="Lato"/>
              </a:rPr>
              <a:t> might make.</a:t>
            </a:r>
            <a:endParaRPr sz="1100" b="0" i="0" u="none" strike="noStrike" cap="none">
              <a:solidFill>
                <a:schemeClr val="dk1"/>
              </a:solidFill>
              <a:latin typeface="Lato"/>
              <a:ea typeface="Lato"/>
              <a:cs typeface="Lato"/>
              <a:sym typeface="Lato"/>
            </a:endParaRPr>
          </a:p>
        </p:txBody>
      </p:sp>
      <p:sp>
        <p:nvSpPr>
          <p:cNvPr id="259" name="Google Shape;259;p33"/>
          <p:cNvSpPr/>
          <p:nvPr/>
        </p:nvSpPr>
        <p:spPr>
          <a:xfrm>
            <a:off x="5423000" y="566100"/>
            <a:ext cx="2622900" cy="16158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B2 Curriculum framework attainment target for KS1</a:t>
            </a:r>
            <a:r>
              <a:rPr lang="en-GB" sz="1100" b="0" i="0" u="none" strike="noStrike" cap="none">
                <a:solidFill>
                  <a:schemeClr val="dk1"/>
                </a:solidFill>
                <a:latin typeface="Lato"/>
                <a:ea typeface="Lato"/>
                <a:cs typeface="Lato"/>
                <a:sym typeface="Lato"/>
              </a:rPr>
              <a:t>: Observe and recount different ways of expressing identity and </a:t>
            </a:r>
            <a:r>
              <a:rPr lang="en-GB" sz="1100" b="1" i="0" u="none" strike="noStrike" cap="none">
                <a:solidFill>
                  <a:schemeClr val="dk1"/>
                </a:solidFill>
                <a:latin typeface="Lato"/>
                <a:ea typeface="Lato"/>
                <a:cs typeface="Lato"/>
                <a:sym typeface="Lato"/>
              </a:rPr>
              <a:t>belonging</a:t>
            </a:r>
            <a:r>
              <a:rPr lang="en-GB" sz="1100" b="0" i="0" u="none" strike="noStrike" cap="none">
                <a:solidFill>
                  <a:schemeClr val="dk1"/>
                </a:solidFill>
                <a:latin typeface="Lato"/>
                <a:ea typeface="Lato"/>
                <a:cs typeface="Lato"/>
                <a:sym typeface="Lato"/>
              </a:rPr>
              <a:t>, responding sensitively for themselves.</a:t>
            </a:r>
            <a:endParaRPr sz="1100" b="0" i="0" u="none" strike="noStrike" cap="none">
              <a:solidFill>
                <a:schemeClr val="dk1"/>
              </a:solidFill>
              <a:latin typeface="Lato"/>
              <a:ea typeface="Lato"/>
              <a:cs typeface="Lato"/>
              <a:sym typeface="Lato"/>
            </a:endParaRPr>
          </a:p>
        </p:txBody>
      </p:sp>
      <p:sp>
        <p:nvSpPr>
          <p:cNvPr id="260" name="Google Shape;260;p33"/>
          <p:cNvSpPr/>
          <p:nvPr/>
        </p:nvSpPr>
        <p:spPr>
          <a:xfrm>
            <a:off x="8157575" y="566100"/>
            <a:ext cx="2433600" cy="16158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C2 Curriculum framework attainment target for KS1</a:t>
            </a:r>
            <a:r>
              <a:rPr lang="en-GB" sz="1100" b="0" i="0" u="none" strike="noStrike" cap="none">
                <a:solidFill>
                  <a:schemeClr val="dk1"/>
                </a:solidFill>
                <a:latin typeface="Lato"/>
                <a:ea typeface="Lato"/>
                <a:cs typeface="Lato"/>
                <a:sym typeface="Lato"/>
              </a:rPr>
              <a:t>: Find out about and respond with ideas to examples of co-operation between people who are different. </a:t>
            </a:r>
            <a:endParaRPr sz="1100" b="1" i="0" u="none" strike="noStrike" cap="none">
              <a:solidFill>
                <a:schemeClr val="dk1"/>
              </a:solidFill>
              <a:latin typeface="Lato"/>
              <a:ea typeface="Lato"/>
              <a:cs typeface="Lato"/>
              <a:sym typeface="Lato"/>
            </a:endParaRPr>
          </a:p>
        </p:txBody>
      </p:sp>
      <p:sp>
        <p:nvSpPr>
          <p:cNvPr id="261" name="Google Shape;261;p33"/>
          <p:cNvSpPr txBox="1"/>
          <p:nvPr/>
        </p:nvSpPr>
        <p:spPr>
          <a:xfrm>
            <a:off x="7550" y="65210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graphicFrame>
        <p:nvGraphicFramePr>
          <p:cNvPr id="266" name="Google Shape;266;p34"/>
          <p:cNvGraphicFramePr/>
          <p:nvPr/>
        </p:nvGraphicFramePr>
        <p:xfrm>
          <a:off x="231050" y="2297357"/>
          <a:ext cx="3000000" cy="3000000"/>
        </p:xfrm>
        <a:graphic>
          <a:graphicData uri="http://schemas.openxmlformats.org/drawingml/2006/table">
            <a:tbl>
              <a:tblPr>
                <a:noFill/>
                <a:tableStyleId>{78A3A204-2CF7-45C9-BEEF-54BE59222C30}</a:tableStyleId>
              </a:tblPr>
              <a:tblGrid>
                <a:gridCol w="1223700">
                  <a:extLst>
                    <a:ext uri="{9D8B030D-6E8A-4147-A177-3AD203B41FA5}">
                      <a16:colId xmlns:a16="http://schemas.microsoft.com/office/drawing/2014/main" val="20000"/>
                    </a:ext>
                  </a:extLst>
                </a:gridCol>
                <a:gridCol w="3891250">
                  <a:extLst>
                    <a:ext uri="{9D8B030D-6E8A-4147-A177-3AD203B41FA5}">
                      <a16:colId xmlns:a16="http://schemas.microsoft.com/office/drawing/2014/main" val="20001"/>
                    </a:ext>
                  </a:extLst>
                </a:gridCol>
                <a:gridCol w="5245250">
                  <a:extLst>
                    <a:ext uri="{9D8B030D-6E8A-4147-A177-3AD203B41FA5}">
                      <a16:colId xmlns:a16="http://schemas.microsoft.com/office/drawing/2014/main" val="20002"/>
                    </a:ext>
                  </a:extLst>
                </a:gridCol>
              </a:tblGrid>
              <a:tr h="564075">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Community and belonging</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2</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1000000">
                <a:tc>
                  <a:txBody>
                    <a:bodyPr/>
                    <a:lstStyle/>
                    <a:p>
                      <a:pPr marL="0" marR="0" lvl="0" indent="0" algn="ctr" rtl="0">
                        <a:lnSpc>
                          <a:spcPct val="100000"/>
                        </a:lnSpc>
                        <a:spcBef>
                          <a:spcPts val="0"/>
                        </a:spcBef>
                        <a:spcAft>
                          <a:spcPts val="0"/>
                        </a:spcAft>
                        <a:buClr>
                          <a:srgbClr val="000000"/>
                        </a:buClr>
                        <a:buSzPts val="900"/>
                        <a:buFont typeface="Arial"/>
                        <a:buNone/>
                      </a:pPr>
                      <a:r>
                        <a:rPr lang="en-GB" sz="900" b="1" u="none" strike="noStrike" cap="none">
                          <a:solidFill>
                            <a:schemeClr val="dk1"/>
                          </a:solidFill>
                          <a:latin typeface="Lato"/>
                          <a:ea typeface="Lato"/>
                          <a:cs typeface="Lato"/>
                          <a:sym typeface="Lato"/>
                        </a:rPr>
                        <a:t>Conceptual knowledge</a:t>
                      </a:r>
                      <a:endParaRPr sz="9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many festivals  are often celebrated as a community.</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some people find  praying or worshiping as part of a community helpful.</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members of the same community may have similar or different ways of life.</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many religious groups have special buildings which may have features linked to beliefs and practices.</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offerings used to express gratitude may be used to help a person’s local or national community.</a:t>
                      </a:r>
                      <a:endParaRPr sz="900" u="none" strike="noStrike" cap="none">
                        <a:solidFill>
                          <a:schemeClr val="dk1"/>
                        </a:solidFill>
                        <a:latin typeface="Lato"/>
                        <a:ea typeface="Lato"/>
                        <a:cs typeface="Lato"/>
                        <a:sym typeface="Lato"/>
                      </a:endParaRPr>
                    </a:p>
                    <a:p>
                      <a:pPr marL="457200" marR="0" lvl="0" indent="-285750" algn="l" rtl="0">
                        <a:lnSpc>
                          <a:spcPct val="115000"/>
                        </a:lnSpc>
                        <a:spcBef>
                          <a:spcPts val="0"/>
                        </a:spcBef>
                        <a:spcAft>
                          <a:spcPts val="0"/>
                        </a:spcAft>
                        <a:buClr>
                          <a:schemeClr val="dk1"/>
                        </a:buClr>
                        <a:buSzPts val="900"/>
                        <a:buFont typeface="Lato"/>
                        <a:buChar char="●"/>
                      </a:pPr>
                      <a:r>
                        <a:rPr lang="en-GB" sz="900" u="none" strike="noStrike" cap="none">
                          <a:solidFill>
                            <a:schemeClr val="dk1"/>
                          </a:solidFill>
                          <a:latin typeface="Lato"/>
                          <a:ea typeface="Lato"/>
                          <a:cs typeface="Lato"/>
                          <a:sym typeface="Lato"/>
                        </a:rPr>
                        <a:t>To know that within a community people have different values, ideas and beliefs.</a:t>
                      </a:r>
                      <a:endParaRPr sz="90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1456975">
                <a:tc>
                  <a:txBody>
                    <a:bodyPr/>
                    <a:lstStyle/>
                    <a:p>
                      <a:pPr marL="0" marR="0" lvl="0" indent="0" algn="ctr"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Worldview related knowledge</a:t>
                      </a:r>
                      <a:endParaRPr sz="9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Jewish </a:t>
                      </a:r>
                      <a:r>
                        <a:rPr lang="en-GB" sz="900" u="none" strike="noStrike" cap="none">
                          <a:solidFill>
                            <a:schemeClr val="dk1"/>
                          </a:solidFill>
                          <a:latin typeface="Lato"/>
                          <a:ea typeface="Lato"/>
                          <a:cs typeface="Lato"/>
                          <a:sym typeface="Lato"/>
                        </a:rPr>
                        <a:t>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-Help others in their community as part of following mitzvot.</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-Celebrate Hanukkah with others from the Jewish community.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Christian </a:t>
                      </a:r>
                      <a:r>
                        <a:rPr lang="en-GB" sz="900" u="none" strike="noStrike" cap="none">
                          <a:solidFill>
                            <a:schemeClr val="dk1"/>
                          </a:solidFill>
                          <a:latin typeface="Lato"/>
                          <a:ea typeface="Lato"/>
                          <a:cs typeface="Lato"/>
                          <a:sym typeface="Lato"/>
                        </a:rPr>
                        <a:t>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-Use offerings given at Harvest to help others in their local community.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400"/>
                        <a:buFont typeface="Arial"/>
                        <a:buNone/>
                      </a:pPr>
                      <a:endParaRPr sz="1400" u="none" strike="noStrike" cap="none">
                        <a:solidFill>
                          <a:schemeClr val="dk1"/>
                        </a:solidFill>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Hindu</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-Visit the mandir to worship and pray with members of their community.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-Celebrate Diwali with others from the Hindu community.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some people who follow the </a:t>
                      </a:r>
                      <a:r>
                        <a:rPr lang="en-GB" sz="900" b="1" u="none" strike="noStrike" cap="none">
                          <a:solidFill>
                            <a:schemeClr val="dk1"/>
                          </a:solidFill>
                          <a:latin typeface="Lato"/>
                          <a:ea typeface="Lato"/>
                          <a:cs typeface="Lato"/>
                          <a:sym typeface="Lato"/>
                        </a:rPr>
                        <a:t>Muslim</a:t>
                      </a:r>
                      <a:r>
                        <a:rPr lang="en-GB" sz="900" u="none" strike="noStrike" cap="none">
                          <a:solidFill>
                            <a:schemeClr val="dk1"/>
                          </a:solidFill>
                          <a:latin typeface="Lato"/>
                          <a:ea typeface="Lato"/>
                          <a:cs typeface="Lato"/>
                          <a:sym typeface="Lato"/>
                        </a:rPr>
                        <a:t> worldview:</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-Visit the mosque to worship and pray with members of their community.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400"/>
                        <a:buFont typeface="Arial"/>
                        <a:buNone/>
                      </a:pPr>
                      <a:endParaRPr sz="1400" u="none" strike="noStrike" cap="none">
                        <a:solidFill>
                          <a:schemeClr val="dk1"/>
                        </a:solidFill>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267" name="Google Shape;267;p34"/>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268" name="Google Shape;268;p34"/>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269" name="Google Shape;269;p34"/>
          <p:cNvSpPr/>
          <p:nvPr/>
        </p:nvSpPr>
        <p:spPr>
          <a:xfrm>
            <a:off x="231050" y="566100"/>
            <a:ext cx="2484300" cy="16158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A3 Curriculum framework attainment target for KS1</a:t>
            </a:r>
            <a:r>
              <a:rPr lang="en-GB" sz="1100" b="0" i="0" u="none" strike="noStrike" cap="none">
                <a:solidFill>
                  <a:schemeClr val="dk1"/>
                </a:solidFill>
                <a:latin typeface="Lato"/>
                <a:ea typeface="Lato"/>
                <a:cs typeface="Lato"/>
                <a:sym typeface="Lato"/>
              </a:rPr>
              <a:t>: Recognise some different symbols and actions which express a </a:t>
            </a:r>
            <a:r>
              <a:rPr lang="en-GB" sz="1100" b="1" i="0" u="none" strike="noStrike" cap="none">
                <a:solidFill>
                  <a:schemeClr val="dk1"/>
                </a:solidFill>
                <a:latin typeface="Lato"/>
                <a:ea typeface="Lato"/>
                <a:cs typeface="Lato"/>
                <a:sym typeface="Lato"/>
              </a:rPr>
              <a:t>community</a:t>
            </a:r>
            <a:r>
              <a:rPr lang="en-GB" sz="1100" b="0" i="0" u="none" strike="noStrike" cap="none">
                <a:solidFill>
                  <a:schemeClr val="dk1"/>
                </a:solidFill>
                <a:latin typeface="Lato"/>
                <a:ea typeface="Lato"/>
                <a:cs typeface="Lato"/>
                <a:sym typeface="Lato"/>
              </a:rPr>
              <a:t>’s way of life, appreciating some similarities between communities.</a:t>
            </a:r>
            <a:endParaRPr sz="1100" b="1" i="0" u="none" strike="noStrike" cap="none">
              <a:solidFill>
                <a:schemeClr val="dk1"/>
              </a:solidFill>
              <a:latin typeface="Lato"/>
              <a:ea typeface="Lato"/>
              <a:cs typeface="Lato"/>
              <a:sym typeface="Lato"/>
            </a:endParaRPr>
          </a:p>
        </p:txBody>
      </p:sp>
      <p:sp>
        <p:nvSpPr>
          <p:cNvPr id="270" name="Google Shape;270;p34"/>
          <p:cNvSpPr/>
          <p:nvPr/>
        </p:nvSpPr>
        <p:spPr>
          <a:xfrm>
            <a:off x="2827025" y="566100"/>
            <a:ext cx="2484300" cy="16158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B1 Curriculum framework attainment target for KS1</a:t>
            </a:r>
            <a:r>
              <a:rPr lang="en-GB" sz="1100" b="0" i="0" u="none" strike="noStrike" cap="none">
                <a:solidFill>
                  <a:schemeClr val="dk1"/>
                </a:solidFill>
                <a:latin typeface="Lato"/>
                <a:ea typeface="Lato"/>
                <a:cs typeface="Lato"/>
                <a:sym typeface="Lato"/>
              </a:rPr>
              <a:t>: Ask and respond to questions about what individuals and communities do, and why, so that pupils can identify what difference belonging to a </a:t>
            </a:r>
            <a:r>
              <a:rPr lang="en-GB" sz="1100" b="1" i="0" u="none" strike="noStrike" cap="none">
                <a:solidFill>
                  <a:schemeClr val="dk1"/>
                </a:solidFill>
                <a:latin typeface="Lato"/>
                <a:ea typeface="Lato"/>
                <a:cs typeface="Lato"/>
                <a:sym typeface="Lato"/>
              </a:rPr>
              <a:t>community</a:t>
            </a:r>
            <a:r>
              <a:rPr lang="en-GB" sz="1100" b="0" i="0" u="none" strike="noStrike" cap="none">
                <a:solidFill>
                  <a:schemeClr val="dk1"/>
                </a:solidFill>
                <a:latin typeface="Lato"/>
                <a:ea typeface="Lato"/>
                <a:cs typeface="Lato"/>
                <a:sym typeface="Lato"/>
              </a:rPr>
              <a:t> might make.</a:t>
            </a:r>
            <a:endParaRPr sz="1100" b="0" i="0" u="none" strike="noStrike" cap="none">
              <a:solidFill>
                <a:schemeClr val="dk1"/>
              </a:solidFill>
              <a:latin typeface="Lato"/>
              <a:ea typeface="Lato"/>
              <a:cs typeface="Lato"/>
              <a:sym typeface="Lato"/>
            </a:endParaRPr>
          </a:p>
        </p:txBody>
      </p:sp>
      <p:sp>
        <p:nvSpPr>
          <p:cNvPr id="271" name="Google Shape;271;p34"/>
          <p:cNvSpPr/>
          <p:nvPr/>
        </p:nvSpPr>
        <p:spPr>
          <a:xfrm>
            <a:off x="5423000" y="566100"/>
            <a:ext cx="2622900" cy="16158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B2 Curriculum framework attainment target for KS1</a:t>
            </a:r>
            <a:r>
              <a:rPr lang="en-GB" sz="1100" b="0" i="0" u="none" strike="noStrike" cap="none">
                <a:solidFill>
                  <a:schemeClr val="dk1"/>
                </a:solidFill>
                <a:latin typeface="Lato"/>
                <a:ea typeface="Lato"/>
                <a:cs typeface="Lato"/>
                <a:sym typeface="Lato"/>
              </a:rPr>
              <a:t>: Observe and recount different ways of expressing identity and </a:t>
            </a:r>
            <a:r>
              <a:rPr lang="en-GB" sz="1100" b="1" i="0" u="none" strike="noStrike" cap="none">
                <a:solidFill>
                  <a:schemeClr val="dk1"/>
                </a:solidFill>
                <a:latin typeface="Lato"/>
                <a:ea typeface="Lato"/>
                <a:cs typeface="Lato"/>
                <a:sym typeface="Lato"/>
              </a:rPr>
              <a:t>belonging</a:t>
            </a:r>
            <a:r>
              <a:rPr lang="en-GB" sz="1100" b="0" i="0" u="none" strike="noStrike" cap="none">
                <a:solidFill>
                  <a:schemeClr val="dk1"/>
                </a:solidFill>
                <a:latin typeface="Lato"/>
                <a:ea typeface="Lato"/>
                <a:cs typeface="Lato"/>
                <a:sym typeface="Lato"/>
              </a:rPr>
              <a:t>, responding sensitively for themselves.</a:t>
            </a:r>
            <a:endParaRPr sz="1100" b="0" i="0" u="none" strike="noStrike" cap="none">
              <a:solidFill>
                <a:schemeClr val="dk1"/>
              </a:solidFill>
              <a:latin typeface="Lato"/>
              <a:ea typeface="Lato"/>
              <a:cs typeface="Lato"/>
              <a:sym typeface="Lato"/>
            </a:endParaRPr>
          </a:p>
        </p:txBody>
      </p:sp>
      <p:sp>
        <p:nvSpPr>
          <p:cNvPr id="272" name="Google Shape;272;p34"/>
          <p:cNvSpPr/>
          <p:nvPr/>
        </p:nvSpPr>
        <p:spPr>
          <a:xfrm>
            <a:off x="8157575" y="566100"/>
            <a:ext cx="2433600" cy="16158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C2 Curriculum framework attainment target for KS1</a:t>
            </a:r>
            <a:r>
              <a:rPr lang="en-GB" sz="1100" b="0" i="0" u="none" strike="noStrike" cap="none">
                <a:solidFill>
                  <a:schemeClr val="dk1"/>
                </a:solidFill>
                <a:latin typeface="Lato"/>
                <a:ea typeface="Lato"/>
                <a:cs typeface="Lato"/>
                <a:sym typeface="Lato"/>
              </a:rPr>
              <a:t>: Find out about and respond with ideas to examples of co-operation between people who are different. </a:t>
            </a:r>
            <a:endParaRPr sz="1100" b="1" i="0" u="none" strike="noStrike" cap="none">
              <a:solidFill>
                <a:schemeClr val="dk1"/>
              </a:solidFill>
              <a:latin typeface="Lato"/>
              <a:ea typeface="Lato"/>
              <a:cs typeface="Lato"/>
              <a:sym typeface="Lato"/>
            </a:endParaRPr>
          </a:p>
        </p:txBody>
      </p:sp>
      <p:sp>
        <p:nvSpPr>
          <p:cNvPr id="273" name="Google Shape;273;p34"/>
          <p:cNvSpPr txBox="1"/>
          <p:nvPr/>
        </p:nvSpPr>
        <p:spPr>
          <a:xfrm>
            <a:off x="7550" y="65210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graphicFrame>
        <p:nvGraphicFramePr>
          <p:cNvPr id="278" name="Google Shape;278;p35"/>
          <p:cNvGraphicFramePr/>
          <p:nvPr/>
        </p:nvGraphicFramePr>
        <p:xfrm>
          <a:off x="231050" y="1996475"/>
          <a:ext cx="3000000" cy="3000000"/>
        </p:xfrm>
        <a:graphic>
          <a:graphicData uri="http://schemas.openxmlformats.org/drawingml/2006/table">
            <a:tbl>
              <a:tblPr>
                <a:noFill/>
                <a:tableStyleId>{78A3A204-2CF7-45C9-BEEF-54BE59222C30}</a:tableStyleId>
              </a:tblPr>
              <a:tblGrid>
                <a:gridCol w="1642800">
                  <a:extLst>
                    <a:ext uri="{9D8B030D-6E8A-4147-A177-3AD203B41FA5}">
                      <a16:colId xmlns:a16="http://schemas.microsoft.com/office/drawing/2014/main" val="20000"/>
                    </a:ext>
                  </a:extLst>
                </a:gridCol>
                <a:gridCol w="4469900">
                  <a:extLst>
                    <a:ext uri="{9D8B030D-6E8A-4147-A177-3AD203B41FA5}">
                      <a16:colId xmlns:a16="http://schemas.microsoft.com/office/drawing/2014/main" val="20001"/>
                    </a:ext>
                  </a:extLst>
                </a:gridCol>
                <a:gridCol w="4247500">
                  <a:extLst>
                    <a:ext uri="{9D8B030D-6E8A-4147-A177-3AD203B41FA5}">
                      <a16:colId xmlns:a16="http://schemas.microsoft.com/office/drawing/2014/main" val="20002"/>
                    </a:ext>
                  </a:extLst>
                </a:gridCol>
              </a:tblGrid>
              <a:tr h="393475">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Community and belonging</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3</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39347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Conceptual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for many people relationships with others and being part of a community are important.</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all communities have rules and guidance for how to live together.</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ceremonies involving water and fire are important occasions for some communities.</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eternal flames are sometimes used as a sign of remembrance in a community.</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39347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 related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Sikh</a:t>
                      </a:r>
                      <a:r>
                        <a:rPr lang="en-GB" sz="100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-Use fire for cremation after death with family being involved in the funeral process.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-Scatter a person’s ashes on body of water.</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a:t>
                      </a:r>
                      <a:r>
                        <a:rPr lang="en-GB" sz="1000" b="1" u="none" strike="noStrike" cap="none">
                          <a:solidFill>
                            <a:schemeClr val="dk1"/>
                          </a:solidFill>
                          <a:latin typeface="Lato"/>
                          <a:ea typeface="Lato"/>
                          <a:cs typeface="Lato"/>
                          <a:sym typeface="Lato"/>
                        </a:rPr>
                        <a:t> Hindu</a:t>
                      </a:r>
                      <a:r>
                        <a:rPr lang="en-GB" sz="100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-Use fire for cremation after death with family being involved in the funeral process.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-Scatter a person’s ashes on the Ganges or another river.</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Christian</a:t>
                      </a:r>
                      <a:r>
                        <a:rPr lang="en-GB" sz="100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-Take part in Baptism ceremonies.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 </a:t>
                      </a:r>
                      <a:endParaRPr sz="1400" u="none" strike="noStrike" cap="none">
                        <a:solidFill>
                          <a:schemeClr val="dk1"/>
                        </a:solidFill>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279" name="Google Shape;279;p35"/>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280" name="Google Shape;280;p35"/>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281" name="Google Shape;281;p35"/>
          <p:cNvSpPr/>
          <p:nvPr/>
        </p:nvSpPr>
        <p:spPr>
          <a:xfrm>
            <a:off x="231050" y="801263"/>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B2 Curriculum framework attainment target for KS2</a:t>
            </a:r>
            <a:r>
              <a:rPr lang="en-GB" sz="1100" b="0" i="0" u="none" strike="noStrike" cap="none">
                <a:solidFill>
                  <a:schemeClr val="dk1"/>
                </a:solidFill>
                <a:latin typeface="Lato"/>
                <a:ea typeface="Lato"/>
                <a:cs typeface="Lato"/>
                <a:sym typeface="Lato"/>
              </a:rPr>
              <a:t>: Understand the challenges of commitment to a community of faith or belief, suggesting why belonging to a </a:t>
            </a:r>
            <a:r>
              <a:rPr lang="en-GB" sz="1100" b="1" i="0" u="none" strike="noStrike" cap="none">
                <a:solidFill>
                  <a:schemeClr val="dk1"/>
                </a:solidFill>
                <a:latin typeface="Lato"/>
                <a:ea typeface="Lato"/>
                <a:cs typeface="Lato"/>
                <a:sym typeface="Lato"/>
              </a:rPr>
              <a:t>community</a:t>
            </a:r>
            <a:r>
              <a:rPr lang="en-GB" sz="1100" b="0" i="0" u="none" strike="noStrike" cap="none">
                <a:solidFill>
                  <a:schemeClr val="dk1"/>
                </a:solidFill>
                <a:latin typeface="Lato"/>
                <a:ea typeface="Lato"/>
                <a:cs typeface="Lato"/>
                <a:sym typeface="Lato"/>
              </a:rPr>
              <a:t> may be valuable, both in the diverse communities being studied and in their own lives.</a:t>
            </a:r>
            <a:endParaRPr sz="1100" b="1" i="0" u="none" strike="noStrike" cap="none">
              <a:solidFill>
                <a:schemeClr val="dk1"/>
              </a:solidFill>
              <a:latin typeface="Lato"/>
              <a:ea typeface="Lato"/>
              <a:cs typeface="Lato"/>
              <a:sym typeface="Lato"/>
            </a:endParaRPr>
          </a:p>
        </p:txBody>
      </p:sp>
      <p:sp>
        <p:nvSpPr>
          <p:cNvPr id="282" name="Google Shape;282;p35"/>
          <p:cNvSpPr/>
          <p:nvPr/>
        </p:nvSpPr>
        <p:spPr>
          <a:xfrm>
            <a:off x="5861700" y="801263"/>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C2 Curriculum framework attainment target for KS2</a:t>
            </a:r>
            <a:r>
              <a:rPr lang="en-GB" sz="1100" b="0" i="0" u="none" strike="noStrike" cap="none">
                <a:solidFill>
                  <a:schemeClr val="dk1"/>
                </a:solidFill>
                <a:latin typeface="Lato"/>
                <a:ea typeface="Lato"/>
                <a:cs typeface="Lato"/>
                <a:sym typeface="Lato"/>
              </a:rPr>
              <a:t>: Consider and apply ideas about ways in which diverse communities can live together for the well-being of all, responding thoughtfully to ideas about </a:t>
            </a:r>
            <a:r>
              <a:rPr lang="en-GB" sz="1100" b="1" i="0" u="none" strike="noStrike" cap="none">
                <a:solidFill>
                  <a:schemeClr val="dk1"/>
                </a:solidFill>
                <a:latin typeface="Lato"/>
                <a:ea typeface="Lato"/>
                <a:cs typeface="Lato"/>
                <a:sym typeface="Lato"/>
              </a:rPr>
              <a:t>community</a:t>
            </a:r>
            <a:r>
              <a:rPr lang="en-GB" sz="1100" b="0" i="0" u="none" strike="noStrike" cap="none">
                <a:solidFill>
                  <a:schemeClr val="dk1"/>
                </a:solidFill>
                <a:latin typeface="Lato"/>
                <a:ea typeface="Lato"/>
                <a:cs typeface="Lato"/>
                <a:sym typeface="Lato"/>
              </a:rPr>
              <a:t>, values and respect.</a:t>
            </a:r>
            <a:endParaRPr sz="1100" b="1" i="0" u="none" strike="noStrike" cap="none">
              <a:solidFill>
                <a:schemeClr val="dk1"/>
              </a:solidFill>
              <a:latin typeface="Lato"/>
              <a:ea typeface="Lato"/>
              <a:cs typeface="Lato"/>
              <a:sym typeface="Lato"/>
            </a:endParaRPr>
          </a:p>
        </p:txBody>
      </p:sp>
      <p:sp>
        <p:nvSpPr>
          <p:cNvPr id="283" name="Google Shape;283;p35"/>
          <p:cNvSpPr txBox="1"/>
          <p:nvPr/>
        </p:nvSpPr>
        <p:spPr>
          <a:xfrm>
            <a:off x="7550" y="65210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graphicFrame>
        <p:nvGraphicFramePr>
          <p:cNvPr id="288" name="Google Shape;288;p36"/>
          <p:cNvGraphicFramePr/>
          <p:nvPr/>
        </p:nvGraphicFramePr>
        <p:xfrm>
          <a:off x="231050" y="1996475"/>
          <a:ext cx="3000000" cy="3000000"/>
        </p:xfrm>
        <a:graphic>
          <a:graphicData uri="http://schemas.openxmlformats.org/drawingml/2006/table">
            <a:tbl>
              <a:tblPr>
                <a:noFill/>
                <a:tableStyleId>{78A3A204-2CF7-45C9-BEEF-54BE59222C30}</a:tableStyleId>
              </a:tblPr>
              <a:tblGrid>
                <a:gridCol w="1642800">
                  <a:extLst>
                    <a:ext uri="{9D8B030D-6E8A-4147-A177-3AD203B41FA5}">
                      <a16:colId xmlns:a16="http://schemas.microsoft.com/office/drawing/2014/main" val="20000"/>
                    </a:ext>
                  </a:extLst>
                </a:gridCol>
                <a:gridCol w="4469900">
                  <a:extLst>
                    <a:ext uri="{9D8B030D-6E8A-4147-A177-3AD203B41FA5}">
                      <a16:colId xmlns:a16="http://schemas.microsoft.com/office/drawing/2014/main" val="20001"/>
                    </a:ext>
                  </a:extLst>
                </a:gridCol>
                <a:gridCol w="4247500">
                  <a:extLst>
                    <a:ext uri="{9D8B030D-6E8A-4147-A177-3AD203B41FA5}">
                      <a16:colId xmlns:a16="http://schemas.microsoft.com/office/drawing/2014/main" val="20002"/>
                    </a:ext>
                  </a:extLst>
                </a:gridCol>
              </a:tblGrid>
              <a:tr h="393475">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Community and belonging</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4</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39347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Conceptual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being part of a community with similar beliefs is important to some people.</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the history of religion affects how people see their own and others’ communities.</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the language used during worship and prayer is important for some people when connecting with their community.</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for some people outward expressions of belief are important for a sense of belonging.</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disagreement and change happens in communities.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39347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 related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Muslim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-Feel that they are part of a worldwide religious community (ummah).</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Sikh</a:t>
                      </a:r>
                      <a:r>
                        <a:rPr lang="en-GB" sz="100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-Join the Khalsa through the Amrit Sanskar ceremony.</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-Wear a turban  as part of a cultural tradition..</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 J</a:t>
                      </a:r>
                      <a:r>
                        <a:rPr lang="en-GB" sz="1000" b="1" u="none" strike="noStrike" cap="none">
                          <a:solidFill>
                            <a:schemeClr val="dk1"/>
                          </a:solidFill>
                          <a:latin typeface="Lato"/>
                          <a:ea typeface="Lato"/>
                          <a:cs typeface="Lato"/>
                          <a:sym typeface="Lato"/>
                        </a:rPr>
                        <a:t>ewish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-Take part in a Bar/Bat Mitzvah ceremony.</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289" name="Google Shape;289;p36"/>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290" name="Google Shape;290;p36"/>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291" name="Google Shape;291;p36"/>
          <p:cNvSpPr/>
          <p:nvPr/>
        </p:nvSpPr>
        <p:spPr>
          <a:xfrm>
            <a:off x="231050" y="801263"/>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B2 Curriculum framework attainment target for KS2</a:t>
            </a:r>
            <a:r>
              <a:rPr lang="en-GB" sz="1100" b="0" i="0" u="none" strike="noStrike" cap="none">
                <a:solidFill>
                  <a:schemeClr val="dk1"/>
                </a:solidFill>
                <a:latin typeface="Lato"/>
                <a:ea typeface="Lato"/>
                <a:cs typeface="Lato"/>
                <a:sym typeface="Lato"/>
              </a:rPr>
              <a:t>: Understand the challenges of commitment to a community of faith or belief, suggesting why belonging to a </a:t>
            </a:r>
            <a:r>
              <a:rPr lang="en-GB" sz="1100" b="1" i="0" u="none" strike="noStrike" cap="none">
                <a:solidFill>
                  <a:schemeClr val="dk1"/>
                </a:solidFill>
                <a:latin typeface="Lato"/>
                <a:ea typeface="Lato"/>
                <a:cs typeface="Lato"/>
                <a:sym typeface="Lato"/>
              </a:rPr>
              <a:t>community</a:t>
            </a:r>
            <a:r>
              <a:rPr lang="en-GB" sz="1100" b="0" i="0" u="none" strike="noStrike" cap="none">
                <a:solidFill>
                  <a:schemeClr val="dk1"/>
                </a:solidFill>
                <a:latin typeface="Lato"/>
                <a:ea typeface="Lato"/>
                <a:cs typeface="Lato"/>
                <a:sym typeface="Lato"/>
              </a:rPr>
              <a:t> may be valuable, both in the diverse communities being studied and in their own lives.</a:t>
            </a:r>
            <a:endParaRPr sz="1100" b="1" i="0" u="none" strike="noStrike" cap="none">
              <a:solidFill>
                <a:schemeClr val="dk1"/>
              </a:solidFill>
              <a:latin typeface="Lato"/>
              <a:ea typeface="Lato"/>
              <a:cs typeface="Lato"/>
              <a:sym typeface="Lato"/>
            </a:endParaRPr>
          </a:p>
        </p:txBody>
      </p:sp>
      <p:sp>
        <p:nvSpPr>
          <p:cNvPr id="292" name="Google Shape;292;p36"/>
          <p:cNvSpPr/>
          <p:nvPr/>
        </p:nvSpPr>
        <p:spPr>
          <a:xfrm>
            <a:off x="5861700" y="801263"/>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C2 Curriculum framework attainment target for KS2</a:t>
            </a:r>
            <a:r>
              <a:rPr lang="en-GB" sz="1100" b="0" i="0" u="none" strike="noStrike" cap="none">
                <a:solidFill>
                  <a:schemeClr val="dk1"/>
                </a:solidFill>
                <a:latin typeface="Lato"/>
                <a:ea typeface="Lato"/>
                <a:cs typeface="Lato"/>
                <a:sym typeface="Lato"/>
              </a:rPr>
              <a:t>: Consider and apply ideas about ways in which diverse communities can live together for the well-being of all, responding thoughtfully to ideas about </a:t>
            </a:r>
            <a:r>
              <a:rPr lang="en-GB" sz="1100" b="1" i="0" u="none" strike="noStrike" cap="none">
                <a:solidFill>
                  <a:schemeClr val="dk1"/>
                </a:solidFill>
                <a:latin typeface="Lato"/>
                <a:ea typeface="Lato"/>
                <a:cs typeface="Lato"/>
                <a:sym typeface="Lato"/>
              </a:rPr>
              <a:t>community</a:t>
            </a:r>
            <a:r>
              <a:rPr lang="en-GB" sz="1100" b="0" i="0" u="none" strike="noStrike" cap="none">
                <a:solidFill>
                  <a:schemeClr val="dk1"/>
                </a:solidFill>
                <a:latin typeface="Lato"/>
                <a:ea typeface="Lato"/>
                <a:cs typeface="Lato"/>
                <a:sym typeface="Lato"/>
              </a:rPr>
              <a:t>, values and respect.</a:t>
            </a:r>
            <a:endParaRPr sz="1100" b="1" i="0" u="none" strike="noStrike" cap="none">
              <a:solidFill>
                <a:schemeClr val="dk1"/>
              </a:solidFill>
              <a:latin typeface="Lato"/>
              <a:ea typeface="Lato"/>
              <a:cs typeface="Lato"/>
              <a:sym typeface="Lato"/>
            </a:endParaRPr>
          </a:p>
        </p:txBody>
      </p:sp>
      <p:sp>
        <p:nvSpPr>
          <p:cNvPr id="293" name="Google Shape;293;p36"/>
          <p:cNvSpPr txBox="1"/>
          <p:nvPr/>
        </p:nvSpPr>
        <p:spPr>
          <a:xfrm>
            <a:off x="7550" y="65210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graphicFrame>
        <p:nvGraphicFramePr>
          <p:cNvPr id="298" name="Google Shape;298;p37"/>
          <p:cNvGraphicFramePr/>
          <p:nvPr/>
        </p:nvGraphicFramePr>
        <p:xfrm>
          <a:off x="231050" y="1672470"/>
          <a:ext cx="3000000" cy="3000000"/>
        </p:xfrm>
        <a:graphic>
          <a:graphicData uri="http://schemas.openxmlformats.org/drawingml/2006/table">
            <a:tbl>
              <a:tblPr>
                <a:noFill/>
                <a:tableStyleId>{78A3A204-2CF7-45C9-BEEF-54BE59222C30}</a:tableStyleId>
              </a:tblPr>
              <a:tblGrid>
                <a:gridCol w="1642800">
                  <a:extLst>
                    <a:ext uri="{9D8B030D-6E8A-4147-A177-3AD203B41FA5}">
                      <a16:colId xmlns:a16="http://schemas.microsoft.com/office/drawing/2014/main" val="20000"/>
                    </a:ext>
                  </a:extLst>
                </a:gridCol>
                <a:gridCol w="4091375">
                  <a:extLst>
                    <a:ext uri="{9D8B030D-6E8A-4147-A177-3AD203B41FA5}">
                      <a16:colId xmlns:a16="http://schemas.microsoft.com/office/drawing/2014/main" val="20001"/>
                    </a:ext>
                  </a:extLst>
                </a:gridCol>
                <a:gridCol w="4626025">
                  <a:extLst>
                    <a:ext uri="{9D8B030D-6E8A-4147-A177-3AD203B41FA5}">
                      <a16:colId xmlns:a16="http://schemas.microsoft.com/office/drawing/2014/main" val="20002"/>
                    </a:ext>
                  </a:extLst>
                </a:gridCol>
              </a:tblGrid>
              <a:tr h="641650">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Community and belonging</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5</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1299000">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Conceptual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funerals can be important times for communities to support one another.</a:t>
                      </a:r>
                      <a:endParaRPr sz="1000" u="none" strike="sng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communities sometimes fight or protest for the rights of themselves or others.</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the community or group someone is part of shapes their sense of belonging. </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religious communities usually have a leader who carries out certain duties with or on behalf of the community.</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some people may find religious spaces significant even if they are not part of that religion.</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some places are of particular significance due to historical, cultural and geographical reasons.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2024350">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 related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Christian</a:t>
                      </a:r>
                      <a:r>
                        <a:rPr lang="en-GB" sz="100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-Belong to a particular denomination of the Christian church.</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-Relate to their community in different ways depending on the context they live in.</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-Have different buildings, artwork and dress based on culture, tradition and context.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Hindu</a:t>
                      </a:r>
                      <a:r>
                        <a:rPr lang="en-GB" sz="100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-Consider social status or sections of society to help them understand different roles in a community.</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Jewish</a:t>
                      </a:r>
                      <a:r>
                        <a:rPr lang="en-GB" sz="1000" u="none" strike="noStrike" cap="none">
                          <a:solidFill>
                            <a:schemeClr val="dk1"/>
                          </a:solidFill>
                          <a:latin typeface="Lato"/>
                          <a:ea typeface="Lato"/>
                          <a:cs typeface="Lato"/>
                          <a:sym typeface="Lato"/>
                        </a:rPr>
                        <a:t> worldview:</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-Consider the destruction of the first and second temple to be significant to their religion.</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-Feel they are part of a worldwide community which started in Israel and spread across the world.</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-Believe Israel to be a significant place.</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400"/>
                        <a:buFont typeface="Arial"/>
                        <a:buNone/>
                      </a:pPr>
                      <a:endParaRPr sz="1400" u="none" strike="noStrike" cap="none">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1400" u="none" strike="noStrike" cap="none">
                        <a:solidFill>
                          <a:schemeClr val="dk1"/>
                        </a:solidFill>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299" name="Google Shape;299;p37"/>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300" name="Google Shape;300;p37"/>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301" name="Google Shape;301;p37"/>
          <p:cNvSpPr/>
          <p:nvPr/>
        </p:nvSpPr>
        <p:spPr>
          <a:xfrm>
            <a:off x="231050" y="801263"/>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B2 Curriculum framework attainment target for KS2</a:t>
            </a:r>
            <a:r>
              <a:rPr lang="en-GB" sz="1100" b="0" i="0" u="none" strike="noStrike" cap="none">
                <a:solidFill>
                  <a:schemeClr val="dk1"/>
                </a:solidFill>
                <a:latin typeface="Lato"/>
                <a:ea typeface="Lato"/>
                <a:cs typeface="Lato"/>
                <a:sym typeface="Lato"/>
              </a:rPr>
              <a:t>: Understand the challenges of commitment to a community of faith or belief, suggesting why belonging to a </a:t>
            </a:r>
            <a:r>
              <a:rPr lang="en-GB" sz="1100" b="1" i="0" u="none" strike="noStrike" cap="none">
                <a:solidFill>
                  <a:schemeClr val="dk1"/>
                </a:solidFill>
                <a:latin typeface="Lato"/>
                <a:ea typeface="Lato"/>
                <a:cs typeface="Lato"/>
                <a:sym typeface="Lato"/>
              </a:rPr>
              <a:t>community</a:t>
            </a:r>
            <a:r>
              <a:rPr lang="en-GB" sz="1100" b="0" i="0" u="none" strike="noStrike" cap="none">
                <a:solidFill>
                  <a:schemeClr val="dk1"/>
                </a:solidFill>
                <a:latin typeface="Lato"/>
                <a:ea typeface="Lato"/>
                <a:cs typeface="Lato"/>
                <a:sym typeface="Lato"/>
              </a:rPr>
              <a:t> may be valuable, both in the diverse communities being studied and in their own lives.</a:t>
            </a:r>
            <a:endParaRPr sz="1100" b="1" i="0" u="none" strike="noStrike" cap="none">
              <a:solidFill>
                <a:schemeClr val="dk1"/>
              </a:solidFill>
              <a:latin typeface="Lato"/>
              <a:ea typeface="Lato"/>
              <a:cs typeface="Lato"/>
              <a:sym typeface="Lato"/>
            </a:endParaRPr>
          </a:p>
        </p:txBody>
      </p:sp>
      <p:sp>
        <p:nvSpPr>
          <p:cNvPr id="302" name="Google Shape;302;p37"/>
          <p:cNvSpPr/>
          <p:nvPr/>
        </p:nvSpPr>
        <p:spPr>
          <a:xfrm>
            <a:off x="5861700" y="801263"/>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C2 Curriculum framework attainment target for KS2</a:t>
            </a:r>
            <a:r>
              <a:rPr lang="en-GB" sz="1100" b="0" i="0" u="none" strike="noStrike" cap="none">
                <a:solidFill>
                  <a:schemeClr val="dk1"/>
                </a:solidFill>
                <a:latin typeface="Lato"/>
                <a:ea typeface="Lato"/>
                <a:cs typeface="Lato"/>
                <a:sym typeface="Lato"/>
              </a:rPr>
              <a:t>: Consider and apply ideas about ways in which diverse communities can live together for the well-being of all, responding thoughtfully to ideas about </a:t>
            </a:r>
            <a:r>
              <a:rPr lang="en-GB" sz="1100" b="1" i="0" u="none" strike="noStrike" cap="none">
                <a:solidFill>
                  <a:schemeClr val="dk1"/>
                </a:solidFill>
                <a:latin typeface="Lato"/>
                <a:ea typeface="Lato"/>
                <a:cs typeface="Lato"/>
                <a:sym typeface="Lato"/>
              </a:rPr>
              <a:t>community</a:t>
            </a:r>
            <a:r>
              <a:rPr lang="en-GB" sz="1100" b="0" i="0" u="none" strike="noStrike" cap="none">
                <a:solidFill>
                  <a:schemeClr val="dk1"/>
                </a:solidFill>
                <a:latin typeface="Lato"/>
                <a:ea typeface="Lato"/>
                <a:cs typeface="Lato"/>
                <a:sym typeface="Lato"/>
              </a:rPr>
              <a:t>, values and respect.</a:t>
            </a:r>
            <a:endParaRPr sz="1100" b="1" i="0" u="none" strike="noStrike" cap="none">
              <a:solidFill>
                <a:schemeClr val="dk1"/>
              </a:solidFill>
              <a:latin typeface="Lato"/>
              <a:ea typeface="Lato"/>
              <a:cs typeface="Lato"/>
              <a:sym typeface="Lato"/>
            </a:endParaRPr>
          </a:p>
        </p:txBody>
      </p:sp>
      <p:sp>
        <p:nvSpPr>
          <p:cNvPr id="303" name="Google Shape;303;p37"/>
          <p:cNvSpPr txBox="1"/>
          <p:nvPr/>
        </p:nvSpPr>
        <p:spPr>
          <a:xfrm>
            <a:off x="7550" y="65210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graphicFrame>
        <p:nvGraphicFramePr>
          <p:cNvPr id="308" name="Google Shape;308;p38"/>
          <p:cNvGraphicFramePr/>
          <p:nvPr/>
        </p:nvGraphicFramePr>
        <p:xfrm>
          <a:off x="231050" y="1672470"/>
          <a:ext cx="3000000" cy="3000000"/>
        </p:xfrm>
        <a:graphic>
          <a:graphicData uri="http://schemas.openxmlformats.org/drawingml/2006/table">
            <a:tbl>
              <a:tblPr>
                <a:noFill/>
                <a:tableStyleId>{78A3A204-2CF7-45C9-BEEF-54BE59222C30}</a:tableStyleId>
              </a:tblPr>
              <a:tblGrid>
                <a:gridCol w="1642800">
                  <a:extLst>
                    <a:ext uri="{9D8B030D-6E8A-4147-A177-3AD203B41FA5}">
                      <a16:colId xmlns:a16="http://schemas.microsoft.com/office/drawing/2014/main" val="20000"/>
                    </a:ext>
                  </a:extLst>
                </a:gridCol>
                <a:gridCol w="4091375">
                  <a:extLst>
                    <a:ext uri="{9D8B030D-6E8A-4147-A177-3AD203B41FA5}">
                      <a16:colId xmlns:a16="http://schemas.microsoft.com/office/drawing/2014/main" val="20001"/>
                    </a:ext>
                  </a:extLst>
                </a:gridCol>
                <a:gridCol w="4626025">
                  <a:extLst>
                    <a:ext uri="{9D8B030D-6E8A-4147-A177-3AD203B41FA5}">
                      <a16:colId xmlns:a16="http://schemas.microsoft.com/office/drawing/2014/main" val="20002"/>
                    </a:ext>
                  </a:extLst>
                </a:gridCol>
              </a:tblGrid>
              <a:tr h="575700">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Community and belonging</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6</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145602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Conceptual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gridSpan="2">
                  <a:txBody>
                    <a:bodyPr/>
                    <a:lstStyle/>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people respond in different ways then they see people in their community suffering.</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experiencing a pilgrimage together can help some people feel a sense of community and belonging.</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some people feel significant connection to a building or place.</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for some, the people in a particular space are more important than the place itself.</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shared practices can be important to give some people a feeling of belonging.</a:t>
                      </a:r>
                      <a:endParaRPr sz="1000" u="none" strike="noStrike" cap="none">
                        <a:solidFill>
                          <a:schemeClr val="dk1"/>
                        </a:solidFill>
                        <a:latin typeface="Lato"/>
                        <a:ea typeface="Lato"/>
                        <a:cs typeface="Lato"/>
                        <a:sym typeface="Lato"/>
                      </a:endParaRPr>
                    </a:p>
                    <a:p>
                      <a:pPr marL="457200" marR="0" lvl="0" indent="-292100" algn="l" rtl="0">
                        <a:lnSpc>
                          <a:spcPct val="115000"/>
                        </a:lnSpc>
                        <a:spcBef>
                          <a:spcPts val="0"/>
                        </a:spcBef>
                        <a:spcAft>
                          <a:spcPts val="0"/>
                        </a:spcAft>
                        <a:buClr>
                          <a:schemeClr val="dk1"/>
                        </a:buClr>
                        <a:buSzPts val="1000"/>
                        <a:buFont typeface="Lato"/>
                        <a:buChar char="●"/>
                      </a:pPr>
                      <a:r>
                        <a:rPr lang="en-GB" sz="1000" u="none" strike="noStrike" cap="none">
                          <a:solidFill>
                            <a:schemeClr val="dk1"/>
                          </a:solidFill>
                          <a:latin typeface="Lato"/>
                          <a:ea typeface="Lato"/>
                          <a:cs typeface="Lato"/>
                          <a:sym typeface="Lato"/>
                        </a:rPr>
                        <a:t>To know that some practices might demonstrate belonging to a particular community.</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2475625">
                <a:tc>
                  <a:txBody>
                    <a:bodyPr/>
                    <a:lstStyle/>
                    <a:p>
                      <a:pPr marL="0" marR="0" lvl="0" indent="0" algn="ctr"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Worldview related knowledge</a:t>
                      </a:r>
                      <a:endParaRPr sz="10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Muslim</a:t>
                      </a:r>
                      <a:r>
                        <a:rPr lang="en-GB" sz="100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-Travel as part of a large group to join over two million members of the Muslim community at Hajj.</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-Wear special clothing during Hajj.</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-Dress in certain ways which show symbolism and belonging.</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-Believe Makkah to be a significant place.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Jewish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-Dress in certain ways which show symbolism and belonging.</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-Eat certain dishes depending on their origins.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-Believe Israel to be a significant place.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Christian</a:t>
                      </a:r>
                      <a:r>
                        <a:rPr lang="en-GB" sz="100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-Believe Jerusalem to be a significant place.</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-Know that in the medieval period, the Latin church, was involved in crusades relating to the Holy Land.</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Hindu</a:t>
                      </a:r>
                      <a:r>
                        <a:rPr lang="en-GB" sz="1000" u="none" strike="noStrike" cap="none">
                          <a:solidFill>
                            <a:schemeClr val="dk1"/>
                          </a:solidFill>
                          <a:latin typeface="Lato"/>
                          <a:ea typeface="Lato"/>
                          <a:cs typeface="Lato"/>
                          <a:sym typeface="Lato"/>
                        </a:rPr>
                        <a:t> </a:t>
                      </a:r>
                      <a:r>
                        <a:rPr lang="en-GB" sz="900" u="none" strike="noStrike" cap="none">
                          <a:solidFill>
                            <a:schemeClr val="dk1"/>
                          </a:solidFill>
                          <a:latin typeface="Lato"/>
                          <a:ea typeface="Lato"/>
                          <a:cs typeface="Lato"/>
                          <a:sym typeface="Lato"/>
                        </a:rPr>
                        <a:t>worldview</a:t>
                      </a:r>
                      <a:r>
                        <a:rPr lang="en-GB" sz="1000" u="none" strike="noStrike" cap="none">
                          <a:solidFill>
                            <a:schemeClr val="dk1"/>
                          </a:solidFill>
                          <a:latin typeface="Lato"/>
                          <a:ea typeface="Lato"/>
                          <a:cs typeface="Lato"/>
                          <a:sym typeface="Lato"/>
                        </a:rPr>
                        <a: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-Believe the River Ganges to be significant.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To know that some people who follow the </a:t>
                      </a:r>
                      <a:r>
                        <a:rPr lang="en-GB" sz="1000" b="1" u="none" strike="noStrike" cap="none">
                          <a:solidFill>
                            <a:schemeClr val="dk1"/>
                          </a:solidFill>
                          <a:latin typeface="Lato"/>
                          <a:ea typeface="Lato"/>
                          <a:cs typeface="Lato"/>
                          <a:sym typeface="Lato"/>
                        </a:rPr>
                        <a:t>Buddhist </a:t>
                      </a:r>
                      <a:r>
                        <a:rPr lang="en-GB" sz="1000" u="none" strike="noStrike" cap="none">
                          <a:solidFill>
                            <a:schemeClr val="dk1"/>
                          </a:solidFill>
                          <a:latin typeface="Lato"/>
                          <a:ea typeface="Lato"/>
                          <a:cs typeface="Lato"/>
                          <a:sym typeface="Lato"/>
                        </a:rPr>
                        <a:t>worldview:</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-Describe themselves as following a particular Buddhist form.</a:t>
                      </a:r>
                      <a:endParaRPr sz="1000" u="none" strike="sng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309" name="Google Shape;309;p38"/>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310" name="Google Shape;310;p38"/>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311" name="Google Shape;311;p38"/>
          <p:cNvSpPr/>
          <p:nvPr/>
        </p:nvSpPr>
        <p:spPr>
          <a:xfrm>
            <a:off x="231050" y="801263"/>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B2 Curriculum framework attainment target for KS2</a:t>
            </a:r>
            <a:r>
              <a:rPr lang="en-GB" sz="1100" b="0" i="0" u="none" strike="noStrike" cap="none">
                <a:solidFill>
                  <a:schemeClr val="dk1"/>
                </a:solidFill>
                <a:latin typeface="Lato"/>
                <a:ea typeface="Lato"/>
                <a:cs typeface="Lato"/>
                <a:sym typeface="Lato"/>
              </a:rPr>
              <a:t>: Understand the challenges of commitment to a community of faith or belief, suggesting why belonging to a </a:t>
            </a:r>
            <a:r>
              <a:rPr lang="en-GB" sz="1100" b="1" i="0" u="none" strike="noStrike" cap="none">
                <a:solidFill>
                  <a:schemeClr val="dk1"/>
                </a:solidFill>
                <a:latin typeface="Lato"/>
                <a:ea typeface="Lato"/>
                <a:cs typeface="Lato"/>
                <a:sym typeface="Lato"/>
              </a:rPr>
              <a:t>community</a:t>
            </a:r>
            <a:r>
              <a:rPr lang="en-GB" sz="1100" b="0" i="0" u="none" strike="noStrike" cap="none">
                <a:solidFill>
                  <a:schemeClr val="dk1"/>
                </a:solidFill>
                <a:latin typeface="Lato"/>
                <a:ea typeface="Lato"/>
                <a:cs typeface="Lato"/>
                <a:sym typeface="Lato"/>
              </a:rPr>
              <a:t> may be valuable, both in the diverse communities being studied and in their own lives.</a:t>
            </a:r>
            <a:endParaRPr sz="1100" b="1" i="0" u="none" strike="noStrike" cap="none">
              <a:solidFill>
                <a:schemeClr val="dk1"/>
              </a:solidFill>
              <a:latin typeface="Lato"/>
              <a:ea typeface="Lato"/>
              <a:cs typeface="Lato"/>
              <a:sym typeface="Lato"/>
            </a:endParaRPr>
          </a:p>
        </p:txBody>
      </p:sp>
      <p:sp>
        <p:nvSpPr>
          <p:cNvPr id="312" name="Google Shape;312;p38"/>
          <p:cNvSpPr/>
          <p:nvPr/>
        </p:nvSpPr>
        <p:spPr>
          <a:xfrm>
            <a:off x="5861700" y="801263"/>
            <a:ext cx="46893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C2 Curriculum framework attainment target for KS2</a:t>
            </a:r>
            <a:r>
              <a:rPr lang="en-GB" sz="1100" b="0" i="0" u="none" strike="noStrike" cap="none">
                <a:solidFill>
                  <a:schemeClr val="dk1"/>
                </a:solidFill>
                <a:latin typeface="Lato"/>
                <a:ea typeface="Lato"/>
                <a:cs typeface="Lato"/>
                <a:sym typeface="Lato"/>
              </a:rPr>
              <a:t>: Consider and apply ideas about ways in which diverse communities can live together for the well-being of all, responding thoughtfully to ideas about </a:t>
            </a:r>
            <a:r>
              <a:rPr lang="en-GB" sz="1100" b="1" i="0" u="none" strike="noStrike" cap="none">
                <a:solidFill>
                  <a:schemeClr val="dk1"/>
                </a:solidFill>
                <a:latin typeface="Lato"/>
                <a:ea typeface="Lato"/>
                <a:cs typeface="Lato"/>
                <a:sym typeface="Lato"/>
              </a:rPr>
              <a:t>community</a:t>
            </a:r>
            <a:r>
              <a:rPr lang="en-GB" sz="1100" b="0" i="0" u="none" strike="noStrike" cap="none">
                <a:solidFill>
                  <a:schemeClr val="dk1"/>
                </a:solidFill>
                <a:latin typeface="Lato"/>
                <a:ea typeface="Lato"/>
                <a:cs typeface="Lato"/>
                <a:sym typeface="Lato"/>
              </a:rPr>
              <a:t>, values and respect.</a:t>
            </a:r>
            <a:endParaRPr sz="1100" b="1" i="0" u="none" strike="noStrike" cap="none">
              <a:solidFill>
                <a:schemeClr val="dk1"/>
              </a:solidFill>
              <a:latin typeface="Lato"/>
              <a:ea typeface="Lato"/>
              <a:cs typeface="Lato"/>
              <a:sym typeface="Lato"/>
            </a:endParaRPr>
          </a:p>
        </p:txBody>
      </p:sp>
      <p:sp>
        <p:nvSpPr>
          <p:cNvPr id="313" name="Google Shape;313;p38"/>
          <p:cNvSpPr txBox="1"/>
          <p:nvPr/>
        </p:nvSpPr>
        <p:spPr>
          <a:xfrm>
            <a:off x="7550" y="6521025"/>
            <a:ext cx="10692000" cy="5850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1"/>
                </a:solidFill>
                <a:latin typeface="Lato"/>
                <a:ea typeface="Lato"/>
                <a:cs typeface="Lato"/>
                <a:sym typeface="Lato"/>
              </a:rPr>
              <a:t>*Please note that it is not necessary for pupils to be able to recall all of the worldview-related knowledge, but having a sound understanding of it when studying the units will support pupils in developing their conceptual knowledge over time.</a:t>
            </a:r>
            <a:endParaRPr sz="1300" b="0" i="0" u="none" strike="noStrike" cap="none">
              <a:solidFill>
                <a:schemeClr val="dk1"/>
              </a:solidFill>
              <a:latin typeface="Lato"/>
              <a:ea typeface="Lato"/>
              <a:cs typeface="Lato"/>
              <a:sym typeface="Lato"/>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graphicFrame>
        <p:nvGraphicFramePr>
          <p:cNvPr id="318" name="Google Shape;318;p39"/>
          <p:cNvGraphicFramePr/>
          <p:nvPr/>
        </p:nvGraphicFramePr>
        <p:xfrm>
          <a:off x="231050" y="1448595"/>
          <a:ext cx="3000000" cy="3000000"/>
        </p:xfrm>
        <a:graphic>
          <a:graphicData uri="http://schemas.openxmlformats.org/drawingml/2006/table">
            <a:tbl>
              <a:tblPr>
                <a:noFill/>
                <a:tableStyleId>{78A3A204-2CF7-45C9-BEEF-54BE59222C30}</a:tableStyleId>
              </a:tblPr>
              <a:tblGrid>
                <a:gridCol w="981750">
                  <a:extLst>
                    <a:ext uri="{9D8B030D-6E8A-4147-A177-3AD203B41FA5}">
                      <a16:colId xmlns:a16="http://schemas.microsoft.com/office/drawing/2014/main" val="20000"/>
                    </a:ext>
                  </a:extLst>
                </a:gridCol>
                <a:gridCol w="2337775">
                  <a:extLst>
                    <a:ext uri="{9D8B030D-6E8A-4147-A177-3AD203B41FA5}">
                      <a16:colId xmlns:a16="http://schemas.microsoft.com/office/drawing/2014/main" val="20001"/>
                    </a:ext>
                  </a:extLst>
                </a:gridCol>
                <a:gridCol w="2427400">
                  <a:extLst>
                    <a:ext uri="{9D8B030D-6E8A-4147-A177-3AD203B41FA5}">
                      <a16:colId xmlns:a16="http://schemas.microsoft.com/office/drawing/2014/main" val="20002"/>
                    </a:ext>
                  </a:extLst>
                </a:gridCol>
                <a:gridCol w="2306625">
                  <a:extLst>
                    <a:ext uri="{9D8B030D-6E8A-4147-A177-3AD203B41FA5}">
                      <a16:colId xmlns:a16="http://schemas.microsoft.com/office/drawing/2014/main" val="20003"/>
                    </a:ext>
                  </a:extLst>
                </a:gridCol>
                <a:gridCol w="2306625">
                  <a:extLst>
                    <a:ext uri="{9D8B030D-6E8A-4147-A177-3AD203B41FA5}">
                      <a16:colId xmlns:a16="http://schemas.microsoft.com/office/drawing/2014/main" val="20004"/>
                    </a:ext>
                  </a:extLst>
                </a:gridCol>
              </a:tblGrid>
              <a:tr h="530700">
                <a:tc>
                  <a:txBody>
                    <a:bodyPr/>
                    <a:lstStyle/>
                    <a:p>
                      <a:pPr marL="0" marR="0" lvl="0" indent="0" algn="ctr" rtl="0">
                        <a:lnSpc>
                          <a:spcPct val="100000"/>
                        </a:lnSpc>
                        <a:spcBef>
                          <a:spcPts val="0"/>
                        </a:spcBef>
                        <a:spcAft>
                          <a:spcPts val="0"/>
                        </a:spcAft>
                        <a:buClr>
                          <a:srgbClr val="000000"/>
                        </a:buClr>
                        <a:buSzPts val="1400"/>
                        <a:buFont typeface="Arial"/>
                        <a:buNone/>
                      </a:pP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1</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2</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800" b="1" u="none" strike="noStrike" cap="none">
                          <a:solidFill>
                            <a:schemeClr val="dk1"/>
                          </a:solidFill>
                          <a:latin typeface="Lato"/>
                          <a:ea typeface="Lato"/>
                          <a:cs typeface="Lato"/>
                          <a:sym typeface="Lato"/>
                        </a:rPr>
                        <a:t>Lower key stage 2</a:t>
                      </a:r>
                      <a:endParaRPr sz="1400" u="none" strike="noStrike" cap="none">
                        <a:solidFill>
                          <a:schemeClr val="dk1"/>
                        </a:solidFill>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Upper key stage 2</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r h="1869725">
                <a:tc>
                  <a:txBody>
                    <a:bodyPr/>
                    <a:lstStyle/>
                    <a:p>
                      <a:pPr marL="0" marR="0" lvl="0" indent="0" algn="ctr"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Similarities and differences</a:t>
                      </a:r>
                      <a:endParaRPr sz="9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Commenting on similarities and differences between religions and worldviews.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Commenting on similarities and differences within religions and worldviews.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Enjoying seeing diversity in images and videos used.</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Exploring similarities and differences between religions and worldviews.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Exploring similarities and differences within religions and worldviews.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Commenting on examples of diverse people and groups cooperating.</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Identifying similarities and differences between religions and worldviews.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Identifying similarities and differences within religions and worldviews.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Giving thoughtful insights about why some things are the same and others are different.</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Exploring the ways diverse people and groups can work together for good.</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Interpreting expressions of the same concept by people whose worldview differs.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Interpreting  expressions of the same concept by people with the same worldview</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Exploring why people from the same religion may disagree.</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Understanding and evaluating  the value of diversity within religions and worldviews.</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947350">
                <a:tc>
                  <a:txBody>
                    <a:bodyPr/>
                    <a:lstStyle/>
                    <a:p>
                      <a:pPr marL="0" marR="0" lvl="0" indent="0" algn="ctr"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Making links</a:t>
                      </a:r>
                      <a:endParaRPr sz="9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Making links between religious and non-religious beliefs and practices.</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Making links between religious and non-religious beliefs, practices and symbols.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Commenting on links with prior learning when encountering new content.</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Explaining links between religious and non-religious practices and their significance.</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Recognising links with prior learning when encountering new content.</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Evaluating links between religious and non-religious traditions, beliefs and practices.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Identifying increasingly subtle links with prior learning when encountering new content.</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1969325">
                <a:tc>
                  <a:txBody>
                    <a:bodyPr/>
                    <a:lstStyle/>
                    <a:p>
                      <a:pPr marL="0" marR="0" lvl="0" indent="0" algn="ctr"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Responding respectfully and empathetically</a:t>
                      </a:r>
                      <a:endParaRPr sz="9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Talking about their own experiences in relation to their learning.</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Respectfully sharing opinions about what is important to them and what is important to others.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Listening to others’ ideas and comparing them to their own.</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Beginning to use correct vocabulary when talking about their learning.</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Responding sensitively to people whose experiences are different to theirs.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Commenting respectfully on things that they notice which may be surprising or different.</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Showing respect when looking at evidence about other people’s ideas and beliefs.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correct vocabulary when talking and beginning to use in written work.</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Reflecting on how others might see the world and how they can  show respect for viewpoints different to their own.</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Asking questions about how people show their faith and considering why they might have these questions.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Developing the ability to use empathy to identify and understand the feelings of others.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Using increasingly complex vocabulary and explaining its meaning to others.</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Considering the thoughts, feelings, experiences, beliefs and values of others.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Responding thoughtfully to and reflecting on beliefs, experiences, values and practices.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Debating challenging issues with reference to learning and respect for content being debated.</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complex vocabulary confidently and in different contexts.</a:t>
                      </a:r>
                      <a:endParaRPr sz="9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bl>
          </a:graphicData>
        </a:graphic>
      </p:graphicFrame>
      <p:sp>
        <p:nvSpPr>
          <p:cNvPr id="319" name="Google Shape;319;p39"/>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skills </a:t>
            </a:r>
            <a:endParaRPr/>
          </a:p>
        </p:txBody>
      </p:sp>
      <p:sp>
        <p:nvSpPr>
          <p:cNvPr id="320" name="Google Shape;320;p39"/>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Substantive knowledge</a:t>
            </a:r>
            <a:endParaRPr>
              <a:solidFill>
                <a:schemeClr val="dk1"/>
              </a:solidFill>
            </a:endParaRPr>
          </a:p>
        </p:txBody>
      </p:sp>
      <p:sp>
        <p:nvSpPr>
          <p:cNvPr id="321" name="Google Shape;321;p39"/>
          <p:cNvSpPr/>
          <p:nvPr/>
        </p:nvSpPr>
        <p:spPr>
          <a:xfrm>
            <a:off x="433650" y="552100"/>
            <a:ext cx="4689300" cy="6783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B3 Curriculum framework attainment target for KS1</a:t>
            </a:r>
            <a:r>
              <a:rPr lang="en-GB" sz="1100" b="0" i="0" u="none" strike="noStrike" cap="none">
                <a:solidFill>
                  <a:schemeClr val="dk1"/>
                </a:solidFill>
                <a:latin typeface="Lato"/>
                <a:ea typeface="Lato"/>
                <a:cs typeface="Lato"/>
                <a:sym typeface="Lato"/>
              </a:rPr>
              <a:t>:</a:t>
            </a:r>
            <a:endParaRPr sz="1100" b="0" i="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Lato"/>
                <a:ea typeface="Lato"/>
                <a:cs typeface="Lato"/>
                <a:sym typeface="Lato"/>
              </a:rPr>
              <a:t>Notice and respond sensitively to some similarities between and within different religions and worldviews.</a:t>
            </a:r>
            <a:endParaRPr sz="1100" b="1" i="0" u="none" strike="noStrike" cap="none">
              <a:solidFill>
                <a:schemeClr val="dk1"/>
              </a:solidFill>
              <a:latin typeface="Lato"/>
              <a:ea typeface="Lato"/>
              <a:cs typeface="Lato"/>
              <a:sym typeface="Lato"/>
            </a:endParaRPr>
          </a:p>
        </p:txBody>
      </p:sp>
      <p:sp>
        <p:nvSpPr>
          <p:cNvPr id="322" name="Google Shape;322;p39"/>
          <p:cNvSpPr/>
          <p:nvPr/>
        </p:nvSpPr>
        <p:spPr>
          <a:xfrm>
            <a:off x="5398575" y="556925"/>
            <a:ext cx="5127600" cy="6783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B3 Curriculum framework attainment target for KS2</a:t>
            </a:r>
            <a:r>
              <a:rPr lang="en-GB" sz="1100" b="0" i="0" u="none" strike="noStrike" cap="none">
                <a:solidFill>
                  <a:schemeClr val="dk1"/>
                </a:solidFill>
                <a:latin typeface="Lato"/>
                <a:ea typeface="Lato"/>
                <a:cs typeface="Lato"/>
                <a:sym typeface="Lato"/>
              </a:rPr>
              <a:t>: Observe and consider different dimensions of religion, so that they can explore and show understanding of similarities and differences within and between different religions and worldviews.</a:t>
            </a:r>
            <a:endParaRPr sz="1100" b="1" i="0" u="none" strike="noStrike" cap="none">
              <a:solidFill>
                <a:schemeClr val="dk1"/>
              </a:solidFill>
              <a:latin typeface="Lato"/>
              <a:ea typeface="Lato"/>
              <a:cs typeface="Lato"/>
              <a:sym typeface="Lato"/>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graphicFrame>
        <p:nvGraphicFramePr>
          <p:cNvPr id="327" name="Google Shape;327;p40"/>
          <p:cNvGraphicFramePr/>
          <p:nvPr/>
        </p:nvGraphicFramePr>
        <p:xfrm>
          <a:off x="165900" y="522100"/>
          <a:ext cx="3000000" cy="3000000"/>
        </p:xfrm>
        <a:graphic>
          <a:graphicData uri="http://schemas.openxmlformats.org/drawingml/2006/table">
            <a:tbl>
              <a:tblPr>
                <a:noFill/>
                <a:tableStyleId>{78A3A204-2CF7-45C9-BEEF-54BE59222C30}</a:tableStyleId>
              </a:tblPr>
              <a:tblGrid>
                <a:gridCol w="2386400">
                  <a:extLst>
                    <a:ext uri="{9D8B030D-6E8A-4147-A177-3AD203B41FA5}">
                      <a16:colId xmlns:a16="http://schemas.microsoft.com/office/drawing/2014/main" val="20000"/>
                    </a:ext>
                  </a:extLst>
                </a:gridCol>
                <a:gridCol w="1328950">
                  <a:extLst>
                    <a:ext uri="{9D8B030D-6E8A-4147-A177-3AD203B41FA5}">
                      <a16:colId xmlns:a16="http://schemas.microsoft.com/office/drawing/2014/main" val="20001"/>
                    </a:ext>
                  </a:extLst>
                </a:gridCol>
                <a:gridCol w="1328950">
                  <a:extLst>
                    <a:ext uri="{9D8B030D-6E8A-4147-A177-3AD203B41FA5}">
                      <a16:colId xmlns:a16="http://schemas.microsoft.com/office/drawing/2014/main" val="20002"/>
                    </a:ext>
                  </a:extLst>
                </a:gridCol>
                <a:gridCol w="1328950">
                  <a:extLst>
                    <a:ext uri="{9D8B030D-6E8A-4147-A177-3AD203B41FA5}">
                      <a16:colId xmlns:a16="http://schemas.microsoft.com/office/drawing/2014/main" val="20003"/>
                    </a:ext>
                  </a:extLst>
                </a:gridCol>
                <a:gridCol w="1328950">
                  <a:extLst>
                    <a:ext uri="{9D8B030D-6E8A-4147-A177-3AD203B41FA5}">
                      <a16:colId xmlns:a16="http://schemas.microsoft.com/office/drawing/2014/main" val="20004"/>
                    </a:ext>
                  </a:extLst>
                </a:gridCol>
                <a:gridCol w="1328950">
                  <a:extLst>
                    <a:ext uri="{9D8B030D-6E8A-4147-A177-3AD203B41FA5}">
                      <a16:colId xmlns:a16="http://schemas.microsoft.com/office/drawing/2014/main" val="20005"/>
                    </a:ext>
                  </a:extLst>
                </a:gridCol>
                <a:gridCol w="1328950">
                  <a:extLst>
                    <a:ext uri="{9D8B030D-6E8A-4147-A177-3AD203B41FA5}">
                      <a16:colId xmlns:a16="http://schemas.microsoft.com/office/drawing/2014/main" val="20006"/>
                    </a:ext>
                  </a:extLst>
                </a:gridCol>
              </a:tblGrid>
              <a:tr h="301675">
                <a:tc>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Ways of knowing</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1</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800" b="1" u="none" strike="noStrike" cap="none">
                          <a:solidFill>
                            <a:schemeClr val="dk1"/>
                          </a:solidFill>
                          <a:latin typeface="Lato"/>
                          <a:ea typeface="Lato"/>
                          <a:cs typeface="Lato"/>
                          <a:sym typeface="Lato"/>
                        </a:rPr>
                        <a:t>Year 2</a:t>
                      </a:r>
                      <a:endParaRPr sz="1400" u="none" strike="noStrike" cap="none">
                        <a:solidFill>
                          <a:schemeClr val="dk1"/>
                        </a:solidFill>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3</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4</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5</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6</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r h="387400">
                <a:tc>
                  <a:txBody>
                    <a:bodyPr/>
                    <a:lstStyle/>
                    <a:p>
                      <a:pPr marL="0" marR="0" lvl="0" indent="0" algn="ctr"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Exploring stories or scriptures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387400">
                <a:tc>
                  <a:txBody>
                    <a:bodyPr/>
                    <a:lstStyle/>
                    <a:p>
                      <a:pPr marL="0" marR="0" lvl="0" indent="0" algn="ctr"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Looking at artefacts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500"/>
                        <a:buFont typeface="Arial"/>
                        <a:buNone/>
                      </a:pP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387400">
                <a:tc>
                  <a:txBody>
                    <a:bodyPr/>
                    <a:lstStyle/>
                    <a:p>
                      <a:pPr marL="0" marR="0" lvl="0" indent="0" algn="ctr"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Interviewing others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5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387400">
                <a:tc>
                  <a:txBody>
                    <a:bodyPr/>
                    <a:lstStyle/>
                    <a:p>
                      <a:pPr marL="0" marR="0" lvl="0" indent="0" algn="ctr"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Using surveys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280799" marR="0" lvl="0" indent="-50397" algn="ctr" rtl="0">
                        <a:lnSpc>
                          <a:spcPct val="100000"/>
                        </a:lnSpc>
                        <a:spcBef>
                          <a:spcPts val="0"/>
                        </a:spcBef>
                        <a:spcAft>
                          <a:spcPts val="0"/>
                        </a:spcAft>
                        <a:buClr>
                          <a:srgbClr val="000000"/>
                        </a:buClr>
                        <a:buSzPts val="1500"/>
                        <a:buFont typeface="Arial"/>
                        <a:buNone/>
                      </a:pPr>
                      <a:endParaRPr sz="13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500"/>
                        <a:buFont typeface="Arial"/>
                        <a:buNone/>
                      </a:pPr>
                      <a:endParaRPr sz="1300" u="none" strike="noStrike" cap="none">
                        <a:solidFill>
                          <a:schemeClr val="dk1"/>
                        </a:solidFill>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5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r h="387400">
                <a:tc>
                  <a:txBody>
                    <a:bodyPr/>
                    <a:lstStyle/>
                    <a:p>
                      <a:pPr marL="0" marR="0" lvl="0" indent="0" algn="ctr"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Debating and discussing</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5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5"/>
                  </a:ext>
                </a:extLst>
              </a:tr>
              <a:tr h="387400">
                <a:tc>
                  <a:txBody>
                    <a:bodyPr/>
                    <a:lstStyle/>
                    <a:p>
                      <a:pPr marL="0" marR="0" lvl="0" indent="0" algn="ctr"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Interpreting art</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chemeClr val="accent6"/>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5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6"/>
                  </a:ext>
                </a:extLst>
              </a:tr>
              <a:tr h="387400">
                <a:tc>
                  <a:txBody>
                    <a:bodyPr/>
                    <a:lstStyle/>
                    <a:p>
                      <a:pPr marL="0" marR="0" lvl="0" indent="0" algn="ctr"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Listening to music</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500"/>
                        <a:buFont typeface="Arial"/>
                        <a:buNone/>
                      </a:pPr>
                      <a:endParaRPr sz="1300" u="none" strike="noStrike" cap="none">
                        <a:solidFill>
                          <a:schemeClr val="dk1"/>
                        </a:solidFill>
                        <a:highlight>
                          <a:schemeClr val="accent6"/>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500"/>
                        <a:buFont typeface="Arial"/>
                        <a:buNone/>
                      </a:pP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500"/>
                        <a:buFont typeface="Arial"/>
                        <a:buNone/>
                      </a:pP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7"/>
                  </a:ext>
                </a:extLst>
              </a:tr>
              <a:tr h="387400">
                <a:tc>
                  <a:txBody>
                    <a:bodyPr/>
                    <a:lstStyle/>
                    <a:p>
                      <a:pPr marL="0" marR="0" lvl="0" indent="0" algn="ctr"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Dramatising, role-play or dancing</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chemeClr val="accent6"/>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500"/>
                        <a:buFont typeface="Arial"/>
                        <a:buNone/>
                      </a:pP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500"/>
                        <a:buFont typeface="Arial"/>
                        <a:buNone/>
                      </a:pP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500"/>
                        <a:buFont typeface="Arial"/>
                        <a:buNone/>
                      </a:pP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8"/>
                  </a:ext>
                </a:extLst>
              </a:tr>
              <a:tr h="387400">
                <a:tc>
                  <a:txBody>
                    <a:bodyPr/>
                    <a:lstStyle/>
                    <a:p>
                      <a:pPr marL="0" marR="0" lvl="0" indent="0" algn="ctr"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Analysing texts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endParaRPr sz="1300" u="none" strike="noStrike" cap="none">
                        <a:solidFill>
                          <a:schemeClr val="dk1"/>
                        </a:solidFill>
                        <a:highlight>
                          <a:schemeClr val="accent6"/>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500"/>
                        <a:buFont typeface="Arial"/>
                        <a:buNone/>
                      </a:pP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9"/>
                  </a:ext>
                </a:extLst>
              </a:tr>
              <a:tr h="387400">
                <a:tc>
                  <a:txBody>
                    <a:bodyPr/>
                    <a:lstStyle/>
                    <a:p>
                      <a:pPr marL="0" marR="0" lvl="0" indent="0" algn="ctr"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Experiencing</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chemeClr val="accent6"/>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500"/>
                        <a:buFont typeface="Arial"/>
                        <a:buNone/>
                      </a:pP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500"/>
                        <a:buFont typeface="Arial"/>
                        <a:buNone/>
                      </a:pP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500"/>
                        <a:buFont typeface="Arial"/>
                        <a:buNone/>
                      </a:pP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5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10"/>
                  </a:ext>
                </a:extLst>
              </a:tr>
              <a:tr h="387400">
                <a:tc>
                  <a:txBody>
                    <a:bodyPr/>
                    <a:lstStyle/>
                    <a:p>
                      <a:pPr marL="0" marR="0" lvl="0" indent="0" algn="ctr"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Looking at news reports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500"/>
                        <a:buFont typeface="Arial"/>
                        <a:buNone/>
                      </a:pPr>
                      <a:endParaRPr sz="1300" u="none" strike="noStrike" cap="none">
                        <a:solidFill>
                          <a:schemeClr val="dk1"/>
                        </a:solidFill>
                        <a:highlight>
                          <a:schemeClr val="accent6"/>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500"/>
                        <a:buFont typeface="Arial"/>
                        <a:buNone/>
                      </a:pP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500"/>
                        <a:buFont typeface="Arial"/>
                        <a:buNone/>
                      </a:pP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500"/>
                        <a:buFont typeface="Arial"/>
                        <a:buNone/>
                      </a:pP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5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11"/>
                  </a:ext>
                </a:extLst>
              </a:tr>
              <a:tr h="387400">
                <a:tc>
                  <a:txBody>
                    <a:bodyPr/>
                    <a:lstStyle/>
                    <a:p>
                      <a:pPr marL="0" marR="0" lvl="0" indent="0" algn="ctr"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Looking at photographs and images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chemeClr val="accent6"/>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12"/>
                  </a:ext>
                </a:extLst>
              </a:tr>
              <a:tr h="387400">
                <a:tc>
                  <a:txBody>
                    <a:bodyPr/>
                    <a:lstStyle/>
                    <a:p>
                      <a:pPr marL="0" marR="0" lvl="0" indent="0" algn="ctr"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Interpreting historical sources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500"/>
                        <a:buFont typeface="Arial"/>
                        <a:buNone/>
                      </a:pPr>
                      <a:endParaRPr sz="1300" u="none" strike="noStrike" cap="none">
                        <a:solidFill>
                          <a:schemeClr val="dk1"/>
                        </a:solidFill>
                        <a:highlight>
                          <a:schemeClr val="accent6"/>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500"/>
                        <a:buFont typeface="Arial"/>
                        <a:buNone/>
                      </a:pP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500"/>
                        <a:buFont typeface="Arial"/>
                        <a:buNone/>
                      </a:pP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500"/>
                        <a:buFont typeface="Arial"/>
                        <a:buNone/>
                      </a:pP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13"/>
                  </a:ext>
                </a:extLst>
              </a:tr>
              <a:tr h="387400">
                <a:tc>
                  <a:txBody>
                    <a:bodyPr/>
                    <a:lstStyle/>
                    <a:p>
                      <a:pPr marL="0" marR="0" lvl="0" indent="0" algn="ctr"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Using video or audio footage.</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300"/>
                        <a:buFont typeface="Arial"/>
                        <a:buNone/>
                      </a:pPr>
                      <a:endParaRPr sz="13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5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14"/>
                  </a:ext>
                </a:extLst>
              </a:tr>
              <a:tr h="387400">
                <a:tc>
                  <a:txBody>
                    <a:bodyPr/>
                    <a:lstStyle/>
                    <a:p>
                      <a:pPr marL="0" marR="0" lvl="0" indent="0" algn="ctr"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Using  maps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300"/>
                        <a:buFont typeface="Arial"/>
                        <a:buNone/>
                      </a:pPr>
                      <a:endParaRPr sz="13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300"/>
                        <a:buFont typeface="Arial"/>
                        <a:buNone/>
                      </a:pPr>
                      <a:endParaRPr sz="13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endParaRPr sz="13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5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15"/>
                  </a:ext>
                </a:extLst>
              </a:tr>
              <a:tr h="387400">
                <a:tc>
                  <a:txBody>
                    <a:bodyPr/>
                    <a:lstStyle/>
                    <a:p>
                      <a:pPr marL="0" marR="0" lvl="0" indent="0" algn="ctr"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Using first-hand accounts</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chemeClr val="accent6"/>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300" u="none" strike="noStrike" cap="none">
                          <a:solidFill>
                            <a:schemeClr val="dk1"/>
                          </a:solidFill>
                          <a:latin typeface="Lato"/>
                          <a:ea typeface="Lato"/>
                          <a:cs typeface="Lato"/>
                          <a:sym typeface="Lato"/>
                        </a:rPr>
                        <a:t>✔</a:t>
                      </a:r>
                      <a:endParaRPr sz="1300" u="none" strike="noStrike" cap="none">
                        <a:solidFill>
                          <a:schemeClr val="dk1"/>
                        </a:solidFill>
                        <a:highlight>
                          <a:srgbClr val="FF9900"/>
                        </a:highlight>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16"/>
                  </a:ext>
                </a:extLst>
              </a:tr>
            </a:tbl>
          </a:graphicData>
        </a:graphic>
      </p:graphicFrame>
      <p:sp>
        <p:nvSpPr>
          <p:cNvPr id="328" name="Google Shape;328;p40"/>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skills</a:t>
            </a:r>
            <a:endParaRPr/>
          </a:p>
        </p:txBody>
      </p:sp>
      <p:sp>
        <p:nvSpPr>
          <p:cNvPr id="329" name="Google Shape;329;p40"/>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Disciplinary knowledge</a:t>
            </a:r>
            <a:endParaRPr>
              <a:solidFill>
                <a:schemeClr val="dk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graphicFrame>
        <p:nvGraphicFramePr>
          <p:cNvPr id="334" name="Google Shape;334;p41"/>
          <p:cNvGraphicFramePr/>
          <p:nvPr/>
        </p:nvGraphicFramePr>
        <p:xfrm>
          <a:off x="165900" y="1919695"/>
          <a:ext cx="3000000" cy="3000000"/>
        </p:xfrm>
        <a:graphic>
          <a:graphicData uri="http://schemas.openxmlformats.org/drawingml/2006/table">
            <a:tbl>
              <a:tblPr>
                <a:noFill/>
                <a:tableStyleId>{78A3A204-2CF7-45C9-BEEF-54BE59222C30}</a:tableStyleId>
              </a:tblPr>
              <a:tblGrid>
                <a:gridCol w="5180100">
                  <a:extLst>
                    <a:ext uri="{9D8B030D-6E8A-4147-A177-3AD203B41FA5}">
                      <a16:colId xmlns:a16="http://schemas.microsoft.com/office/drawing/2014/main" val="20000"/>
                    </a:ext>
                  </a:extLst>
                </a:gridCol>
                <a:gridCol w="5180100">
                  <a:extLst>
                    <a:ext uri="{9D8B030D-6E8A-4147-A177-3AD203B41FA5}">
                      <a16:colId xmlns:a16="http://schemas.microsoft.com/office/drawing/2014/main" val="20001"/>
                    </a:ext>
                  </a:extLst>
                </a:gridCol>
              </a:tblGrid>
              <a:tr h="0">
                <a:tc>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Year 1</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800" b="1" u="none" strike="noStrike" cap="none">
                          <a:solidFill>
                            <a:schemeClr val="dk1"/>
                          </a:solidFill>
                          <a:latin typeface="Lato"/>
                          <a:ea typeface="Lato"/>
                          <a:cs typeface="Lato"/>
                          <a:sym typeface="Lato"/>
                        </a:rPr>
                        <a:t>Year 2</a:t>
                      </a:r>
                      <a:endParaRPr sz="1400" u="none" strike="noStrike" cap="none">
                        <a:solidFill>
                          <a:schemeClr val="dk1"/>
                        </a:solidFill>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r h="834825">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Lato"/>
                          <a:ea typeface="Lato"/>
                          <a:cs typeface="Lato"/>
                          <a:sym typeface="Lato"/>
                        </a:rPr>
                        <a:t>Positionality</a:t>
                      </a:r>
                      <a:r>
                        <a:rPr lang="en-GB" sz="1200" u="none" strike="noStrike" cap="none">
                          <a:solidFill>
                            <a:schemeClr val="dk1"/>
                          </a:solidFill>
                          <a:latin typeface="Lato"/>
                          <a:ea typeface="Lato"/>
                          <a:cs typeface="Lato"/>
                          <a:sym typeface="Lato"/>
                        </a:rPr>
                        <a:t>: During Key stage 1, children will develop their understanding of things they have seen, heard or experienced. Children will learn how to respectfully challenge and be challenged on their perceptions, based on thoughts and ideas behind common misconceptions. They will be encouraged to ask questions and be curious, using talk to share how their thoughts and ideas have changed.</a:t>
                      </a:r>
                      <a:endParaRPr sz="12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834825">
                <a:tc rowSpan="3">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Talking about simple ideas and things that puzzle them about belief in god.</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Using art to show their ideas about identity and belonging.</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Sharing opinions respectfully about what is important to them and what is important to others.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Expressing their own ideas and opinions based on personal experience and the beliefs of family members.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Using various art forms to express their ideas.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Asking their own questions about the world around them.</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Discussing their ideas about what is right and wrong.</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rowSpan="3">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Asking questions about what puzzles them about religious and non religious stories and texts they have read.</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Expressing creatively their own ideas about the questions: Who am I? Where do I belong?</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Understanding that others may have different ideas from their own and responding respectfully.</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Expressing their own ideas and opinions, including considering worldviews studied.</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Explaining how they have expressed their ideas through art.</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Asking thoughtful questions relating to their learning.</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Explaining why they feel something is right or wrong and comparing their ideas to others.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b="1"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834825">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3"/>
                  </a:ext>
                </a:extLst>
              </a:tr>
              <a:tr h="928800">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4"/>
                  </a:ext>
                </a:extLst>
              </a:tr>
            </a:tbl>
          </a:graphicData>
        </a:graphic>
      </p:graphicFrame>
      <p:sp>
        <p:nvSpPr>
          <p:cNvPr id="335" name="Google Shape;335;p41"/>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skills</a:t>
            </a:r>
            <a:endParaRPr/>
          </a:p>
        </p:txBody>
      </p:sp>
      <p:sp>
        <p:nvSpPr>
          <p:cNvPr id="336" name="Google Shape;336;p41"/>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Personal knowledge</a:t>
            </a:r>
            <a:endParaRPr>
              <a:solidFill>
                <a:schemeClr val="dk1"/>
              </a:solidFill>
            </a:endParaRPr>
          </a:p>
        </p:txBody>
      </p:sp>
      <p:sp>
        <p:nvSpPr>
          <p:cNvPr id="337" name="Google Shape;337;p41"/>
          <p:cNvSpPr/>
          <p:nvPr/>
        </p:nvSpPr>
        <p:spPr>
          <a:xfrm>
            <a:off x="201775" y="749975"/>
            <a:ext cx="48282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C1 Curriculum framework attainment target for KS1</a:t>
            </a:r>
            <a:r>
              <a:rPr lang="en-GB" sz="1100" b="0" i="0" u="none" strike="noStrike" cap="none">
                <a:solidFill>
                  <a:schemeClr val="dk1"/>
                </a:solidFill>
                <a:latin typeface="Lato"/>
                <a:ea typeface="Lato"/>
                <a:cs typeface="Lato"/>
                <a:sym typeface="Lato"/>
              </a:rPr>
              <a:t>: Explore questions</a:t>
            </a:r>
            <a:r>
              <a:rPr lang="en-GB" sz="1100" b="1" i="0" u="none" strike="noStrike" cap="none">
                <a:solidFill>
                  <a:schemeClr val="dk1"/>
                </a:solidFill>
                <a:latin typeface="Lato"/>
                <a:ea typeface="Lato"/>
                <a:cs typeface="Lato"/>
                <a:sym typeface="Lato"/>
              </a:rPr>
              <a:t> </a:t>
            </a:r>
            <a:r>
              <a:rPr lang="en-GB" sz="1100" b="0" i="0" u="none" strike="noStrike" cap="none">
                <a:solidFill>
                  <a:schemeClr val="dk1"/>
                </a:solidFill>
                <a:latin typeface="Lato"/>
                <a:ea typeface="Lato"/>
                <a:cs typeface="Lato"/>
                <a:sym typeface="Lato"/>
              </a:rPr>
              <a:t>about belonging, meaning and truth so that they can express their </a:t>
            </a:r>
            <a:r>
              <a:rPr lang="en-GB" sz="1100" b="1" i="0" u="none" strike="noStrike" cap="none">
                <a:solidFill>
                  <a:schemeClr val="dk1"/>
                </a:solidFill>
                <a:latin typeface="Lato"/>
                <a:ea typeface="Lato"/>
                <a:cs typeface="Lato"/>
                <a:sym typeface="Lato"/>
              </a:rPr>
              <a:t>own ideas</a:t>
            </a:r>
            <a:r>
              <a:rPr lang="en-GB" sz="1100" b="0" i="0" u="none" strike="noStrike" cap="none">
                <a:solidFill>
                  <a:schemeClr val="dk1"/>
                </a:solidFill>
                <a:latin typeface="Lato"/>
                <a:ea typeface="Lato"/>
                <a:cs typeface="Lato"/>
                <a:sym typeface="Lato"/>
              </a:rPr>
              <a:t> and opinions in response using words, music, art or poetry.</a:t>
            </a:r>
            <a:endParaRPr sz="1100" b="1" i="0" u="none" strike="noStrike" cap="none">
              <a:solidFill>
                <a:schemeClr val="dk1"/>
              </a:solidFill>
              <a:latin typeface="Lato"/>
              <a:ea typeface="Lato"/>
              <a:cs typeface="Lato"/>
              <a:sym typeface="Lato"/>
            </a:endParaRPr>
          </a:p>
        </p:txBody>
      </p:sp>
      <p:sp>
        <p:nvSpPr>
          <p:cNvPr id="338" name="Google Shape;338;p41"/>
          <p:cNvSpPr/>
          <p:nvPr/>
        </p:nvSpPr>
        <p:spPr>
          <a:xfrm>
            <a:off x="5580425" y="749975"/>
            <a:ext cx="4828200" cy="8712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1" i="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C3 Curriculum framework attainment target for KS1</a:t>
            </a:r>
            <a:r>
              <a:rPr lang="en-GB" sz="1100" b="0" i="0" u="none" strike="noStrike" cap="none">
                <a:solidFill>
                  <a:schemeClr val="dk1"/>
                </a:solidFill>
                <a:latin typeface="Lato"/>
                <a:ea typeface="Lato"/>
                <a:cs typeface="Lato"/>
                <a:sym typeface="Lato"/>
              </a:rPr>
              <a:t>: Find out about questions</a:t>
            </a:r>
            <a:r>
              <a:rPr lang="en-GB" sz="1100" b="1" i="0" u="none" strike="noStrike" cap="none">
                <a:solidFill>
                  <a:schemeClr val="dk1"/>
                </a:solidFill>
                <a:latin typeface="Lato"/>
                <a:ea typeface="Lato"/>
                <a:cs typeface="Lato"/>
                <a:sym typeface="Lato"/>
              </a:rPr>
              <a:t> </a:t>
            </a:r>
            <a:r>
              <a:rPr lang="en-GB" sz="1100" b="0" i="0" u="none" strike="noStrike" cap="none">
                <a:solidFill>
                  <a:schemeClr val="dk1"/>
                </a:solidFill>
                <a:latin typeface="Lato"/>
                <a:ea typeface="Lato"/>
                <a:cs typeface="Lato"/>
                <a:sym typeface="Lato"/>
              </a:rPr>
              <a:t>of right and wrong and begin to express </a:t>
            </a:r>
            <a:r>
              <a:rPr lang="en-GB" sz="1100" b="1" i="0" u="none" strike="noStrike" cap="none">
                <a:solidFill>
                  <a:schemeClr val="dk1"/>
                </a:solidFill>
                <a:latin typeface="Lato"/>
                <a:ea typeface="Lato"/>
                <a:cs typeface="Lato"/>
                <a:sym typeface="Lato"/>
              </a:rPr>
              <a:t>their ideas </a:t>
            </a:r>
            <a:r>
              <a:rPr lang="en-GB" sz="1100" b="0" i="0" u="none" strike="noStrike" cap="none">
                <a:solidFill>
                  <a:schemeClr val="dk1"/>
                </a:solidFill>
                <a:latin typeface="Lato"/>
                <a:ea typeface="Lato"/>
                <a:cs typeface="Lato"/>
                <a:sym typeface="Lato"/>
              </a:rPr>
              <a:t>and opinions in response.</a:t>
            </a:r>
            <a:endParaRPr sz="1100" b="0" i="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100"/>
              <a:buFont typeface="Arial"/>
              <a:buNone/>
            </a:pPr>
            <a:endParaRPr sz="1100" b="1" i="0" u="none" strike="noStrike" cap="none">
              <a:solidFill>
                <a:schemeClr val="dk1"/>
              </a:solidFill>
              <a:latin typeface="Lato"/>
              <a:ea typeface="Lato"/>
              <a:cs typeface="Lato"/>
              <a:sym typeface="Lato"/>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graphicFrame>
        <p:nvGraphicFramePr>
          <p:cNvPr id="343" name="Google Shape;343;p42"/>
          <p:cNvGraphicFramePr/>
          <p:nvPr/>
        </p:nvGraphicFramePr>
        <p:xfrm>
          <a:off x="175225" y="2364370"/>
          <a:ext cx="3000000" cy="3000000"/>
        </p:xfrm>
        <a:graphic>
          <a:graphicData uri="http://schemas.openxmlformats.org/drawingml/2006/table">
            <a:tbl>
              <a:tblPr>
                <a:noFill/>
                <a:tableStyleId>{78A3A204-2CF7-45C9-BEEF-54BE59222C30}</a:tableStyleId>
              </a:tblPr>
              <a:tblGrid>
                <a:gridCol w="5180100">
                  <a:extLst>
                    <a:ext uri="{9D8B030D-6E8A-4147-A177-3AD203B41FA5}">
                      <a16:colId xmlns:a16="http://schemas.microsoft.com/office/drawing/2014/main" val="20000"/>
                    </a:ext>
                  </a:extLst>
                </a:gridCol>
                <a:gridCol w="5180100">
                  <a:extLst>
                    <a:ext uri="{9D8B030D-6E8A-4147-A177-3AD203B41FA5}">
                      <a16:colId xmlns:a16="http://schemas.microsoft.com/office/drawing/2014/main" val="20001"/>
                    </a:ext>
                  </a:extLst>
                </a:gridCol>
              </a:tblGrid>
              <a:tr h="376300">
                <a:tc>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dk1"/>
                          </a:solidFill>
                          <a:latin typeface="Lato"/>
                          <a:ea typeface="Lato"/>
                          <a:cs typeface="Lato"/>
                          <a:sym typeface="Lato"/>
                        </a:rPr>
                        <a:t>Lower key stage 2</a:t>
                      </a:r>
                      <a:endParaRPr sz="1800" b="1" u="none" strike="noStrike" cap="none">
                        <a:solidFill>
                          <a:schemeClr val="dk1"/>
                        </a:solidFill>
                        <a:latin typeface="Lato"/>
                        <a:ea typeface="Lato"/>
                        <a:cs typeface="Lato"/>
                        <a:sym typeface="Lat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800" b="1" u="none" strike="noStrike" cap="none">
                          <a:solidFill>
                            <a:schemeClr val="dk1"/>
                          </a:solidFill>
                          <a:latin typeface="Lato"/>
                          <a:ea typeface="Lato"/>
                          <a:cs typeface="Lato"/>
                          <a:sym typeface="Lato"/>
                        </a:rPr>
                        <a:t>Upper key stage 2</a:t>
                      </a:r>
                      <a:endParaRPr sz="1400" u="none" strike="noStrike" cap="none">
                        <a:solidFill>
                          <a:schemeClr val="dk1"/>
                        </a:solidFill>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r h="687175">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Lato"/>
                          <a:ea typeface="Lato"/>
                          <a:cs typeface="Lato"/>
                          <a:sym typeface="Lato"/>
                        </a:rPr>
                        <a:t>Positionality:</a:t>
                      </a:r>
                      <a:r>
                        <a:rPr lang="en-GB" sz="1100" u="none" strike="noStrike" cap="none">
                          <a:solidFill>
                            <a:schemeClr val="dk1"/>
                          </a:solidFill>
                          <a:latin typeface="Lato"/>
                          <a:ea typeface="Lato"/>
                          <a:cs typeface="Lato"/>
                          <a:sym typeface="Lato"/>
                        </a:rPr>
                        <a:t> Depth of coverage will enable pupils to begin to make sense of different religions, viewpoints and worldviews. Pupils will develop a self-awareness and sensitivity towards their own and others’ beliefs and presumptions and how these affect their responses to the concept and contents taught.</a:t>
                      </a:r>
                      <a:endParaRPr sz="11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Lato"/>
                          <a:ea typeface="Lato"/>
                          <a:cs typeface="Lato"/>
                          <a:sym typeface="Lato"/>
                        </a:rPr>
                        <a:t>Positionality:</a:t>
                      </a:r>
                      <a:r>
                        <a:rPr lang="en-GB" sz="1100" u="none" strike="noStrike" cap="none">
                          <a:solidFill>
                            <a:schemeClr val="dk1"/>
                          </a:solidFill>
                          <a:latin typeface="Lato"/>
                          <a:ea typeface="Lato"/>
                          <a:cs typeface="Lato"/>
                          <a:sym typeface="Lato"/>
                        </a:rPr>
                        <a:t> Children will be encouraged to understand and develop a self-awareness of their own relationship to what they are learning. They will learn how to express their own thoughts in different ways, whilst understanding and reflecting on others’ viewpoints, practising tolerance, acceptance and respect.</a:t>
                      </a:r>
                      <a:endParaRPr sz="11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687175">
                <a:tc rowSpan="3">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Discussing their own views about belonging, meaning, purpose and truth.</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Presenting different views thoughtfully and creatively, using evidence from learning.</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Asking open questions and suggesting responses.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Discussing their own and others’ ideas about deciding what is right and wrong.</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Suggesting ideas about the right  ways to treat others, including own opinions and ideas from learning.</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Thinking about their own ideas about God in light of their learning, experiences and discussions.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tc rowSpan="3">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Making links and comparisons between their own and others’ views about belonging, meaning, purpose and truth.</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Using creativity to present their own and others’ ideas, explaining their choices.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Asking and exploring questions from different perspectives, including their own.</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Discussing ideas about how their own or another person’s worldview influences their responses to ethical issues.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Expressing ideas about fairness, honesty, love, forgiveness, truth and peace.</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Engaging in times of thoughtfulness and reflection and making links between own and others’ experiences. </a:t>
                      </a:r>
                      <a:endParaRPr sz="100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rgbClr val="000000"/>
                        </a:buClr>
                        <a:buSzPts val="10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solidFill>
                            <a:schemeClr val="dk1"/>
                          </a:solidFill>
                          <a:latin typeface="Lato"/>
                          <a:ea typeface="Lato"/>
                          <a:cs typeface="Lato"/>
                          <a:sym typeface="Lato"/>
                        </a:rPr>
                        <a:t>Expressing their own thoughts about the existence and nature of God.</a:t>
                      </a:r>
                      <a:endParaRPr sz="1000" u="none" strike="noStrike" cap="none">
                        <a:solidFill>
                          <a:schemeClr val="dk1"/>
                        </a:solidFill>
                        <a:latin typeface="Lato"/>
                        <a:ea typeface="Lato"/>
                        <a:cs typeface="Lato"/>
                        <a:sym typeface="Lato"/>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687175">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3"/>
                  </a:ext>
                </a:extLst>
              </a:tr>
              <a:tr h="1034175">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4"/>
                  </a:ext>
                </a:extLst>
              </a:tr>
            </a:tbl>
          </a:graphicData>
        </a:graphic>
      </p:graphicFrame>
      <p:sp>
        <p:nvSpPr>
          <p:cNvPr id="344" name="Google Shape;344;p42"/>
          <p:cNvSpPr txBox="1">
            <a:spLocks noGrp="1"/>
          </p:cNvSpPr>
          <p:nvPr>
            <p:ph type="subTitle" idx="1"/>
          </p:nvPr>
        </p:nvSpPr>
        <p:spPr>
          <a:xfrm>
            <a:off x="-75" y="-50"/>
            <a:ext cx="52878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skills</a:t>
            </a:r>
            <a:endParaRPr/>
          </a:p>
        </p:txBody>
      </p:sp>
      <p:sp>
        <p:nvSpPr>
          <p:cNvPr id="345" name="Google Shape;345;p42"/>
          <p:cNvSpPr txBox="1">
            <a:spLocks noGrp="1"/>
          </p:cNvSpPr>
          <p:nvPr>
            <p:ph type="subTitle" idx="2"/>
          </p:nvPr>
        </p:nvSpPr>
        <p:spPr>
          <a:xfrm>
            <a:off x="5287725" y="-50"/>
            <a:ext cx="5395500" cy="4899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Personal knowledge</a:t>
            </a:r>
            <a:endParaRPr>
              <a:solidFill>
                <a:schemeClr val="dk1"/>
              </a:solidFill>
            </a:endParaRPr>
          </a:p>
        </p:txBody>
      </p:sp>
      <p:sp>
        <p:nvSpPr>
          <p:cNvPr id="346" name="Google Shape;346;p42"/>
          <p:cNvSpPr/>
          <p:nvPr/>
        </p:nvSpPr>
        <p:spPr>
          <a:xfrm>
            <a:off x="175225" y="879450"/>
            <a:ext cx="4805100" cy="10827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C1 Curriculum framework attainment target for KS2</a:t>
            </a:r>
            <a:r>
              <a:rPr lang="en-GB" sz="1100" b="0" i="0" u="none" strike="noStrike" cap="none">
                <a:solidFill>
                  <a:schemeClr val="dk1"/>
                </a:solidFill>
                <a:latin typeface="Lato"/>
                <a:ea typeface="Lato"/>
                <a:cs typeface="Lato"/>
                <a:sym typeface="Lato"/>
              </a:rPr>
              <a:t>: Discuss and present thoughtfully their </a:t>
            </a:r>
            <a:r>
              <a:rPr lang="en-GB" sz="1100" b="1" i="0" u="none" strike="noStrike" cap="none">
                <a:solidFill>
                  <a:schemeClr val="dk1"/>
                </a:solidFill>
                <a:latin typeface="Lato"/>
                <a:ea typeface="Lato"/>
                <a:cs typeface="Lato"/>
                <a:sym typeface="Lato"/>
              </a:rPr>
              <a:t>own and others’ views </a:t>
            </a:r>
            <a:r>
              <a:rPr lang="en-GB" sz="1100" b="0" i="0" u="none" strike="noStrike" cap="none">
                <a:solidFill>
                  <a:schemeClr val="dk1"/>
                </a:solidFill>
                <a:latin typeface="Lato"/>
                <a:ea typeface="Lato"/>
                <a:cs typeface="Lato"/>
                <a:sym typeface="Lato"/>
              </a:rPr>
              <a:t>on challenging questions about belonging, meaning, purpose and truth, applying ideas of their own in different forms</a:t>
            </a:r>
            <a:endParaRPr sz="1100" b="1" i="0" u="none" strike="noStrike" cap="none">
              <a:solidFill>
                <a:schemeClr val="dk1"/>
              </a:solidFill>
              <a:latin typeface="Lato"/>
              <a:ea typeface="Lato"/>
              <a:cs typeface="Lato"/>
              <a:sym typeface="Lato"/>
            </a:endParaRPr>
          </a:p>
        </p:txBody>
      </p:sp>
      <p:sp>
        <p:nvSpPr>
          <p:cNvPr id="347" name="Google Shape;347;p42"/>
          <p:cNvSpPr/>
          <p:nvPr/>
        </p:nvSpPr>
        <p:spPr>
          <a:xfrm>
            <a:off x="5508150" y="879450"/>
            <a:ext cx="4860600" cy="1082700"/>
          </a:xfrm>
          <a:prstGeom prst="rect">
            <a:avLst/>
          </a:prstGeom>
          <a:solidFill>
            <a:srgbClr val="FFFFFF"/>
          </a:solidFill>
          <a:ln w="9525" cap="flat" cmpd="sng">
            <a:solidFill>
              <a:schemeClr val="dk1"/>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1" i="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Lato"/>
                <a:ea typeface="Lato"/>
                <a:cs typeface="Lato"/>
                <a:sym typeface="Lato"/>
              </a:rPr>
              <a:t>C3 Curriculum framework attainment target for KS2</a:t>
            </a:r>
            <a:r>
              <a:rPr lang="en-GB" sz="1100" b="0" i="0" u="none" strike="noStrike" cap="none">
                <a:solidFill>
                  <a:schemeClr val="dk1"/>
                </a:solidFill>
                <a:latin typeface="Lato"/>
                <a:ea typeface="Lato"/>
                <a:cs typeface="Lato"/>
                <a:sym typeface="Lato"/>
              </a:rPr>
              <a:t>: Discuss and apply their o</a:t>
            </a:r>
            <a:r>
              <a:rPr lang="en-GB" sz="1100" b="1" i="0" u="none" strike="noStrike" cap="none">
                <a:solidFill>
                  <a:schemeClr val="dk1"/>
                </a:solidFill>
                <a:latin typeface="Lato"/>
                <a:ea typeface="Lato"/>
                <a:cs typeface="Lato"/>
                <a:sym typeface="Lato"/>
              </a:rPr>
              <a:t>wn and others’ ideas</a:t>
            </a:r>
            <a:r>
              <a:rPr lang="en-GB" sz="1100" b="0" i="0" u="none" strike="noStrike" cap="none">
                <a:solidFill>
                  <a:schemeClr val="dk1"/>
                </a:solidFill>
                <a:latin typeface="Lato"/>
                <a:ea typeface="Lato"/>
                <a:cs typeface="Lato"/>
                <a:sym typeface="Lato"/>
              </a:rPr>
              <a:t> about ethical questions, including ideas about what is right and wrong and what is just and fair, and express their </a:t>
            </a:r>
            <a:r>
              <a:rPr lang="en-GB" sz="1100" b="1" i="0" u="none" strike="noStrike" cap="none">
                <a:solidFill>
                  <a:schemeClr val="dk1"/>
                </a:solidFill>
                <a:latin typeface="Lato"/>
                <a:ea typeface="Lato"/>
                <a:cs typeface="Lato"/>
                <a:sym typeface="Lato"/>
              </a:rPr>
              <a:t>own ideas </a:t>
            </a:r>
            <a:r>
              <a:rPr lang="en-GB" sz="1100" b="0" i="0" u="none" strike="noStrike" cap="none">
                <a:solidFill>
                  <a:schemeClr val="dk1"/>
                </a:solidFill>
                <a:latin typeface="Lato"/>
                <a:ea typeface="Lato"/>
                <a:cs typeface="Lato"/>
                <a:sym typeface="Lato"/>
              </a:rPr>
              <a:t>clearly in response.</a:t>
            </a:r>
            <a:endParaRPr sz="1100" b="0" i="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100"/>
              <a:buFont typeface="Arial"/>
              <a:buNone/>
            </a:pPr>
            <a:endParaRPr sz="1100" b="1" i="0" u="none" strike="noStrike" cap="none">
              <a:solidFill>
                <a:schemeClr val="dk1"/>
              </a:solidFill>
              <a:latin typeface="Lato"/>
              <a:ea typeface="Lato"/>
              <a:cs typeface="Lato"/>
              <a:sym typeface="Lato"/>
            </a:endParaRPr>
          </a:p>
        </p:txBody>
      </p:sp>
    </p:spTree>
  </p:cSld>
  <p:clrMapOvr>
    <a:masterClrMapping/>
  </p:clrMapOvr>
</p:sld>
</file>

<file path=ppt/theme/theme1.xml><?xml version="1.0" encoding="utf-8"?>
<a:theme xmlns:a="http://schemas.openxmlformats.org/drawingml/2006/main" name="A4 Landscape Template">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12888</Words>
  <Application>Microsoft Office PowerPoint</Application>
  <PresentationFormat>Custom</PresentationFormat>
  <Paragraphs>1158</Paragraphs>
  <Slides>29</Slides>
  <Notes>29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Lato</vt:lpstr>
      <vt:lpstr>Arial</vt:lpstr>
      <vt:lpstr>Caveat</vt:lpstr>
      <vt:lpstr>Roboto</vt:lpstr>
      <vt:lpstr>A4 Landscape 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Danny Greenstock</cp:lastModifiedBy>
  <cp:revision>1</cp:revision>
  <dcterms:modified xsi:type="dcterms:W3CDTF">2024-12-02T18:41:02Z</dcterms:modified>
</cp:coreProperties>
</file>